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6"/>
  </p:notesMasterIdLst>
  <p:sldIdLst>
    <p:sldId id="256" r:id="rId5"/>
    <p:sldId id="259" r:id="rId6"/>
    <p:sldId id="260" r:id="rId7"/>
    <p:sldId id="264" r:id="rId8"/>
    <p:sldId id="262" r:id="rId9"/>
    <p:sldId id="265" r:id="rId10"/>
    <p:sldId id="269" r:id="rId11"/>
    <p:sldId id="271" r:id="rId12"/>
    <p:sldId id="272" r:id="rId13"/>
    <p:sldId id="274" r:id="rId14"/>
    <p:sldId id="277" r:id="rId15"/>
  </p:sldIdLst>
  <p:sldSz cx="12192000" cy="6858000"/>
  <p:notesSz cx="6889750" cy="9671050"/>
  <p:embeddedFontLst>
    <p:embeddedFont>
      <p:font typeface="Lato" panose="020F0502020204030203"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MX4lJxreKe/bASE0UxJXk0j+Y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5DE40-8FDD-AD48-6CFF-42F439AC47E5}" v="3" dt="2025-06-05T14:26:34.002"/>
    <p1510:client id="{8DDFB515-205C-6112-0A47-C044048E9690}" v="1" dt="2025-06-04T10:21:31.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7" autoAdjust="0"/>
    <p:restoredTop sz="94654"/>
  </p:normalViewPr>
  <p:slideViewPr>
    <p:cSldViewPr snapToGrid="0">
      <p:cViewPr varScale="1">
        <p:scale>
          <a:sx n="60" d="100"/>
          <a:sy n="60" d="100"/>
        </p:scale>
        <p:origin x="8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5558" cy="485232"/>
          </a:xfrm>
          <a:prstGeom prst="rect">
            <a:avLst/>
          </a:prstGeom>
          <a:noFill/>
          <a:ln>
            <a:noFill/>
          </a:ln>
        </p:spPr>
        <p:txBody>
          <a:bodyPr spcFirstLastPara="1" wrap="square" lIns="94625" tIns="47300" rIns="94625" bIns="473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2597" y="0"/>
            <a:ext cx="2985558" cy="485232"/>
          </a:xfrm>
          <a:prstGeom prst="rect">
            <a:avLst/>
          </a:prstGeom>
          <a:noFill/>
          <a:ln>
            <a:noFill/>
          </a:ln>
        </p:spPr>
        <p:txBody>
          <a:bodyPr spcFirstLastPara="1" wrap="square" lIns="94625" tIns="47300" rIns="94625" bIns="473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5" y="4654193"/>
            <a:ext cx="5511800" cy="3807976"/>
          </a:xfrm>
          <a:prstGeom prst="rect">
            <a:avLst/>
          </a:prstGeom>
          <a:noFill/>
          <a:ln>
            <a:noFill/>
          </a:ln>
        </p:spPr>
        <p:txBody>
          <a:bodyPr spcFirstLastPara="1" wrap="square" lIns="94625" tIns="47300" rIns="94625" bIns="47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85820"/>
            <a:ext cx="2985558" cy="485231"/>
          </a:xfrm>
          <a:prstGeom prst="rect">
            <a:avLst/>
          </a:prstGeom>
          <a:noFill/>
          <a:ln>
            <a:noFill/>
          </a:ln>
        </p:spPr>
        <p:txBody>
          <a:bodyPr spcFirstLastPara="1" wrap="square" lIns="94625" tIns="47300" rIns="94625" bIns="473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2597" y="9185820"/>
            <a:ext cx="2985558" cy="485231"/>
          </a:xfrm>
          <a:prstGeom prst="rect">
            <a:avLst/>
          </a:prstGeom>
          <a:noFill/>
          <a:ln>
            <a:noFill/>
          </a:ln>
        </p:spPr>
        <p:txBody>
          <a:bodyPr spcFirstLastPara="1" wrap="square" lIns="94625" tIns="47300" rIns="94625" bIns="473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8975" y="4654193"/>
            <a:ext cx="5511800" cy="3807976"/>
          </a:xfrm>
          <a:prstGeom prst="rect">
            <a:avLst/>
          </a:prstGeom>
          <a:noFill/>
          <a:ln>
            <a:noFill/>
          </a:ln>
        </p:spPr>
        <p:txBody>
          <a:bodyPr spcFirstLastPara="1" wrap="square" lIns="94625" tIns="47300" rIns="94625" bIns="47300" anchor="t" anchorCtr="0">
            <a:noAutofit/>
          </a:bodyPr>
          <a:lstStyle/>
          <a:p>
            <a:pPr marL="0" lvl="0" indent="0" algn="l" rtl="0">
              <a:spcBef>
                <a:spcPts val="0"/>
              </a:spcBef>
              <a:spcAft>
                <a:spcPts val="0"/>
              </a:spcAft>
              <a:buNone/>
            </a:pPr>
            <a:endParaRPr/>
          </a:p>
        </p:txBody>
      </p:sp>
      <p:sp>
        <p:nvSpPr>
          <p:cNvPr id="94" name="Google Shape;94;p1:notes"/>
          <p:cNvSpPr txBox="1">
            <a:spLocks noGrp="1"/>
          </p:cNvSpPr>
          <p:nvPr>
            <p:ph type="sldNum" idx="12"/>
          </p:nvPr>
        </p:nvSpPr>
        <p:spPr>
          <a:xfrm>
            <a:off x="3902597" y="9185820"/>
            <a:ext cx="2985558" cy="485231"/>
          </a:xfrm>
          <a:prstGeom prst="rect">
            <a:avLst/>
          </a:prstGeom>
          <a:noFill/>
          <a:ln>
            <a:noFill/>
          </a:ln>
        </p:spPr>
        <p:txBody>
          <a:bodyPr spcFirstLastPara="1" wrap="square" lIns="94625" tIns="47300" rIns="94625" bIns="47300" anchor="b" anchorCtr="0">
            <a:noAutofit/>
          </a:bodyPr>
          <a:lstStyle/>
          <a:p>
            <a:pPr marL="0" lvl="0" indent="0" algn="r" rtl="0">
              <a:spcBef>
                <a:spcPts val="0"/>
              </a:spcBef>
              <a:spcAft>
                <a:spcPts val="0"/>
              </a:spcAft>
              <a:buNone/>
            </a:pPr>
            <a:fld id="{00000000-1234-1234-1234-123412341234}" type="slidenum">
              <a:rPr lang="en-GB">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27dea672bc_0_48:notes"/>
          <p:cNvSpPr txBox="1">
            <a:spLocks noGrp="1"/>
          </p:cNvSpPr>
          <p:nvPr>
            <p:ph type="body" idx="1"/>
          </p:nvPr>
        </p:nvSpPr>
        <p:spPr>
          <a:xfrm>
            <a:off x="688975" y="4654193"/>
            <a:ext cx="5511900" cy="3807900"/>
          </a:xfrm>
          <a:prstGeom prst="rect">
            <a:avLst/>
          </a:prstGeom>
        </p:spPr>
        <p:txBody>
          <a:bodyPr spcFirstLastPara="1" wrap="square" lIns="94625" tIns="47300" rIns="94625" bIns="47300" anchor="t" anchorCtr="0">
            <a:noAutofit/>
          </a:bodyPr>
          <a:lstStyle/>
          <a:p>
            <a:pPr marL="0" lvl="0" indent="0" algn="l" rtl="0">
              <a:spcBef>
                <a:spcPts val="0"/>
              </a:spcBef>
              <a:spcAft>
                <a:spcPts val="0"/>
              </a:spcAft>
              <a:buNone/>
            </a:pPr>
            <a:endParaRPr/>
          </a:p>
        </p:txBody>
      </p:sp>
      <p:sp>
        <p:nvSpPr>
          <p:cNvPr id="238" name="Google Shape;238;g327dea672bc_0_48:notes"/>
          <p:cNvSpPr>
            <a:spLocks noGrp="1" noRot="1" noChangeAspect="1"/>
          </p:cNvSpPr>
          <p:nvPr>
            <p:ph type="sldImg" idx="2"/>
          </p:nvPr>
        </p:nvSpPr>
        <p:spPr>
          <a:xfrm>
            <a:off x="542925" y="1208088"/>
            <a:ext cx="5803800" cy="32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88975" y="4654193"/>
            <a:ext cx="5511800" cy="3807976"/>
          </a:xfrm>
          <a:prstGeom prst="rect">
            <a:avLst/>
          </a:prstGeom>
        </p:spPr>
        <p:txBody>
          <a:bodyPr spcFirstLastPara="1" wrap="square" lIns="94625" tIns="47300" rIns="94625" bIns="47300" anchor="t" anchorCtr="0">
            <a:noAutofit/>
          </a:bodyPr>
          <a:lstStyle/>
          <a:p>
            <a:pPr marL="0" lvl="0" indent="0" algn="l" rtl="0">
              <a:spcBef>
                <a:spcPts val="0"/>
              </a:spcBef>
              <a:spcAft>
                <a:spcPts val="0"/>
              </a:spcAft>
              <a:buNone/>
            </a:pPr>
            <a:endParaRPr/>
          </a:p>
        </p:txBody>
      </p:sp>
      <p:sp>
        <p:nvSpPr>
          <p:cNvPr id="261" name="Google Shape;261;p12: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8975" y="4654193"/>
            <a:ext cx="5511800" cy="3807976"/>
          </a:xfrm>
          <a:prstGeom prst="rect">
            <a:avLst/>
          </a:prstGeom>
        </p:spPr>
        <p:txBody>
          <a:bodyPr spcFirstLastPara="1" wrap="square" lIns="94625" tIns="47300" rIns="94625" bIns="473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8975" y="4654193"/>
            <a:ext cx="5511800" cy="3807976"/>
          </a:xfrm>
          <a:prstGeom prst="rect">
            <a:avLst/>
          </a:prstGeom>
        </p:spPr>
        <p:txBody>
          <a:bodyPr spcFirstLastPara="1" wrap="square" lIns="94625" tIns="47300" rIns="94625" bIns="473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8975" y="4654193"/>
            <a:ext cx="5511800" cy="3807976"/>
          </a:xfrm>
          <a:prstGeom prst="rect">
            <a:avLst/>
          </a:prstGeom>
        </p:spPr>
        <p:txBody>
          <a:bodyPr spcFirstLastPara="1" wrap="square" lIns="94625" tIns="47300" rIns="94625" bIns="47300"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8975" y="4654193"/>
            <a:ext cx="5511800" cy="3807976"/>
          </a:xfrm>
          <a:prstGeom prst="rect">
            <a:avLst/>
          </a:prstGeom>
        </p:spPr>
        <p:txBody>
          <a:bodyPr spcFirstLastPara="1" wrap="square" lIns="94625" tIns="47300" rIns="94625" bIns="47300"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8975" y="4654193"/>
            <a:ext cx="5511800" cy="3807976"/>
          </a:xfrm>
          <a:prstGeom prst="rect">
            <a:avLst/>
          </a:prstGeom>
        </p:spPr>
        <p:txBody>
          <a:bodyPr spcFirstLastPara="1" wrap="square" lIns="94625" tIns="47300" rIns="94625" bIns="47300" anchor="t" anchorCtr="0">
            <a:noAutofit/>
          </a:bodyPr>
          <a:lstStyle/>
          <a:p>
            <a:pPr marL="0" lvl="0" indent="0" algn="l" rtl="0">
              <a:spcBef>
                <a:spcPts val="0"/>
              </a:spcBef>
              <a:spcAft>
                <a:spcPts val="0"/>
              </a:spcAft>
              <a:buNone/>
            </a:pPr>
            <a:endParaRPr/>
          </a:p>
        </p:txBody>
      </p:sp>
      <p:sp>
        <p:nvSpPr>
          <p:cNvPr id="167" name="Google Shape;167;p8: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290a6c3b3c_0_7:notes"/>
          <p:cNvSpPr txBox="1">
            <a:spLocks noGrp="1"/>
          </p:cNvSpPr>
          <p:nvPr>
            <p:ph type="body" idx="1"/>
          </p:nvPr>
        </p:nvSpPr>
        <p:spPr>
          <a:xfrm>
            <a:off x="688975" y="4654193"/>
            <a:ext cx="5511900" cy="3807900"/>
          </a:xfrm>
          <a:prstGeom prst="rect">
            <a:avLst/>
          </a:prstGeom>
        </p:spPr>
        <p:txBody>
          <a:bodyPr spcFirstLastPara="1" wrap="square" lIns="94625" tIns="47300" rIns="94625" bIns="47300" anchor="t" anchorCtr="0">
            <a:noAutofit/>
          </a:bodyPr>
          <a:lstStyle/>
          <a:p>
            <a:pPr marL="0" lvl="0" indent="0" algn="l" rtl="0">
              <a:spcBef>
                <a:spcPts val="0"/>
              </a:spcBef>
              <a:spcAft>
                <a:spcPts val="0"/>
              </a:spcAft>
              <a:buNone/>
            </a:pPr>
            <a:endParaRPr/>
          </a:p>
        </p:txBody>
      </p:sp>
      <p:sp>
        <p:nvSpPr>
          <p:cNvPr id="199" name="Google Shape;199;g3290a6c3b3c_0_7:notes"/>
          <p:cNvSpPr>
            <a:spLocks noGrp="1" noRot="1" noChangeAspect="1"/>
          </p:cNvSpPr>
          <p:nvPr>
            <p:ph type="sldImg" idx="2"/>
          </p:nvPr>
        </p:nvSpPr>
        <p:spPr>
          <a:xfrm>
            <a:off x="542925" y="1208088"/>
            <a:ext cx="5803800" cy="3265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290a6c3b3c_0_20:notes"/>
          <p:cNvSpPr txBox="1">
            <a:spLocks noGrp="1"/>
          </p:cNvSpPr>
          <p:nvPr>
            <p:ph type="body" idx="1"/>
          </p:nvPr>
        </p:nvSpPr>
        <p:spPr>
          <a:xfrm>
            <a:off x="688975" y="4654193"/>
            <a:ext cx="5511900" cy="3807900"/>
          </a:xfrm>
          <a:prstGeom prst="rect">
            <a:avLst/>
          </a:prstGeom>
        </p:spPr>
        <p:txBody>
          <a:bodyPr spcFirstLastPara="1" wrap="square" lIns="94625" tIns="47300" rIns="94625" bIns="47300" anchor="t" anchorCtr="0">
            <a:noAutofit/>
          </a:bodyPr>
          <a:lstStyle/>
          <a:p>
            <a:pPr marL="0" lvl="0" indent="0" algn="l" rtl="0">
              <a:spcBef>
                <a:spcPts val="0"/>
              </a:spcBef>
              <a:spcAft>
                <a:spcPts val="0"/>
              </a:spcAft>
              <a:buNone/>
            </a:pPr>
            <a:endParaRPr/>
          </a:p>
        </p:txBody>
      </p:sp>
      <p:sp>
        <p:nvSpPr>
          <p:cNvPr id="215" name="Google Shape;215;g3290a6c3b3c_0_20: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8975" y="4654193"/>
            <a:ext cx="5511800" cy="3807976"/>
          </a:xfrm>
          <a:prstGeom prst="rect">
            <a:avLst/>
          </a:prstGeom>
        </p:spPr>
        <p:txBody>
          <a:bodyPr spcFirstLastPara="1" wrap="square" lIns="94625" tIns="47300" rIns="94625" bIns="47300"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4"/>
        <p:cNvGrpSpPr/>
        <p:nvPr/>
      </p:nvGrpSpPr>
      <p:grpSpPr>
        <a:xfrm>
          <a:off x="0" y="0"/>
          <a:ext cx="0" cy="0"/>
          <a:chOff x="0" y="0"/>
          <a:chExt cx="0" cy="0"/>
        </a:xfrm>
      </p:grpSpPr>
      <p:sp>
        <p:nvSpPr>
          <p:cNvPr id="85" name="Google Shape;85;p25"/>
          <p:cNvSpPr txBox="1"/>
          <p:nvPr/>
        </p:nvSpPr>
        <p:spPr>
          <a:xfrm>
            <a:off x="334962" y="728663"/>
            <a:ext cx="11088688" cy="360000"/>
          </a:xfrm>
          <a:prstGeom prst="rect">
            <a:avLst/>
          </a:prstGeom>
          <a:noFill/>
          <a:ln>
            <a:noFill/>
          </a:ln>
        </p:spPr>
        <p:txBody>
          <a:bodyPr spcFirstLastPara="1" wrap="square" lIns="0"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endParaRPr sz="1800" b="1" i="0" u="none" strike="noStrike" cap="none">
              <a:solidFill>
                <a:srgbClr val="3E188D"/>
              </a:solidFill>
              <a:latin typeface="Arial"/>
              <a:ea typeface="Arial"/>
              <a:cs typeface="Arial"/>
              <a:sym typeface="Arial"/>
            </a:endParaRPr>
          </a:p>
        </p:txBody>
      </p:sp>
      <p:sp>
        <p:nvSpPr>
          <p:cNvPr id="86" name="Google Shape;86;p25"/>
          <p:cNvSpPr txBox="1">
            <a:spLocks noGrp="1"/>
          </p:cNvSpPr>
          <p:nvPr>
            <p:ph type="body" idx="1"/>
          </p:nvPr>
        </p:nvSpPr>
        <p:spPr>
          <a:xfrm>
            <a:off x="490083" y="302715"/>
            <a:ext cx="11401879" cy="714148"/>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rgbClr val="000000"/>
              </a:buClr>
              <a:buSzPts val="4000"/>
              <a:buNone/>
              <a:defRPr sz="4000" b="1" i="0" u="none" strike="noStrike" cap="none">
                <a:solidFill>
                  <a:srgbClr val="000000"/>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5"/>
          <p:cNvSpPr txBox="1">
            <a:spLocks noGrp="1"/>
          </p:cNvSpPr>
          <p:nvPr>
            <p:ph type="body" idx="2"/>
          </p:nvPr>
        </p:nvSpPr>
        <p:spPr>
          <a:xfrm>
            <a:off x="300038" y="1233487"/>
            <a:ext cx="11591925" cy="5321797"/>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1200"/>
              <a:buNone/>
              <a:defRPr sz="1200" b="0">
                <a:latin typeface="Arial"/>
                <a:ea typeface="Arial"/>
                <a:cs typeface="Arial"/>
                <a:sym typeface="Arial"/>
              </a:defRPr>
            </a:lvl1pPr>
            <a:lvl2pPr marL="914400" lvl="1" indent="-304800" algn="l">
              <a:lnSpc>
                <a:spcPct val="90000"/>
              </a:lnSpc>
              <a:spcBef>
                <a:spcPts val="500"/>
              </a:spcBef>
              <a:spcAft>
                <a:spcPts val="0"/>
              </a:spcAft>
              <a:buClr>
                <a:schemeClr val="dk1"/>
              </a:buClr>
              <a:buSzPts val="1200"/>
              <a:buChar char="•"/>
              <a:defRPr sz="1200">
                <a:latin typeface="Arial"/>
                <a:ea typeface="Arial"/>
                <a:cs typeface="Arial"/>
                <a:sym typeface="Arial"/>
              </a:defRPr>
            </a:lvl2pPr>
            <a:lvl3pPr marL="1371600" lvl="2" indent="-304800" algn="l">
              <a:lnSpc>
                <a:spcPct val="90000"/>
              </a:lnSpc>
              <a:spcBef>
                <a:spcPts val="500"/>
              </a:spcBef>
              <a:spcAft>
                <a:spcPts val="0"/>
              </a:spcAft>
              <a:buClr>
                <a:schemeClr val="dk1"/>
              </a:buClr>
              <a:buSzPts val="1200"/>
              <a:buChar char="•"/>
              <a:defRPr sz="1200">
                <a:latin typeface="Arial"/>
                <a:ea typeface="Arial"/>
                <a:cs typeface="Arial"/>
                <a:sym typeface="Arial"/>
              </a:defRPr>
            </a:lvl3pPr>
            <a:lvl4pPr marL="1828800" lvl="3" indent="-304800" algn="l">
              <a:lnSpc>
                <a:spcPct val="90000"/>
              </a:lnSpc>
              <a:spcBef>
                <a:spcPts val="500"/>
              </a:spcBef>
              <a:spcAft>
                <a:spcPts val="0"/>
              </a:spcAft>
              <a:buClr>
                <a:schemeClr val="dk1"/>
              </a:buClr>
              <a:buSzPts val="1200"/>
              <a:buChar char="•"/>
              <a:defRPr sz="1200">
                <a:latin typeface="Arial"/>
                <a:ea typeface="Arial"/>
                <a:cs typeface="Arial"/>
                <a:sym typeface="Arial"/>
              </a:defRPr>
            </a:lvl4pPr>
            <a:lvl5pPr marL="2286000" lvl="4" indent="-304800" algn="l">
              <a:lnSpc>
                <a:spcPct val="90000"/>
              </a:lnSpc>
              <a:spcBef>
                <a:spcPts val="500"/>
              </a:spcBef>
              <a:spcAft>
                <a:spcPts val="0"/>
              </a:spcAft>
              <a:buClr>
                <a:schemeClr val="dk1"/>
              </a:buClr>
              <a:buSzPts val="1200"/>
              <a:buChar char="•"/>
              <a:defRPr sz="1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5"/>
          <p:cNvSpPr/>
          <p:nvPr/>
        </p:nvSpPr>
        <p:spPr>
          <a:xfrm>
            <a:off x="314323" y="296863"/>
            <a:ext cx="64800" cy="72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89" name="Google Shape;89;p25"/>
          <p:cNvSpPr txBox="1"/>
          <p:nvPr/>
        </p:nvSpPr>
        <p:spPr>
          <a:xfrm>
            <a:off x="464312" y="5025517"/>
            <a:ext cx="496697" cy="342273"/>
          </a:xfrm>
          <a:prstGeom prst="rect">
            <a:avLst/>
          </a:prstGeom>
          <a:noFill/>
          <a:ln>
            <a:noFill/>
          </a:ln>
        </p:spPr>
        <p:txBody>
          <a:bodyPr spcFirstLastPara="1" wrap="square" lIns="35925" tIns="17900" rIns="35925" bIns="46725"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25"/>
          <p:cNvSpPr txBox="1"/>
          <p:nvPr/>
        </p:nvSpPr>
        <p:spPr>
          <a:xfrm>
            <a:off x="464312" y="5025517"/>
            <a:ext cx="496697" cy="342273"/>
          </a:xfrm>
          <a:prstGeom prst="rect">
            <a:avLst/>
          </a:prstGeom>
          <a:noFill/>
          <a:ln>
            <a:noFill/>
          </a:ln>
        </p:spPr>
        <p:txBody>
          <a:bodyPr spcFirstLastPara="1" wrap="square" lIns="35925" tIns="17900" rIns="35925" bIns="46725"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455">
          <p15:clr>
            <a:srgbClr val="FBAE40"/>
          </p15:clr>
        </p15:guide>
        <p15:guide id="2" pos="3840">
          <p15:clr>
            <a:srgbClr val="FBAE40"/>
          </p15:clr>
        </p15:guide>
        <p15:guide id="3" pos="7491">
          <p15:clr>
            <a:srgbClr val="FBAE40"/>
          </p15:clr>
        </p15:guide>
        <p15:guide id="4" pos="189">
          <p15:clr>
            <a:srgbClr val="FBAE40"/>
          </p15:clr>
        </p15:guide>
        <p15:guide id="5" orient="horz" pos="187">
          <p15:clr>
            <a:srgbClr val="FBAE40"/>
          </p15:clr>
        </p15:guide>
        <p15:guide id="6" orient="horz" pos="4133">
          <p15:clr>
            <a:srgbClr val="FBAE40"/>
          </p15:clr>
        </p15:guide>
        <p15:guide id="7" orient="horz" pos="7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Lato"/>
              <a:buNone/>
              <a:defRPr>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Lato"/>
              <a:buChar char="•"/>
              <a:defRPr>
                <a:latin typeface="Lato"/>
                <a:ea typeface="Lato"/>
                <a:cs typeface="Lato"/>
                <a:sym typeface="Lato"/>
              </a:defRPr>
            </a:lvl1pPr>
            <a:lvl2pPr marL="914400" lvl="1" indent="-342900" algn="l">
              <a:lnSpc>
                <a:spcPct val="90000"/>
              </a:lnSpc>
              <a:spcBef>
                <a:spcPts val="500"/>
              </a:spcBef>
              <a:spcAft>
                <a:spcPts val="0"/>
              </a:spcAft>
              <a:buClr>
                <a:schemeClr val="dk1"/>
              </a:buClr>
              <a:buSzPts val="1800"/>
              <a:buFont typeface="Lato"/>
              <a:buChar char="•"/>
              <a:defRPr>
                <a:latin typeface="Lato"/>
                <a:ea typeface="Lato"/>
                <a:cs typeface="Lato"/>
                <a:sym typeface="Lato"/>
              </a:defRPr>
            </a:lvl2pPr>
            <a:lvl3pPr marL="1371600" lvl="2" indent="-342900" algn="l">
              <a:lnSpc>
                <a:spcPct val="90000"/>
              </a:lnSpc>
              <a:spcBef>
                <a:spcPts val="500"/>
              </a:spcBef>
              <a:spcAft>
                <a:spcPts val="0"/>
              </a:spcAft>
              <a:buClr>
                <a:schemeClr val="dk1"/>
              </a:buClr>
              <a:buSzPts val="1800"/>
              <a:buFont typeface="Lato"/>
              <a:buChar char="•"/>
              <a:defRPr>
                <a:latin typeface="Lato"/>
                <a:ea typeface="Lato"/>
                <a:cs typeface="Lato"/>
                <a:sym typeface="Lato"/>
              </a:defRPr>
            </a:lvl3pPr>
            <a:lvl4pPr marL="1828800" lvl="3" indent="-342900" algn="l">
              <a:lnSpc>
                <a:spcPct val="90000"/>
              </a:lnSpc>
              <a:spcBef>
                <a:spcPts val="500"/>
              </a:spcBef>
              <a:spcAft>
                <a:spcPts val="0"/>
              </a:spcAft>
              <a:buClr>
                <a:schemeClr val="dk1"/>
              </a:buClr>
              <a:buSzPts val="1800"/>
              <a:buFont typeface="Lato"/>
              <a:buChar char="•"/>
              <a:defRPr>
                <a:latin typeface="Lato"/>
                <a:ea typeface="Lato"/>
                <a:cs typeface="Lato"/>
                <a:sym typeface="Lato"/>
              </a:defRPr>
            </a:lvl4pPr>
            <a:lvl5pPr marL="2286000" lvl="4" indent="-342900" algn="l">
              <a:lnSpc>
                <a:spcPct val="90000"/>
              </a:lnSpc>
              <a:spcBef>
                <a:spcPts val="500"/>
              </a:spcBef>
              <a:spcAft>
                <a:spcPts val="0"/>
              </a:spcAft>
              <a:buClr>
                <a:schemeClr val="dk1"/>
              </a:buClr>
              <a:buSzPts val="1800"/>
              <a:buFont typeface="Lato"/>
              <a:buChar char="•"/>
              <a:defRPr>
                <a:latin typeface="Lato"/>
                <a:ea typeface="Lato"/>
                <a:cs typeface="Lato"/>
                <a:sym typeface="Lato"/>
              </a:defRPr>
            </a:lvl5pPr>
            <a:lvl6pPr marL="2743200" lvl="5" indent="-342900" algn="l">
              <a:lnSpc>
                <a:spcPct val="90000"/>
              </a:lnSpc>
              <a:spcBef>
                <a:spcPts val="500"/>
              </a:spcBef>
              <a:spcAft>
                <a:spcPts val="0"/>
              </a:spcAft>
              <a:buClr>
                <a:schemeClr val="dk1"/>
              </a:buClr>
              <a:buSzPts val="1800"/>
              <a:buFont typeface="Lato"/>
              <a:buChar char="•"/>
              <a:defRPr>
                <a:latin typeface="Lato"/>
                <a:ea typeface="Lato"/>
                <a:cs typeface="Lato"/>
                <a:sym typeface="Lato"/>
              </a:defRPr>
            </a:lvl6pPr>
            <a:lvl7pPr marL="3200400" lvl="6" indent="-342900" algn="l">
              <a:lnSpc>
                <a:spcPct val="90000"/>
              </a:lnSpc>
              <a:spcBef>
                <a:spcPts val="500"/>
              </a:spcBef>
              <a:spcAft>
                <a:spcPts val="0"/>
              </a:spcAft>
              <a:buClr>
                <a:schemeClr val="dk1"/>
              </a:buClr>
              <a:buSzPts val="1800"/>
              <a:buFont typeface="Lato"/>
              <a:buChar char="•"/>
              <a:defRPr>
                <a:latin typeface="Lato"/>
                <a:ea typeface="Lato"/>
                <a:cs typeface="Lato"/>
                <a:sym typeface="Lato"/>
              </a:defRPr>
            </a:lvl7pPr>
            <a:lvl8pPr marL="3657600" lvl="7" indent="-342900" algn="l">
              <a:lnSpc>
                <a:spcPct val="90000"/>
              </a:lnSpc>
              <a:spcBef>
                <a:spcPts val="500"/>
              </a:spcBef>
              <a:spcAft>
                <a:spcPts val="0"/>
              </a:spcAft>
              <a:buClr>
                <a:schemeClr val="dk1"/>
              </a:buClr>
              <a:buSzPts val="1800"/>
              <a:buFont typeface="Lato"/>
              <a:buChar char="•"/>
              <a:defRPr>
                <a:latin typeface="Lato"/>
                <a:ea typeface="Lato"/>
                <a:cs typeface="Lato"/>
                <a:sym typeface="Lato"/>
              </a:defRPr>
            </a:lvl8pPr>
            <a:lvl9pPr marL="4114800" lvl="8" indent="-342900" algn="l">
              <a:lnSpc>
                <a:spcPct val="90000"/>
              </a:lnSpc>
              <a:spcBef>
                <a:spcPts val="500"/>
              </a:spcBef>
              <a:spcAft>
                <a:spcPts val="0"/>
              </a:spcAft>
              <a:buClr>
                <a:schemeClr val="dk1"/>
              </a:buClr>
              <a:buSzPts val="1800"/>
              <a:buFont typeface="Lato"/>
              <a:buChar char="•"/>
              <a:defRPr>
                <a:latin typeface="Lato"/>
                <a:ea typeface="Lato"/>
                <a:cs typeface="Lato"/>
                <a:sym typeface="Lato"/>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3C6E7"/>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northwestrsmp.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Q2BXUJhfPjjYHLRHqf75aMwTUEnl0AmK/vi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xO0AL7MqrIj0BPPYXeBZ1ASfwYmY0Flz/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C022"/>
        </a:solidFill>
        <a:effectLst/>
      </p:bgPr>
    </p:bg>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1781175" y="3194862"/>
            <a:ext cx="8884285" cy="157716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99A0"/>
              </a:buClr>
              <a:buSzPct val="100000"/>
              <a:buFont typeface="Open Sans"/>
              <a:buNone/>
            </a:pP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6000" b="1">
                <a:solidFill>
                  <a:srgbClr val="0099A0"/>
                </a:solidFill>
                <a:latin typeface="Open Sans"/>
                <a:ea typeface="Open Sans"/>
                <a:cs typeface="Open Sans"/>
                <a:sym typeface="Open Sans"/>
              </a:rPr>
            </a:br>
            <a:br>
              <a:rPr lang="en-GB" sz="4000" b="1">
                <a:solidFill>
                  <a:srgbClr val="0099A0"/>
                </a:solidFill>
                <a:latin typeface="Open Sans"/>
                <a:ea typeface="Open Sans"/>
                <a:cs typeface="Open Sans"/>
                <a:sym typeface="Open Sans"/>
              </a:rPr>
            </a:br>
            <a:br>
              <a:rPr lang="en-GB" sz="4000" b="1">
                <a:solidFill>
                  <a:srgbClr val="0099A0"/>
                </a:solidFill>
                <a:latin typeface="Open Sans"/>
                <a:ea typeface="Open Sans"/>
                <a:cs typeface="Open Sans"/>
                <a:sym typeface="Open Sans"/>
              </a:rPr>
            </a:br>
            <a:br>
              <a:rPr lang="en-GB" sz="4000" b="1">
                <a:solidFill>
                  <a:srgbClr val="0099A0"/>
                </a:solidFill>
                <a:latin typeface="Open Sans"/>
                <a:ea typeface="Open Sans"/>
                <a:cs typeface="Open Sans"/>
                <a:sym typeface="Open Sans"/>
              </a:rPr>
            </a:br>
            <a:br>
              <a:rPr lang="en-GB" sz="4000" b="1">
                <a:solidFill>
                  <a:srgbClr val="0099A0"/>
                </a:solidFill>
                <a:latin typeface="Open Sans"/>
                <a:ea typeface="Open Sans"/>
                <a:cs typeface="Open Sans"/>
                <a:sym typeface="Open Sans"/>
              </a:rPr>
            </a:br>
            <a:endParaRPr sz="2200" b="1"/>
          </a:p>
        </p:txBody>
      </p:sp>
      <p:pic>
        <p:nvPicPr>
          <p:cNvPr id="97" name="Google Shape;97;p1" descr="A couple of men walking in the mountains&#10;&#10;AI-generated content may be incorrect."/>
          <p:cNvPicPr preferRelativeResize="0"/>
          <p:nvPr/>
        </p:nvPicPr>
        <p:blipFill rotWithShape="1">
          <a:blip r:embed="rId3">
            <a:alphaModFix/>
          </a:blip>
          <a:srcRect t="22033" r="7569" b="26671"/>
          <a:stretch/>
        </p:blipFill>
        <p:spPr>
          <a:xfrm>
            <a:off x="-1" y="1"/>
            <a:ext cx="12191999" cy="4512004"/>
          </a:xfrm>
          <a:prstGeom prst="rect">
            <a:avLst/>
          </a:prstGeom>
          <a:noFill/>
          <a:ln>
            <a:noFill/>
          </a:ln>
        </p:spPr>
      </p:pic>
      <p:pic>
        <p:nvPicPr>
          <p:cNvPr id="98" name="Google Shape;98;p1" descr="Logo of the North West Regional Strategic Migration Partnership - people walking."/>
          <p:cNvPicPr preferRelativeResize="0"/>
          <p:nvPr/>
        </p:nvPicPr>
        <p:blipFill rotWithShape="1">
          <a:blip r:embed="rId4">
            <a:alphaModFix/>
          </a:blip>
          <a:srcRect/>
          <a:stretch/>
        </p:blipFill>
        <p:spPr>
          <a:xfrm>
            <a:off x="10154702" y="5444900"/>
            <a:ext cx="1803742" cy="1094872"/>
          </a:xfrm>
          <a:prstGeom prst="rect">
            <a:avLst/>
          </a:prstGeom>
          <a:noFill/>
          <a:ln>
            <a:noFill/>
          </a:ln>
        </p:spPr>
      </p:pic>
      <p:pic>
        <p:nvPicPr>
          <p:cNvPr id="99" name="Google Shape;99;p1"/>
          <p:cNvPicPr preferRelativeResize="0"/>
          <p:nvPr/>
        </p:nvPicPr>
        <p:blipFill>
          <a:blip r:embed="rId5">
            <a:alphaModFix/>
          </a:blip>
          <a:stretch>
            <a:fillRect/>
          </a:stretch>
        </p:blipFill>
        <p:spPr>
          <a:xfrm>
            <a:off x="617950" y="4962601"/>
            <a:ext cx="5269274" cy="1577175"/>
          </a:xfrm>
          <a:prstGeom prst="rect">
            <a:avLst/>
          </a:prstGeom>
          <a:noFill/>
          <a:ln>
            <a:noFill/>
          </a:ln>
        </p:spPr>
      </p:pic>
      <p:cxnSp>
        <p:nvCxnSpPr>
          <p:cNvPr id="100" name="Google Shape;100;p1"/>
          <p:cNvCxnSpPr/>
          <p:nvPr/>
        </p:nvCxnSpPr>
        <p:spPr>
          <a:xfrm>
            <a:off x="-293700" y="4511998"/>
            <a:ext cx="12779400" cy="0"/>
          </a:xfrm>
          <a:prstGeom prst="straightConnector1">
            <a:avLst/>
          </a:prstGeom>
          <a:noFill/>
          <a:ln w="76200" cap="flat" cmpd="sng">
            <a:solidFill>
              <a:srgbClr val="FFFFFF"/>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g327dea672bc_0_48"/>
          <p:cNvSpPr txBox="1">
            <a:spLocks noGrp="1"/>
          </p:cNvSpPr>
          <p:nvPr>
            <p:ph type="body" idx="1"/>
          </p:nvPr>
        </p:nvSpPr>
        <p:spPr>
          <a:xfrm>
            <a:off x="6486975" y="1440000"/>
            <a:ext cx="5326500" cy="4664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800" b="1" dirty="0">
                <a:solidFill>
                  <a:srgbClr val="20275C"/>
                </a:solidFill>
              </a:rPr>
              <a:t>Speak </a:t>
            </a:r>
            <a:br>
              <a:rPr lang="en-GB" sz="1800" dirty="0">
                <a:solidFill>
                  <a:srgbClr val="20275C"/>
                </a:solidFill>
              </a:rPr>
            </a:br>
            <a:r>
              <a:rPr lang="en-GB" sz="1800" dirty="0" err="1">
                <a:solidFill>
                  <a:srgbClr val="20275C"/>
                </a:solidFill>
              </a:rPr>
              <a:t>Speak</a:t>
            </a:r>
            <a:r>
              <a:rPr lang="en-GB" sz="1800" dirty="0">
                <a:solidFill>
                  <a:srgbClr val="20275C"/>
                </a:solidFill>
              </a:rPr>
              <a:t> to colleagues, family and friends about the Safe Space in a New Place campaign</a:t>
            </a:r>
            <a:endParaRPr sz="1800" dirty="0">
              <a:solidFill>
                <a:srgbClr val="20275C"/>
              </a:solidFill>
            </a:endParaRPr>
          </a:p>
          <a:p>
            <a:pPr marL="0" lvl="0" indent="0" algn="l" rtl="0">
              <a:lnSpc>
                <a:spcPct val="115000"/>
              </a:lnSpc>
              <a:spcBef>
                <a:spcPts val="0"/>
              </a:spcBef>
              <a:spcAft>
                <a:spcPts val="0"/>
              </a:spcAft>
              <a:buClr>
                <a:schemeClr val="dk1"/>
              </a:buClr>
              <a:buSzPts val="1100"/>
              <a:buFont typeface="Arial"/>
              <a:buNone/>
            </a:pPr>
            <a:r>
              <a:rPr lang="en-GB" sz="1800" b="1" dirty="0">
                <a:solidFill>
                  <a:srgbClr val="20275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Share</a:t>
            </a:r>
            <a:br>
              <a:rPr lang="en-GB" sz="1800" dirty="0">
                <a:solidFill>
                  <a:srgbClr val="20275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br>
            <a:r>
              <a:rPr lang="en-GB" sz="1800" dirty="0">
                <a:solidFill>
                  <a:srgbClr val="20275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Send a tweet or post on your social media</a:t>
            </a:r>
            <a:br>
              <a:rPr lang="en-GB" sz="1800" dirty="0">
                <a:solidFill>
                  <a:srgbClr val="20275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br>
            <a:r>
              <a:rPr lang="en-GB" sz="1800" dirty="0">
                <a:solidFill>
                  <a:srgbClr val="20275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Add information to your newsletters about this campaign and encourage your networks / other  to share it on their platforms</a:t>
            </a:r>
            <a:br>
              <a:rPr lang="en-GB" sz="1800" dirty="0">
                <a:solidFill>
                  <a:srgbClr val="20275C"/>
                </a:solidFill>
              </a:rPr>
            </a:br>
            <a:r>
              <a:rPr lang="en-GB" sz="1800" b="1" dirty="0">
                <a:solidFill>
                  <a:srgbClr val="20275C"/>
                </a:solidFill>
              </a:rPr>
              <a:t>Invite</a:t>
            </a:r>
            <a:br>
              <a:rPr lang="en-GB" sz="1800" dirty="0">
                <a:solidFill>
                  <a:srgbClr val="20275C"/>
                </a:solidFill>
              </a:rPr>
            </a:br>
            <a:r>
              <a:rPr lang="en-GB" sz="1800" dirty="0">
                <a:solidFill>
                  <a:srgbClr val="20275C"/>
                </a:solidFill>
              </a:rPr>
              <a:t>The team to any events you are holding we’d love to speak or have a stand</a:t>
            </a:r>
            <a:endParaRPr sz="1800" dirty="0">
              <a:solidFill>
                <a:srgbClr val="20275C"/>
              </a:solidFill>
            </a:endParaRPr>
          </a:p>
          <a:p>
            <a:pPr marL="0" lvl="0" indent="0" algn="l" rtl="0">
              <a:lnSpc>
                <a:spcPct val="115000"/>
              </a:lnSpc>
              <a:spcBef>
                <a:spcPts val="0"/>
              </a:spcBef>
              <a:spcAft>
                <a:spcPts val="0"/>
              </a:spcAft>
              <a:buClr>
                <a:schemeClr val="dk1"/>
              </a:buClr>
              <a:buSzPts val="1100"/>
              <a:buFont typeface="Arial"/>
              <a:buNone/>
            </a:pPr>
            <a:r>
              <a:rPr lang="en-GB" sz="1800" b="1" dirty="0">
                <a:solidFill>
                  <a:srgbClr val="20275C"/>
                </a:solidFill>
              </a:rPr>
              <a:t>Talk to us</a:t>
            </a:r>
            <a:br>
              <a:rPr lang="en-GB" sz="1800" dirty="0">
                <a:solidFill>
                  <a:srgbClr val="20275C"/>
                </a:solidFill>
              </a:rPr>
            </a:br>
            <a:r>
              <a:rPr lang="en-GB" sz="1800" dirty="0">
                <a:solidFill>
                  <a:srgbClr val="20275C"/>
                </a:solidFill>
              </a:rPr>
              <a:t>Get in touch with the team if you want to help in other ways or if there are ways in which your organisation can amplify this work</a:t>
            </a:r>
            <a:endParaRPr sz="1800" dirty="0">
              <a:solidFill>
                <a:srgbClr val="20275C"/>
              </a:solidFill>
              <a:latin typeface="Open Sans"/>
              <a:ea typeface="Open Sans"/>
              <a:cs typeface="Open Sans"/>
              <a:sym typeface="Open Sans"/>
            </a:endParaRPr>
          </a:p>
        </p:txBody>
      </p:sp>
      <p:sp>
        <p:nvSpPr>
          <p:cNvPr id="241" name="Google Shape;241;g327dea672bc_0_48"/>
          <p:cNvSpPr txBox="1"/>
          <p:nvPr/>
        </p:nvSpPr>
        <p:spPr>
          <a:xfrm>
            <a:off x="360000" y="360000"/>
            <a:ext cx="9488700" cy="6465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a:solidFill>
                  <a:srgbClr val="E1C022"/>
                </a:solidFill>
                <a:latin typeface="Open Sans"/>
                <a:ea typeface="Open Sans"/>
                <a:cs typeface="Open Sans"/>
                <a:sym typeface="Open Sans"/>
              </a:rPr>
              <a:t>How you can support</a:t>
            </a:r>
            <a:endParaRPr dirty="0">
              <a:solidFill>
                <a:srgbClr val="E1C022"/>
              </a:solidFill>
            </a:endParaRPr>
          </a:p>
        </p:txBody>
      </p:sp>
      <p:sp>
        <p:nvSpPr>
          <p:cNvPr id="242" name="Google Shape;242;g327dea672bc_0_48"/>
          <p:cNvSpPr txBox="1">
            <a:spLocks noGrp="1"/>
          </p:cNvSpPr>
          <p:nvPr>
            <p:ph type="body" idx="1"/>
          </p:nvPr>
        </p:nvSpPr>
        <p:spPr>
          <a:xfrm>
            <a:off x="540000" y="1440000"/>
            <a:ext cx="5432100" cy="466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0275C"/>
              </a:buClr>
              <a:buSzPts val="2000"/>
              <a:buNone/>
            </a:pPr>
            <a:r>
              <a:rPr lang="en-GB" sz="1800" b="1" dirty="0">
                <a:solidFill>
                  <a:srgbClr val="20275C"/>
                </a:solidFill>
              </a:rPr>
              <a:t>Learn</a:t>
            </a:r>
            <a:endParaRPr sz="1800" dirty="0">
              <a:solidFill>
                <a:srgbClr val="20275C"/>
              </a:solidFill>
            </a:endParaRPr>
          </a:p>
          <a:p>
            <a:pPr marL="0" lvl="0" indent="0" algn="l" rtl="0">
              <a:lnSpc>
                <a:spcPct val="100000"/>
              </a:lnSpc>
              <a:spcBef>
                <a:spcPts val="1000"/>
              </a:spcBef>
              <a:spcAft>
                <a:spcPts val="0"/>
              </a:spcAft>
              <a:buClr>
                <a:srgbClr val="20275C"/>
              </a:buClr>
              <a:buSzPts val="2000"/>
              <a:buNone/>
            </a:pPr>
            <a:r>
              <a:rPr lang="en-GB" sz="1800" dirty="0">
                <a:solidFill>
                  <a:srgbClr val="20275C"/>
                </a:solidFill>
              </a:rPr>
              <a:t>Take a look at all our key messages and share with others via word of mouth or as part of your comms to raise understanding and awareness </a:t>
            </a:r>
            <a:endParaRPr sz="1800" dirty="0">
              <a:solidFill>
                <a:srgbClr val="20275C"/>
              </a:solidFill>
            </a:endParaRPr>
          </a:p>
          <a:p>
            <a:pPr marL="0" lvl="0" indent="0" algn="l" rtl="0">
              <a:lnSpc>
                <a:spcPct val="100000"/>
              </a:lnSpc>
              <a:spcBef>
                <a:spcPts val="1000"/>
              </a:spcBef>
              <a:spcAft>
                <a:spcPts val="0"/>
              </a:spcAft>
              <a:buClr>
                <a:srgbClr val="20275C"/>
              </a:buClr>
              <a:buSzPts val="2000"/>
              <a:buNone/>
            </a:pPr>
            <a:r>
              <a:rPr lang="en-GB" sz="1800" b="1" dirty="0">
                <a:solidFill>
                  <a:srgbClr val="20275C"/>
                </a:solidFill>
              </a:rPr>
              <a:t>Be an Ambassador!</a:t>
            </a:r>
            <a:br>
              <a:rPr lang="en-GB" sz="1800" dirty="0">
                <a:solidFill>
                  <a:srgbClr val="20275C"/>
                </a:solidFill>
              </a:rPr>
            </a:br>
            <a:r>
              <a:rPr lang="en-GB" sz="1800" dirty="0">
                <a:solidFill>
                  <a:srgbClr val="20275C"/>
                </a:solidFill>
              </a:rPr>
              <a:t>Now you know more about refugee children and fostering we’d like to invite to be ambassadors for this important work and spread the word in anyway you can!</a:t>
            </a:r>
            <a:endParaRPr sz="1800" dirty="0">
              <a:solidFill>
                <a:srgbClr val="20275C"/>
              </a:solidFill>
            </a:endParaRPr>
          </a:p>
          <a:p>
            <a:pPr marL="0" lvl="0" indent="0" algn="l" rtl="0">
              <a:lnSpc>
                <a:spcPct val="100000"/>
              </a:lnSpc>
              <a:spcBef>
                <a:spcPts val="1000"/>
              </a:spcBef>
              <a:spcAft>
                <a:spcPts val="0"/>
              </a:spcAft>
              <a:buClr>
                <a:srgbClr val="20275C"/>
              </a:buClr>
              <a:buSzPts val="2000"/>
              <a:buNone/>
            </a:pPr>
            <a:r>
              <a:rPr lang="en-GB" sz="1800" b="1" dirty="0">
                <a:solidFill>
                  <a:srgbClr val="20275C"/>
                </a:solidFill>
              </a:rPr>
              <a:t>We will send an email to everyone who registered for the event with further information that you can easily copy and paste into your communications. We really appreciate your support in activating your networks for this important campaign.</a:t>
            </a:r>
            <a:endParaRPr sz="1800" b="1" dirty="0">
              <a:solidFill>
                <a:srgbClr val="20275C"/>
              </a:solidFill>
              <a:latin typeface="Open Sans"/>
              <a:ea typeface="Open Sans"/>
              <a:cs typeface="Open Sans"/>
              <a:sym typeface="Open Sans"/>
            </a:endParaRPr>
          </a:p>
        </p:txBody>
      </p:sp>
      <p:cxnSp>
        <p:nvCxnSpPr>
          <p:cNvPr id="243" name="Google Shape;243;g327dea672bc_0_48"/>
          <p:cNvCxnSpPr/>
          <p:nvPr/>
        </p:nvCxnSpPr>
        <p:spPr>
          <a:xfrm>
            <a:off x="0" y="1136472"/>
            <a:ext cx="12192000" cy="0"/>
          </a:xfrm>
          <a:prstGeom prst="straightConnector1">
            <a:avLst/>
          </a:prstGeom>
          <a:noFill/>
          <a:ln w="76200" cap="flat" cmpd="sng">
            <a:solidFill>
              <a:srgbClr val="E1C022"/>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1C022"/>
        </a:solidFill>
        <a:effectLst/>
      </p:bgPr>
    </p:bg>
    <p:spTree>
      <p:nvGrpSpPr>
        <p:cNvPr id="1" name="Shape 262"/>
        <p:cNvGrpSpPr/>
        <p:nvPr/>
      </p:nvGrpSpPr>
      <p:grpSpPr>
        <a:xfrm>
          <a:off x="0" y="0"/>
          <a:ext cx="0" cy="0"/>
          <a:chOff x="0" y="0"/>
          <a:chExt cx="0" cy="0"/>
        </a:xfrm>
      </p:grpSpPr>
      <p:sp>
        <p:nvSpPr>
          <p:cNvPr id="263" name="Google Shape;263;p12"/>
          <p:cNvSpPr txBox="1">
            <a:spLocks noGrp="1"/>
          </p:cNvSpPr>
          <p:nvPr>
            <p:ph type="body" idx="1"/>
          </p:nvPr>
        </p:nvSpPr>
        <p:spPr>
          <a:xfrm>
            <a:off x="540000" y="1440000"/>
            <a:ext cx="10586400" cy="178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Open Sans"/>
              <a:buNone/>
            </a:pPr>
            <a:r>
              <a:rPr lang="en-GB" sz="2400" b="1"/>
              <a:t>F</a:t>
            </a:r>
            <a:r>
              <a:rPr lang="en-GB" sz="2400" b="1" i="0" u="none" strike="noStrike" cap="none"/>
              <a:t>urther enquiries email </a:t>
            </a:r>
            <a:br>
              <a:rPr lang="en-GB" sz="2400" b="1" i="0" u="none" strike="noStrike" cap="none"/>
            </a:br>
            <a:r>
              <a:rPr lang="en-GB" sz="2400" b="1" i="0" u="none" strike="noStrike" cap="none"/>
              <a:t>the UASC Project Manager: </a:t>
            </a:r>
            <a:endParaRPr sz="2400" b="1"/>
          </a:p>
          <a:p>
            <a:pPr marL="0" marR="0" lvl="0" indent="0" algn="l" rtl="0">
              <a:lnSpc>
                <a:spcPct val="100000"/>
              </a:lnSpc>
              <a:spcBef>
                <a:spcPts val="0"/>
              </a:spcBef>
              <a:spcAft>
                <a:spcPts val="0"/>
              </a:spcAft>
              <a:buClr>
                <a:schemeClr val="lt1"/>
              </a:buClr>
              <a:buSzPts val="2400"/>
              <a:buFont typeface="Open Sans"/>
              <a:buNone/>
            </a:pPr>
            <a:r>
              <a:rPr lang="en-GB" sz="2400" i="0" u="none" strike="noStrike" cap="none"/>
              <a:t>Fatouma.Sanyang@manchester.gov.uk</a:t>
            </a:r>
            <a:endParaRPr sz="2400"/>
          </a:p>
          <a:p>
            <a:pPr marL="0" marR="0" lvl="0" indent="0" algn="l" rtl="0">
              <a:lnSpc>
                <a:spcPct val="100000"/>
              </a:lnSpc>
              <a:spcBef>
                <a:spcPts val="0"/>
              </a:spcBef>
              <a:spcAft>
                <a:spcPts val="0"/>
              </a:spcAft>
              <a:buClr>
                <a:schemeClr val="dk1"/>
              </a:buClr>
              <a:buSzPts val="2400"/>
              <a:buFont typeface="Calibri"/>
              <a:buNone/>
            </a:pPr>
            <a:endParaRPr sz="2400" i="0" u="none" strike="noStrike" cap="none">
              <a:solidFill>
                <a:srgbClr val="20275C"/>
              </a:solidFill>
            </a:endParaRPr>
          </a:p>
          <a:p>
            <a:pPr marL="0" marR="0" lvl="0" indent="0" algn="l" rtl="0">
              <a:lnSpc>
                <a:spcPct val="100000"/>
              </a:lnSpc>
              <a:spcBef>
                <a:spcPts val="0"/>
              </a:spcBef>
              <a:spcAft>
                <a:spcPts val="0"/>
              </a:spcAft>
              <a:buClr>
                <a:srgbClr val="20275C"/>
              </a:buClr>
              <a:buSzPts val="2400"/>
              <a:buFont typeface="Open Sans"/>
              <a:buNone/>
            </a:pPr>
            <a:r>
              <a:rPr lang="en-GB" sz="2400" b="1" i="0" u="none" strike="noStrike" cap="none"/>
              <a:t>Website</a:t>
            </a:r>
            <a:r>
              <a:rPr lang="en-GB" sz="2400" i="0" u="none" strike="noStrike" cap="none"/>
              <a:t> </a:t>
            </a:r>
            <a:br>
              <a:rPr lang="en-GB" sz="2400" i="0" u="none" strike="noStrike" cap="none"/>
            </a:br>
            <a:r>
              <a:rPr lang="en-GB" sz="2400" i="0" u="sng" strike="noStrike" cap="none">
                <a:solidFill>
                  <a:srgbClr val="000000"/>
                </a:solidFill>
                <a:hlinkClick r:id="rId3">
                  <a:extLst>
                    <a:ext uri="{A12FA001-AC4F-418D-AE19-62706E023703}">
                      <ahyp:hlinkClr xmlns:ahyp="http://schemas.microsoft.com/office/drawing/2018/hyperlinkcolor" val="tx"/>
                    </a:ext>
                  </a:extLst>
                </a:hlinkClick>
              </a:rPr>
              <a:t>northwestrsmp.org.uk</a:t>
            </a:r>
            <a:endParaRPr sz="2400" i="0" u="none" strike="noStrike" cap="none">
              <a:solidFill>
                <a:srgbClr val="000000"/>
              </a:solidFill>
            </a:endParaRPr>
          </a:p>
        </p:txBody>
      </p:sp>
      <p:pic>
        <p:nvPicPr>
          <p:cNvPr id="264" name="Google Shape;264;p12" descr="Logo of the North West Regional Strategic Migration Partnership - people walking."/>
          <p:cNvPicPr preferRelativeResize="0"/>
          <p:nvPr/>
        </p:nvPicPr>
        <p:blipFill rotWithShape="1">
          <a:blip r:embed="rId4">
            <a:alphaModFix/>
          </a:blip>
          <a:srcRect/>
          <a:stretch/>
        </p:blipFill>
        <p:spPr>
          <a:xfrm>
            <a:off x="10154702" y="5444900"/>
            <a:ext cx="1803742" cy="1094872"/>
          </a:xfrm>
          <a:prstGeom prst="rect">
            <a:avLst/>
          </a:prstGeom>
          <a:noFill/>
          <a:ln>
            <a:noFill/>
          </a:ln>
        </p:spPr>
      </p:pic>
      <p:sp>
        <p:nvSpPr>
          <p:cNvPr id="265" name="Google Shape;265;p12"/>
          <p:cNvSpPr txBox="1">
            <a:spLocks noGrp="1"/>
          </p:cNvSpPr>
          <p:nvPr>
            <p:ph type="subTitle" idx="4294967295"/>
          </p:nvPr>
        </p:nvSpPr>
        <p:spPr>
          <a:xfrm>
            <a:off x="540000" y="540000"/>
            <a:ext cx="7608900" cy="686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7200"/>
              <a:buNone/>
            </a:pPr>
            <a:r>
              <a:rPr lang="en-GB" sz="4500" b="1">
                <a:latin typeface="Lato"/>
                <a:ea typeface="Lato"/>
                <a:cs typeface="Lato"/>
                <a:sym typeface="Lato"/>
              </a:rPr>
              <a:t>Contact Details</a:t>
            </a:r>
            <a:endParaRPr sz="4500" b="1">
              <a:solidFill>
                <a:srgbClr val="000000"/>
              </a:solidFill>
              <a:latin typeface="Lato"/>
              <a:ea typeface="Lato"/>
              <a:cs typeface="Lato"/>
              <a:sym typeface="Lato"/>
            </a:endParaRPr>
          </a:p>
        </p:txBody>
      </p:sp>
      <p:pic>
        <p:nvPicPr>
          <p:cNvPr id="266" name="Google Shape;266;p12"/>
          <p:cNvPicPr preferRelativeResize="0"/>
          <p:nvPr/>
        </p:nvPicPr>
        <p:blipFill rotWithShape="1">
          <a:blip r:embed="rId5">
            <a:alphaModFix/>
          </a:blip>
          <a:srcRect l="18677" r="16559" b="7834"/>
          <a:stretch/>
        </p:blipFill>
        <p:spPr>
          <a:xfrm>
            <a:off x="6769600" y="-20900"/>
            <a:ext cx="5422403" cy="5143501"/>
          </a:xfrm>
          <a:prstGeom prst="rect">
            <a:avLst/>
          </a:prstGeom>
          <a:noFill/>
          <a:ln>
            <a:noFill/>
          </a:ln>
        </p:spPr>
      </p:pic>
      <p:cxnSp>
        <p:nvCxnSpPr>
          <p:cNvPr id="267" name="Google Shape;267;p12"/>
          <p:cNvCxnSpPr/>
          <p:nvPr/>
        </p:nvCxnSpPr>
        <p:spPr>
          <a:xfrm>
            <a:off x="-293700" y="5122598"/>
            <a:ext cx="12779400" cy="0"/>
          </a:xfrm>
          <a:prstGeom prst="straightConnector1">
            <a:avLst/>
          </a:prstGeom>
          <a:noFill/>
          <a:ln w="76200" cap="flat" cmpd="sng">
            <a:solidFill>
              <a:srgbClr val="FFFFFF"/>
            </a:solidFill>
            <a:prstDash val="solid"/>
            <a:round/>
            <a:headEnd type="none" w="med" len="med"/>
            <a:tailEnd type="none" w="med" len="med"/>
          </a:ln>
        </p:spPr>
      </p:cxnSp>
      <p:sp>
        <p:nvSpPr>
          <p:cNvPr id="268" name="Google Shape;268;p12"/>
          <p:cNvSpPr txBox="1">
            <a:spLocks noGrp="1"/>
          </p:cNvSpPr>
          <p:nvPr>
            <p:ph type="subTitle" idx="4294967295"/>
          </p:nvPr>
        </p:nvSpPr>
        <p:spPr>
          <a:xfrm>
            <a:off x="540000" y="5649138"/>
            <a:ext cx="7608900" cy="6864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7200"/>
              <a:buNone/>
            </a:pPr>
            <a:r>
              <a:rPr lang="en-GB" sz="4500" b="1">
                <a:latin typeface="Lato"/>
                <a:ea typeface="Lato"/>
                <a:cs typeface="Lato"/>
                <a:sym typeface="Lato"/>
              </a:rPr>
              <a:t>Thank you</a:t>
            </a:r>
            <a:endParaRPr sz="4500" b="1">
              <a:solidFill>
                <a:srgbClr val="000000"/>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3"/>
          <p:cNvSpPr txBox="1"/>
          <p:nvPr/>
        </p:nvSpPr>
        <p:spPr>
          <a:xfrm>
            <a:off x="360000" y="360000"/>
            <a:ext cx="9619800" cy="535500"/>
          </a:xfrm>
          <a:prstGeom prst="rect">
            <a:avLst/>
          </a:prstGeom>
          <a:noFill/>
          <a:ln>
            <a:noFill/>
          </a:ln>
        </p:spPr>
        <p:txBody>
          <a:bodyPr spcFirstLastPara="1" wrap="square" lIns="91425" tIns="45700" rIns="91425" bIns="45700" anchor="t" anchorCtr="0">
            <a:spAutoFit/>
          </a:bodyPr>
          <a:lstStyle/>
          <a:p>
            <a:pPr marL="0" lvl="0" indent="0" algn="l" rtl="0">
              <a:lnSpc>
                <a:spcPct val="80000"/>
              </a:lnSpc>
              <a:spcBef>
                <a:spcPts val="0"/>
              </a:spcBef>
              <a:spcAft>
                <a:spcPts val="0"/>
              </a:spcAft>
              <a:buClr>
                <a:schemeClr val="lt1"/>
              </a:buClr>
              <a:buSzPts val="7200"/>
              <a:buFont typeface="Arial"/>
              <a:buNone/>
            </a:pPr>
            <a:r>
              <a:rPr lang="en-GB" sz="3600" b="1">
                <a:solidFill>
                  <a:srgbClr val="E1C022"/>
                </a:solidFill>
                <a:latin typeface="Lato"/>
                <a:ea typeface="Lato"/>
                <a:cs typeface="Lato"/>
                <a:sym typeface="Lato"/>
              </a:rPr>
              <a:t>Understanding the need</a:t>
            </a:r>
            <a:endParaRPr sz="3600" b="1">
              <a:solidFill>
                <a:srgbClr val="E1C022"/>
              </a:solidFill>
              <a:latin typeface="Lato"/>
              <a:ea typeface="Lato"/>
              <a:cs typeface="Lato"/>
              <a:sym typeface="Lato"/>
            </a:endParaRPr>
          </a:p>
        </p:txBody>
      </p:sp>
      <p:cxnSp>
        <p:nvCxnSpPr>
          <p:cNvPr id="121" name="Google Shape;121;p3"/>
          <p:cNvCxnSpPr/>
          <p:nvPr/>
        </p:nvCxnSpPr>
        <p:spPr>
          <a:xfrm>
            <a:off x="0" y="1136472"/>
            <a:ext cx="12192000" cy="0"/>
          </a:xfrm>
          <a:prstGeom prst="straightConnector1">
            <a:avLst/>
          </a:prstGeom>
          <a:noFill/>
          <a:ln w="76200" cap="flat" cmpd="sng">
            <a:solidFill>
              <a:srgbClr val="E1C022"/>
            </a:solidFill>
            <a:prstDash val="solid"/>
            <a:miter lim="800000"/>
            <a:headEnd type="none" w="sm" len="sm"/>
            <a:tailEnd type="none" w="sm" len="sm"/>
          </a:ln>
        </p:spPr>
      </p:cxnSp>
      <p:sp>
        <p:nvSpPr>
          <p:cNvPr id="122" name="Google Shape;122;p3"/>
          <p:cNvSpPr txBox="1"/>
          <p:nvPr/>
        </p:nvSpPr>
        <p:spPr>
          <a:xfrm>
            <a:off x="360000" y="1440000"/>
            <a:ext cx="2467500" cy="4166700"/>
          </a:xfrm>
          <a:prstGeom prst="rect">
            <a:avLst/>
          </a:prstGeom>
          <a:noFill/>
          <a:ln>
            <a:noFill/>
          </a:ln>
        </p:spPr>
        <p:txBody>
          <a:bodyPr spcFirstLastPara="1" wrap="square" lIns="91425" tIns="45700" rIns="91425" bIns="45700" anchor="t" anchorCtr="0">
            <a:spAutoFit/>
          </a:bodyPr>
          <a:lstStyle/>
          <a:p>
            <a:pPr marL="228600" marR="0" lvl="0" indent="-215900" algn="l" rtl="0">
              <a:lnSpc>
                <a:spcPct val="115000"/>
              </a:lnSpc>
              <a:spcBef>
                <a:spcPts val="0"/>
              </a:spcBef>
              <a:spcAft>
                <a:spcPts val="0"/>
              </a:spcAft>
              <a:buClr>
                <a:srgbClr val="20275C"/>
              </a:buClr>
              <a:buSzPts val="2200"/>
              <a:buFont typeface="Lato"/>
              <a:buChar char="•"/>
            </a:pPr>
            <a:r>
              <a:rPr lang="en-GB" sz="2200">
                <a:solidFill>
                  <a:srgbClr val="20275C"/>
                </a:solidFill>
                <a:latin typeface="Lato"/>
                <a:ea typeface="Lato"/>
                <a:cs typeface="Lato"/>
                <a:sym typeface="Lato"/>
              </a:rPr>
              <a:t>There are currently 838 refugee children being looked after by North West authorities.</a:t>
            </a:r>
            <a:endParaRPr sz="2200">
              <a:solidFill>
                <a:srgbClr val="20275C"/>
              </a:solidFill>
              <a:latin typeface="Lato"/>
              <a:ea typeface="Lato"/>
              <a:cs typeface="Lato"/>
              <a:sym typeface="Lato"/>
            </a:endParaRPr>
          </a:p>
          <a:p>
            <a:pPr marL="228600" marR="0" lvl="0" indent="-215900" algn="l" rtl="0">
              <a:lnSpc>
                <a:spcPct val="115000"/>
              </a:lnSpc>
              <a:spcBef>
                <a:spcPts val="1800"/>
              </a:spcBef>
              <a:spcAft>
                <a:spcPts val="0"/>
              </a:spcAft>
              <a:buClr>
                <a:srgbClr val="20275C"/>
              </a:buClr>
              <a:buSzPts val="2200"/>
              <a:buFont typeface="Lato"/>
              <a:buChar char="•"/>
            </a:pPr>
            <a:r>
              <a:rPr lang="en-GB" sz="2200">
                <a:solidFill>
                  <a:srgbClr val="20275C"/>
                </a:solidFill>
                <a:latin typeface="Lato"/>
                <a:ea typeface="Lato"/>
                <a:cs typeface="Lato"/>
                <a:sym typeface="Lato"/>
              </a:rPr>
              <a:t>Majority aged between 15 and 17</a:t>
            </a:r>
            <a:endParaRPr sz="2400" i="0" u="none" strike="noStrike" cap="none">
              <a:solidFill>
                <a:srgbClr val="20275C"/>
              </a:solidFill>
              <a:latin typeface="Open Sans"/>
              <a:ea typeface="Open Sans"/>
              <a:cs typeface="Open Sans"/>
              <a:sym typeface="Open Sans"/>
            </a:endParaRPr>
          </a:p>
        </p:txBody>
      </p:sp>
      <p:pic>
        <p:nvPicPr>
          <p:cNvPr id="123" name="Google Shape;123;p3"/>
          <p:cNvPicPr preferRelativeResize="0"/>
          <p:nvPr/>
        </p:nvPicPr>
        <p:blipFill rotWithShape="1">
          <a:blip r:embed="rId3">
            <a:alphaModFix/>
          </a:blip>
          <a:srcRect r="33971"/>
          <a:stretch/>
        </p:blipFill>
        <p:spPr>
          <a:xfrm>
            <a:off x="2518282" y="1030211"/>
            <a:ext cx="7152302" cy="5458328"/>
          </a:xfrm>
          <a:prstGeom prst="rect">
            <a:avLst/>
          </a:prstGeom>
          <a:noFill/>
          <a:ln>
            <a:noFill/>
          </a:ln>
        </p:spPr>
      </p:pic>
      <p:pic>
        <p:nvPicPr>
          <p:cNvPr id="124" name="Google Shape;124;p3"/>
          <p:cNvPicPr preferRelativeResize="0"/>
          <p:nvPr/>
        </p:nvPicPr>
        <p:blipFill rotWithShape="1">
          <a:blip r:embed="rId3">
            <a:alphaModFix/>
          </a:blip>
          <a:srcRect l="66028" t="19185" b="25620"/>
          <a:stretch/>
        </p:blipFill>
        <p:spPr>
          <a:xfrm>
            <a:off x="9250400" y="1913200"/>
            <a:ext cx="2818376" cy="2307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4"/>
          <p:cNvSpPr txBox="1"/>
          <p:nvPr/>
        </p:nvSpPr>
        <p:spPr>
          <a:xfrm>
            <a:off x="360000" y="360000"/>
            <a:ext cx="9619800" cy="535500"/>
          </a:xfrm>
          <a:prstGeom prst="rect">
            <a:avLst/>
          </a:prstGeom>
          <a:noFill/>
          <a:ln>
            <a:noFill/>
          </a:ln>
        </p:spPr>
        <p:txBody>
          <a:bodyPr spcFirstLastPara="1" wrap="square" lIns="91425" tIns="45700" rIns="91425" bIns="45700" anchor="t" anchorCtr="0">
            <a:spAutoFit/>
          </a:bodyPr>
          <a:lstStyle/>
          <a:p>
            <a:pPr marL="0" lvl="0" indent="0" algn="l" rtl="0">
              <a:lnSpc>
                <a:spcPct val="80000"/>
              </a:lnSpc>
              <a:spcBef>
                <a:spcPts val="0"/>
              </a:spcBef>
              <a:spcAft>
                <a:spcPts val="0"/>
              </a:spcAft>
              <a:buSzPts val="7200"/>
              <a:buNone/>
            </a:pPr>
            <a:r>
              <a:rPr lang="en-GB" sz="3600" b="1">
                <a:solidFill>
                  <a:srgbClr val="E1C022"/>
                </a:solidFill>
                <a:latin typeface="Lato"/>
                <a:ea typeface="Lato"/>
                <a:cs typeface="Lato"/>
                <a:sym typeface="Lato"/>
              </a:rPr>
              <a:t>Understanding the need</a:t>
            </a:r>
            <a:endParaRPr sz="3600" b="1">
              <a:solidFill>
                <a:srgbClr val="E1C022"/>
              </a:solidFill>
              <a:latin typeface="Lato"/>
              <a:ea typeface="Lato"/>
              <a:cs typeface="Lato"/>
              <a:sym typeface="Lato"/>
            </a:endParaRPr>
          </a:p>
        </p:txBody>
      </p:sp>
      <p:cxnSp>
        <p:nvCxnSpPr>
          <p:cNvPr id="130" name="Google Shape;130;p4"/>
          <p:cNvCxnSpPr/>
          <p:nvPr/>
        </p:nvCxnSpPr>
        <p:spPr>
          <a:xfrm>
            <a:off x="0" y="1136472"/>
            <a:ext cx="12192000" cy="0"/>
          </a:xfrm>
          <a:prstGeom prst="straightConnector1">
            <a:avLst/>
          </a:prstGeom>
          <a:noFill/>
          <a:ln w="76200" cap="flat" cmpd="sng">
            <a:solidFill>
              <a:srgbClr val="E1C022"/>
            </a:solidFill>
            <a:prstDash val="solid"/>
            <a:miter lim="800000"/>
            <a:headEnd type="none" w="sm" len="sm"/>
            <a:tailEnd type="none" w="sm" len="sm"/>
          </a:ln>
        </p:spPr>
      </p:cxnSp>
      <p:sp>
        <p:nvSpPr>
          <p:cNvPr id="131" name="Google Shape;131;p4"/>
          <p:cNvSpPr txBox="1"/>
          <p:nvPr/>
        </p:nvSpPr>
        <p:spPr>
          <a:xfrm>
            <a:off x="6096000" y="446100"/>
            <a:ext cx="9619800" cy="363300"/>
          </a:xfrm>
          <a:prstGeom prst="rect">
            <a:avLst/>
          </a:prstGeom>
          <a:noFill/>
          <a:ln>
            <a:noFill/>
          </a:ln>
        </p:spPr>
        <p:txBody>
          <a:bodyPr spcFirstLastPara="1" wrap="square" lIns="91425" tIns="45700" rIns="91425" bIns="45700" anchor="t" anchorCtr="0">
            <a:spAutoFit/>
          </a:bodyPr>
          <a:lstStyle/>
          <a:p>
            <a:pPr marL="0" lvl="0" indent="0" algn="l" rtl="0">
              <a:lnSpc>
                <a:spcPct val="80000"/>
              </a:lnSpc>
              <a:spcBef>
                <a:spcPts val="0"/>
              </a:spcBef>
              <a:spcAft>
                <a:spcPts val="0"/>
              </a:spcAft>
              <a:buSzPts val="7200"/>
              <a:buNone/>
            </a:pPr>
            <a:r>
              <a:rPr lang="en-GB" sz="2200" b="1">
                <a:solidFill>
                  <a:schemeClr val="dk1"/>
                </a:solidFill>
                <a:latin typeface="Lato"/>
                <a:ea typeface="Lato"/>
                <a:cs typeface="Lato"/>
                <a:sym typeface="Lato"/>
              </a:rPr>
              <a:t>Children % by nationality Dec 2024</a:t>
            </a:r>
            <a:endParaRPr sz="2200" b="1">
              <a:solidFill>
                <a:schemeClr val="dk1"/>
              </a:solidFill>
              <a:latin typeface="Lato"/>
              <a:ea typeface="Lato"/>
              <a:cs typeface="Lato"/>
              <a:sym typeface="Lato"/>
            </a:endParaRPr>
          </a:p>
        </p:txBody>
      </p:sp>
      <p:pic>
        <p:nvPicPr>
          <p:cNvPr id="132" name="Google Shape;132;p4"/>
          <p:cNvPicPr preferRelativeResize="0"/>
          <p:nvPr/>
        </p:nvPicPr>
        <p:blipFill>
          <a:blip r:embed="rId3">
            <a:alphaModFix/>
          </a:blip>
          <a:stretch>
            <a:fillRect/>
          </a:stretch>
        </p:blipFill>
        <p:spPr>
          <a:xfrm>
            <a:off x="152400" y="1377450"/>
            <a:ext cx="11887201" cy="51251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6"/>
          <p:cNvSpPr txBox="1">
            <a:spLocks noGrp="1"/>
          </p:cNvSpPr>
          <p:nvPr>
            <p:ph type="body" idx="1"/>
          </p:nvPr>
        </p:nvSpPr>
        <p:spPr>
          <a:xfrm>
            <a:off x="360000" y="1440000"/>
            <a:ext cx="7337100" cy="4499100"/>
          </a:xfrm>
          <a:prstGeom prst="rect">
            <a:avLst/>
          </a:prstGeom>
          <a:noFill/>
          <a:ln>
            <a:noFill/>
          </a:ln>
        </p:spPr>
        <p:txBody>
          <a:bodyPr spcFirstLastPara="1" wrap="square" lIns="91425" tIns="45700" rIns="91425" bIns="45700" anchor="t" anchorCtr="0">
            <a:noAutofit/>
          </a:bodyPr>
          <a:lstStyle/>
          <a:p>
            <a:pPr marL="228600" lvl="0" indent="-241300" algn="l" rtl="0">
              <a:lnSpc>
                <a:spcPct val="90000"/>
              </a:lnSpc>
              <a:spcBef>
                <a:spcPts val="0"/>
              </a:spcBef>
              <a:spcAft>
                <a:spcPts val="0"/>
              </a:spcAft>
              <a:buClr>
                <a:srgbClr val="000000"/>
              </a:buClr>
              <a:buSzPts val="2200"/>
              <a:buChar char="•"/>
            </a:pPr>
            <a:r>
              <a:rPr lang="en-GB" sz="2200">
                <a:solidFill>
                  <a:srgbClr val="000000"/>
                </a:solidFill>
              </a:rPr>
              <a:t>Majority of the children (536) are placed in supported accommodation/ semi independent living  </a:t>
            </a:r>
            <a:endParaRPr sz="2200">
              <a:solidFill>
                <a:srgbClr val="000000"/>
              </a:solidFill>
            </a:endParaRPr>
          </a:p>
          <a:p>
            <a:pPr marL="228600" lvl="0" indent="-241300" algn="l" rtl="0">
              <a:lnSpc>
                <a:spcPct val="90000"/>
              </a:lnSpc>
              <a:spcBef>
                <a:spcPts val="1600"/>
              </a:spcBef>
              <a:spcAft>
                <a:spcPts val="0"/>
              </a:spcAft>
              <a:buClr>
                <a:srgbClr val="000000"/>
              </a:buClr>
              <a:buSzPts val="2200"/>
              <a:buChar char="•"/>
            </a:pPr>
            <a:r>
              <a:rPr lang="en-GB" sz="2200">
                <a:solidFill>
                  <a:srgbClr val="000000"/>
                </a:solidFill>
              </a:rPr>
              <a:t>81</a:t>
            </a:r>
            <a:r>
              <a:rPr lang="en-GB" sz="2200" i="0" u="none" strike="noStrike">
                <a:solidFill>
                  <a:srgbClr val="000000"/>
                </a:solidFill>
              </a:rPr>
              <a:t>- Local authority in house placements </a:t>
            </a:r>
            <a:br>
              <a:rPr lang="en-GB" sz="2200" i="0" u="none" strike="noStrike">
                <a:solidFill>
                  <a:srgbClr val="000000"/>
                </a:solidFill>
              </a:rPr>
            </a:br>
            <a:r>
              <a:rPr lang="en-GB" sz="2200">
                <a:solidFill>
                  <a:srgbClr val="000000"/>
                </a:solidFill>
              </a:rPr>
              <a:t>(foster placements and supported lodgings hosts) </a:t>
            </a:r>
            <a:endParaRPr sz="2200">
              <a:solidFill>
                <a:srgbClr val="000000"/>
              </a:solidFill>
            </a:endParaRPr>
          </a:p>
          <a:p>
            <a:pPr marL="685800" lvl="1" indent="-241300" algn="l" rtl="0">
              <a:lnSpc>
                <a:spcPct val="90000"/>
              </a:lnSpc>
              <a:spcBef>
                <a:spcPts val="1100"/>
              </a:spcBef>
              <a:spcAft>
                <a:spcPts val="0"/>
              </a:spcAft>
              <a:buClr>
                <a:srgbClr val="000000"/>
              </a:buClr>
              <a:buSzPts val="2200"/>
              <a:buChar char="•"/>
            </a:pPr>
            <a:r>
              <a:rPr lang="en-GB" sz="2200" i="0" u="none" strike="noStrike">
                <a:solidFill>
                  <a:srgbClr val="000000"/>
                </a:solidFill>
              </a:rPr>
              <a:t>Of these, 3 Authorities have 45 placements together.</a:t>
            </a:r>
            <a:endParaRPr sz="2200">
              <a:solidFill>
                <a:srgbClr val="000000"/>
              </a:solidFill>
            </a:endParaRPr>
          </a:p>
          <a:p>
            <a:pPr marL="685800" lvl="1" indent="-241300" algn="l" rtl="0">
              <a:lnSpc>
                <a:spcPct val="90000"/>
              </a:lnSpc>
              <a:spcBef>
                <a:spcPts val="1100"/>
              </a:spcBef>
              <a:spcAft>
                <a:spcPts val="0"/>
              </a:spcAft>
              <a:buClr>
                <a:srgbClr val="000000"/>
              </a:buClr>
              <a:buSzPts val="2200"/>
              <a:buChar char="•"/>
            </a:pPr>
            <a:r>
              <a:rPr lang="en-GB" sz="2200">
                <a:solidFill>
                  <a:srgbClr val="000000"/>
                </a:solidFill>
              </a:rPr>
              <a:t>The remaining 21 Authorities have 36 places </a:t>
            </a:r>
            <a:r>
              <a:rPr lang="en-GB" sz="2200" i="0" u="none" strike="noStrike">
                <a:solidFill>
                  <a:srgbClr val="000000"/>
                </a:solidFill>
              </a:rPr>
              <a:t>between them, </a:t>
            </a:r>
            <a:r>
              <a:rPr lang="en-GB" sz="2200">
                <a:solidFill>
                  <a:srgbClr val="000000"/>
                </a:solidFill>
              </a:rPr>
              <a:t>which means LAs can do more to bring more specialised carers that meet the specific needs of this cohort of children.</a:t>
            </a:r>
            <a:endParaRPr sz="2200">
              <a:solidFill>
                <a:srgbClr val="000000"/>
              </a:solidFill>
            </a:endParaRPr>
          </a:p>
          <a:p>
            <a:pPr marL="228600" lvl="0" indent="-241300" algn="l" rtl="0">
              <a:lnSpc>
                <a:spcPct val="90000"/>
              </a:lnSpc>
              <a:spcBef>
                <a:spcPts val="1600"/>
              </a:spcBef>
              <a:spcAft>
                <a:spcPts val="0"/>
              </a:spcAft>
              <a:buClr>
                <a:srgbClr val="000000"/>
              </a:buClr>
              <a:buSzPts val="2200"/>
              <a:buChar char="•"/>
            </a:pPr>
            <a:r>
              <a:rPr lang="en-GB" sz="2200">
                <a:solidFill>
                  <a:srgbClr val="000000"/>
                </a:solidFill>
              </a:rPr>
              <a:t>Refugee children wait of up to </a:t>
            </a:r>
            <a:r>
              <a:rPr lang="en-GB" sz="2200" i="0" u="none" strike="noStrike">
                <a:solidFill>
                  <a:srgbClr val="000000"/>
                </a:solidFill>
              </a:rPr>
              <a:t>55 days to find a home.</a:t>
            </a:r>
            <a:endParaRPr sz="2200">
              <a:solidFill>
                <a:srgbClr val="000000"/>
              </a:solidFill>
            </a:endParaRPr>
          </a:p>
          <a:p>
            <a:pPr marL="228600" lvl="0" indent="-241300" algn="l" rtl="0">
              <a:lnSpc>
                <a:spcPct val="90000"/>
              </a:lnSpc>
              <a:spcBef>
                <a:spcPts val="1600"/>
              </a:spcBef>
              <a:spcAft>
                <a:spcPts val="0"/>
              </a:spcAft>
              <a:buClr>
                <a:srgbClr val="000000"/>
              </a:buClr>
              <a:buSzPts val="2200"/>
              <a:buChar char="•"/>
            </a:pPr>
            <a:r>
              <a:rPr lang="en-GB" sz="2200" i="0" u="none" strike="noStrike">
                <a:solidFill>
                  <a:srgbClr val="000000"/>
                </a:solidFill>
              </a:rPr>
              <a:t>10 days provided under the National Transfer Scheme (NTS) to find homes for children.</a:t>
            </a:r>
            <a:endParaRPr sz="2200">
              <a:solidFill>
                <a:srgbClr val="000000"/>
              </a:solidFill>
            </a:endParaRPr>
          </a:p>
        </p:txBody>
      </p:sp>
      <p:sp>
        <p:nvSpPr>
          <p:cNvPr id="162" name="Google Shape;162;p6"/>
          <p:cNvSpPr txBox="1"/>
          <p:nvPr/>
        </p:nvSpPr>
        <p:spPr>
          <a:xfrm>
            <a:off x="360000" y="360000"/>
            <a:ext cx="10242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E1C022"/>
                </a:solidFill>
                <a:latin typeface="Lato"/>
                <a:ea typeface="Lato"/>
                <a:cs typeface="Lato"/>
                <a:sym typeface="Lato"/>
              </a:rPr>
              <a:t>Children’s Placements</a:t>
            </a:r>
            <a:endParaRPr sz="3600" b="1">
              <a:solidFill>
                <a:srgbClr val="E1C022"/>
              </a:solidFill>
              <a:latin typeface="Lato"/>
              <a:ea typeface="Lato"/>
              <a:cs typeface="Lato"/>
              <a:sym typeface="Lato"/>
            </a:endParaRPr>
          </a:p>
        </p:txBody>
      </p:sp>
      <p:cxnSp>
        <p:nvCxnSpPr>
          <p:cNvPr id="163" name="Google Shape;163;p6"/>
          <p:cNvCxnSpPr/>
          <p:nvPr/>
        </p:nvCxnSpPr>
        <p:spPr>
          <a:xfrm>
            <a:off x="0" y="1136472"/>
            <a:ext cx="12192000" cy="0"/>
          </a:xfrm>
          <a:prstGeom prst="straightConnector1">
            <a:avLst/>
          </a:prstGeom>
          <a:noFill/>
          <a:ln w="76200" cap="flat" cmpd="sng">
            <a:solidFill>
              <a:srgbClr val="E1C022"/>
            </a:solidFill>
            <a:prstDash val="solid"/>
            <a:miter lim="800000"/>
            <a:headEnd type="none" w="sm" len="sm"/>
            <a:tailEnd type="none" w="sm" len="sm"/>
          </a:ln>
        </p:spPr>
      </p:cxnSp>
      <p:pic>
        <p:nvPicPr>
          <p:cNvPr id="164" name="Google Shape;164;p6"/>
          <p:cNvPicPr preferRelativeResize="0"/>
          <p:nvPr/>
        </p:nvPicPr>
        <p:blipFill rotWithShape="1">
          <a:blip r:embed="rId3">
            <a:alphaModFix/>
          </a:blip>
          <a:srcRect l="23033" r="20663" b="5535"/>
          <a:stretch/>
        </p:blipFill>
        <p:spPr>
          <a:xfrm>
            <a:off x="7994250" y="1516075"/>
            <a:ext cx="3892951" cy="4353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5"/>
          <p:cNvSpPr txBox="1">
            <a:spLocks noGrp="1"/>
          </p:cNvSpPr>
          <p:nvPr>
            <p:ph type="body" idx="1"/>
          </p:nvPr>
        </p:nvSpPr>
        <p:spPr>
          <a:xfrm>
            <a:off x="360000" y="1440000"/>
            <a:ext cx="6954000" cy="460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0275C"/>
              </a:buClr>
              <a:buSzPts val="2000"/>
              <a:buNone/>
            </a:pPr>
            <a:r>
              <a:rPr lang="en-GB" sz="2200"/>
              <a:t>Refugee children are some of the most vulnerable young people that will come into Local Authority care.  They are often alone, in an unfamiliar place and are likely to be surrounded by people who do not speak their first language. </a:t>
            </a:r>
            <a:endParaRPr sz="2200"/>
          </a:p>
          <a:p>
            <a:pPr marL="228600" lvl="0" indent="-241300" algn="l" rtl="0">
              <a:lnSpc>
                <a:spcPct val="100000"/>
              </a:lnSpc>
              <a:spcBef>
                <a:spcPts val="1000"/>
              </a:spcBef>
              <a:spcAft>
                <a:spcPts val="0"/>
              </a:spcAft>
              <a:buSzPts val="2200"/>
              <a:buChar char="•"/>
            </a:pPr>
            <a:r>
              <a:rPr lang="en-GB" sz="2200"/>
              <a:t>They are unlikely to have had a settled childhood. </a:t>
            </a:r>
            <a:endParaRPr sz="2200"/>
          </a:p>
          <a:p>
            <a:pPr marL="228600" lvl="0" indent="-241300" algn="l" rtl="0">
              <a:lnSpc>
                <a:spcPct val="100000"/>
              </a:lnSpc>
              <a:spcBef>
                <a:spcPts val="1000"/>
              </a:spcBef>
              <a:spcAft>
                <a:spcPts val="0"/>
              </a:spcAft>
              <a:buSzPts val="2200"/>
              <a:buChar char="•"/>
            </a:pPr>
            <a:r>
              <a:rPr lang="en-GB" sz="2200"/>
              <a:t>Some may have experienced abuse, trafficked, been involved in child sexual exploitation, been exposed to war or other turmoil, all of which can result in trauma. </a:t>
            </a:r>
            <a:endParaRPr sz="2200"/>
          </a:p>
          <a:p>
            <a:pPr marL="228600" lvl="0" indent="-241300" algn="l" rtl="0">
              <a:lnSpc>
                <a:spcPct val="100000"/>
              </a:lnSpc>
              <a:spcBef>
                <a:spcPts val="1000"/>
              </a:spcBef>
              <a:spcAft>
                <a:spcPts val="0"/>
              </a:spcAft>
              <a:buSzPts val="2200"/>
              <a:buChar char="•"/>
            </a:pPr>
            <a:r>
              <a:rPr lang="en-GB" sz="2200"/>
              <a:t>Long, dangerous journeys, lost childhood.</a:t>
            </a:r>
            <a:endParaRPr sz="2200"/>
          </a:p>
          <a:p>
            <a:pPr marL="228600" lvl="0" indent="-241300" algn="l" rtl="0">
              <a:lnSpc>
                <a:spcPct val="100000"/>
              </a:lnSpc>
              <a:spcBef>
                <a:spcPts val="1000"/>
              </a:spcBef>
              <a:spcAft>
                <a:spcPts val="0"/>
              </a:spcAft>
              <a:buSzPts val="2200"/>
              <a:buChar char="•"/>
            </a:pPr>
            <a:r>
              <a:rPr lang="en-GB" sz="2200"/>
              <a:t>The asylum process itself can be stressful and difficult and so they will need support around this. </a:t>
            </a:r>
            <a:endParaRPr sz="2200"/>
          </a:p>
          <a:p>
            <a:pPr marL="228600" lvl="0" indent="-101600" algn="l" rtl="0">
              <a:lnSpc>
                <a:spcPct val="100000"/>
              </a:lnSpc>
              <a:spcBef>
                <a:spcPts val="1000"/>
              </a:spcBef>
              <a:spcAft>
                <a:spcPts val="0"/>
              </a:spcAft>
              <a:buClr>
                <a:schemeClr val="dk1"/>
              </a:buClr>
              <a:buSzPts val="2000"/>
              <a:buNone/>
            </a:pPr>
            <a:endParaRPr sz="2000">
              <a:solidFill>
                <a:srgbClr val="20275C"/>
              </a:solidFill>
            </a:endParaRPr>
          </a:p>
          <a:p>
            <a:pPr marL="0" lvl="0" indent="0" algn="l" rtl="0">
              <a:lnSpc>
                <a:spcPct val="100000"/>
              </a:lnSpc>
              <a:spcBef>
                <a:spcPts val="1000"/>
              </a:spcBef>
              <a:spcAft>
                <a:spcPts val="0"/>
              </a:spcAft>
              <a:buClr>
                <a:schemeClr val="dk1"/>
              </a:buClr>
              <a:buSzPts val="2000"/>
              <a:buNone/>
            </a:pPr>
            <a:endParaRPr sz="2000">
              <a:solidFill>
                <a:srgbClr val="20275C"/>
              </a:solidFill>
            </a:endParaRPr>
          </a:p>
        </p:txBody>
      </p:sp>
      <p:sp>
        <p:nvSpPr>
          <p:cNvPr id="146" name="Google Shape;146;p5"/>
          <p:cNvSpPr txBox="1"/>
          <p:nvPr/>
        </p:nvSpPr>
        <p:spPr>
          <a:xfrm>
            <a:off x="360000" y="360000"/>
            <a:ext cx="10702200" cy="113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E1C022"/>
                </a:solidFill>
                <a:latin typeface="Lato"/>
                <a:ea typeface="Lato"/>
                <a:cs typeface="Lato"/>
                <a:sym typeface="Lato"/>
              </a:rPr>
              <a:t>Experiences Of Forced Displacement</a:t>
            </a:r>
            <a:endParaRPr sz="3600" b="1">
              <a:solidFill>
                <a:srgbClr val="E1C022"/>
              </a:solidFill>
              <a:latin typeface="Lato"/>
              <a:ea typeface="Lato"/>
              <a:cs typeface="Lato"/>
              <a:sym typeface="Lato"/>
            </a:endParaRPr>
          </a:p>
          <a:p>
            <a:pPr marL="0" marR="0" lvl="0" indent="0" algn="l" rtl="0">
              <a:spcBef>
                <a:spcPts val="0"/>
              </a:spcBef>
              <a:spcAft>
                <a:spcPts val="0"/>
              </a:spcAft>
              <a:buNone/>
            </a:pPr>
            <a:endParaRPr sz="3200" b="1">
              <a:solidFill>
                <a:srgbClr val="E1C022"/>
              </a:solidFill>
              <a:latin typeface="Open Sans"/>
              <a:ea typeface="Open Sans"/>
              <a:cs typeface="Open Sans"/>
              <a:sym typeface="Open Sans"/>
            </a:endParaRPr>
          </a:p>
        </p:txBody>
      </p:sp>
      <p:cxnSp>
        <p:nvCxnSpPr>
          <p:cNvPr id="147" name="Google Shape;147;p5"/>
          <p:cNvCxnSpPr/>
          <p:nvPr/>
        </p:nvCxnSpPr>
        <p:spPr>
          <a:xfrm>
            <a:off x="0" y="1136472"/>
            <a:ext cx="12192000" cy="0"/>
          </a:xfrm>
          <a:prstGeom prst="straightConnector1">
            <a:avLst/>
          </a:prstGeom>
          <a:noFill/>
          <a:ln w="76200" cap="flat" cmpd="sng">
            <a:solidFill>
              <a:srgbClr val="E1C022"/>
            </a:solidFill>
            <a:prstDash val="solid"/>
            <a:miter lim="800000"/>
            <a:headEnd type="none" w="sm" len="sm"/>
            <a:tailEnd type="none" w="sm" len="sm"/>
          </a:ln>
        </p:spPr>
      </p:cxnSp>
      <p:pic>
        <p:nvPicPr>
          <p:cNvPr id="148" name="Google Shape;148;p5"/>
          <p:cNvPicPr preferRelativeResize="0"/>
          <p:nvPr/>
        </p:nvPicPr>
        <p:blipFill rotWithShape="1">
          <a:blip r:embed="rId3">
            <a:alphaModFix/>
          </a:blip>
          <a:srcRect l="11294" r="34167" b="3586"/>
          <a:stretch/>
        </p:blipFill>
        <p:spPr>
          <a:xfrm>
            <a:off x="7756125" y="1440000"/>
            <a:ext cx="4134523" cy="4871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C022"/>
        </a:solidFill>
        <a:effectLst/>
      </p:bgPr>
    </p:bg>
    <p:spTree>
      <p:nvGrpSpPr>
        <p:cNvPr id="1" name="Shape 168"/>
        <p:cNvGrpSpPr/>
        <p:nvPr/>
      </p:nvGrpSpPr>
      <p:grpSpPr>
        <a:xfrm>
          <a:off x="0" y="0"/>
          <a:ext cx="0" cy="0"/>
          <a:chOff x="0" y="0"/>
          <a:chExt cx="0" cy="0"/>
        </a:xfrm>
      </p:grpSpPr>
      <p:pic>
        <p:nvPicPr>
          <p:cNvPr id="169" name="Google Shape;169;p8" title="you_can_foster_-_a_refugee_fostering_story (1080p).mp4">
            <a:hlinkClick r:id="rId3"/>
          </p:cNvPr>
          <p:cNvPicPr preferRelativeResize="0"/>
          <p:nvPr/>
        </p:nvPicPr>
        <p:blipFill>
          <a:blip r:embed="rId4">
            <a:alphaModFix/>
          </a:blip>
          <a:stretch>
            <a:fillRect/>
          </a:stretch>
        </p:blipFill>
        <p:spPr>
          <a:xfrm>
            <a:off x="2" y="0"/>
            <a:ext cx="12192000" cy="6858003"/>
          </a:xfrm>
          <a:prstGeom prst="rect">
            <a:avLst/>
          </a:prstGeom>
          <a:noFill/>
          <a:ln>
            <a:noFill/>
          </a:ln>
        </p:spPr>
      </p:pic>
      <p:sp>
        <p:nvSpPr>
          <p:cNvPr id="170" name="Google Shape;170;p8"/>
          <p:cNvSpPr/>
          <p:nvPr/>
        </p:nvSpPr>
        <p:spPr>
          <a:xfrm>
            <a:off x="306200" y="6124925"/>
            <a:ext cx="2310900" cy="493200"/>
          </a:xfrm>
          <a:prstGeom prst="rect">
            <a:avLst/>
          </a:prstGeom>
          <a:solidFill>
            <a:srgbClr val="E1C0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1" name="Google Shape;171;p8"/>
          <p:cNvSpPr txBox="1">
            <a:spLocks noGrp="1"/>
          </p:cNvSpPr>
          <p:nvPr>
            <p:ph type="subTitle" idx="4294967295"/>
          </p:nvPr>
        </p:nvSpPr>
        <p:spPr>
          <a:xfrm>
            <a:off x="361825" y="6204001"/>
            <a:ext cx="3899400" cy="380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7200"/>
              <a:buNone/>
            </a:pPr>
            <a:r>
              <a:rPr lang="en-GB" sz="2200" b="1">
                <a:latin typeface="Lato"/>
                <a:ea typeface="Lato"/>
                <a:cs typeface="Lato"/>
                <a:sym typeface="Lato"/>
              </a:rPr>
              <a:t>A Refugee Story</a:t>
            </a:r>
            <a:endParaRPr sz="2200" b="1">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3290a6c3b3c_0_7"/>
          <p:cNvSpPr txBox="1">
            <a:spLocks noGrp="1"/>
          </p:cNvSpPr>
          <p:nvPr>
            <p:ph type="body" idx="1"/>
          </p:nvPr>
        </p:nvSpPr>
        <p:spPr>
          <a:xfrm>
            <a:off x="540000" y="1440000"/>
            <a:ext cx="5556000" cy="4678800"/>
          </a:xfrm>
          <a:prstGeom prst="rect">
            <a:avLst/>
          </a:prstGeom>
          <a:noFill/>
          <a:ln>
            <a:noFill/>
          </a:ln>
        </p:spPr>
        <p:txBody>
          <a:bodyPr spcFirstLastPara="1" wrap="square" lIns="91425" tIns="45700" rIns="91425" bIns="45700" anchor="t" anchorCtr="0">
            <a:noAutofit/>
          </a:bodyPr>
          <a:lstStyle/>
          <a:p>
            <a:pPr marL="228600" lvl="0" indent="-262572" algn="l" rtl="0">
              <a:lnSpc>
                <a:spcPct val="120000"/>
              </a:lnSpc>
              <a:spcBef>
                <a:spcPts val="0"/>
              </a:spcBef>
              <a:spcAft>
                <a:spcPts val="0"/>
              </a:spcAft>
              <a:buClr>
                <a:srgbClr val="000000"/>
              </a:buClr>
              <a:buSzPts val="2200"/>
              <a:buChar char="•"/>
            </a:pPr>
            <a:r>
              <a:rPr lang="en-GB" sz="2200">
                <a:solidFill>
                  <a:srgbClr val="000000"/>
                </a:solidFill>
              </a:rPr>
              <a:t>Local Authorities are expecting more young people to seek asylum in the UK, yet there is a shortage of foster carers in general especially foster carers to cater for the cultural needs of those children for example those whom faith is an important part of their identity and want to be able to relate and practice their religion freely and comfortably.  </a:t>
            </a:r>
            <a:endParaRPr sz="2200">
              <a:solidFill>
                <a:srgbClr val="000000"/>
              </a:solidFill>
            </a:endParaRPr>
          </a:p>
          <a:p>
            <a:pPr marL="228600" lvl="0" indent="-262572" algn="l" rtl="0">
              <a:lnSpc>
                <a:spcPct val="120000"/>
              </a:lnSpc>
              <a:spcBef>
                <a:spcPts val="1000"/>
              </a:spcBef>
              <a:spcAft>
                <a:spcPts val="0"/>
              </a:spcAft>
              <a:buClr>
                <a:srgbClr val="000000"/>
              </a:buClr>
              <a:buSzPts val="2200"/>
              <a:buChar char="•"/>
            </a:pPr>
            <a:r>
              <a:rPr lang="en-GB" sz="2200">
                <a:solidFill>
                  <a:srgbClr val="000000"/>
                </a:solidFill>
              </a:rPr>
              <a:t>And yet we know from carers who  that provided homes to refugee children how rewarding it is …</a:t>
            </a:r>
            <a:endParaRPr sz="2000">
              <a:solidFill>
                <a:srgbClr val="000000"/>
              </a:solidFill>
              <a:latin typeface="Open Sans"/>
              <a:ea typeface="Open Sans"/>
              <a:cs typeface="Open Sans"/>
              <a:sym typeface="Open Sans"/>
            </a:endParaRPr>
          </a:p>
        </p:txBody>
      </p:sp>
      <p:sp>
        <p:nvSpPr>
          <p:cNvPr id="202" name="Google Shape;202;g3290a6c3b3c_0_7"/>
          <p:cNvSpPr txBox="1"/>
          <p:nvPr/>
        </p:nvSpPr>
        <p:spPr>
          <a:xfrm>
            <a:off x="360000" y="360000"/>
            <a:ext cx="9488700" cy="6465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E1C022"/>
                </a:solidFill>
                <a:latin typeface="Open Sans"/>
                <a:ea typeface="Open Sans"/>
                <a:cs typeface="Open Sans"/>
                <a:sym typeface="Open Sans"/>
              </a:rPr>
              <a:t>Need for Placements</a:t>
            </a:r>
            <a:endParaRPr>
              <a:solidFill>
                <a:srgbClr val="E1C022"/>
              </a:solidFill>
            </a:endParaRPr>
          </a:p>
        </p:txBody>
      </p:sp>
      <p:sp>
        <p:nvSpPr>
          <p:cNvPr id="203" name="Google Shape;203;g3290a6c3b3c_0_7"/>
          <p:cNvSpPr txBox="1"/>
          <p:nvPr/>
        </p:nvSpPr>
        <p:spPr>
          <a:xfrm>
            <a:off x="7211100" y="1440000"/>
            <a:ext cx="3912900" cy="3391500"/>
          </a:xfrm>
          <a:prstGeom prst="rect">
            <a:avLst/>
          </a:prstGeom>
          <a:noFill/>
          <a:ln>
            <a:noFill/>
          </a:ln>
        </p:spPr>
        <p:txBody>
          <a:bodyPr spcFirstLastPara="1" wrap="square" lIns="91425" tIns="91425" rIns="91425" bIns="91425" anchor="t" anchorCtr="0">
            <a:spAutoFit/>
          </a:bodyPr>
          <a:lstStyle/>
          <a:p>
            <a:pPr marL="228600" lvl="0" indent="0" algn="l" rtl="0">
              <a:lnSpc>
                <a:spcPct val="120000"/>
              </a:lnSpc>
              <a:spcBef>
                <a:spcPts val="1000"/>
              </a:spcBef>
              <a:spcAft>
                <a:spcPts val="0"/>
              </a:spcAft>
              <a:buNone/>
            </a:pPr>
            <a:r>
              <a:rPr lang="en-GB" sz="2500" b="1" i="1">
                <a:solidFill>
                  <a:schemeClr val="dk1"/>
                </a:solidFill>
                <a:latin typeface="Lato"/>
                <a:ea typeface="Lato"/>
                <a:cs typeface="Lato"/>
                <a:sym typeface="Lato"/>
              </a:rPr>
              <a:t>"It’s the best job that I’ve done. It’s so personal the difference you make in the children’s lives and to their future – it’s amazing.”</a:t>
            </a:r>
            <a:r>
              <a:rPr lang="en-GB" sz="2500" b="1">
                <a:solidFill>
                  <a:schemeClr val="dk1"/>
                </a:solidFill>
                <a:latin typeface="Lato"/>
                <a:ea typeface="Lato"/>
                <a:cs typeface="Lato"/>
                <a:sym typeface="Lato"/>
              </a:rPr>
              <a:t> </a:t>
            </a:r>
            <a:r>
              <a:rPr lang="en-GB" sz="2500">
                <a:solidFill>
                  <a:schemeClr val="dk1"/>
                </a:solidFill>
                <a:latin typeface="Lato"/>
                <a:ea typeface="Lato"/>
                <a:cs typeface="Lato"/>
                <a:sym typeface="Lato"/>
              </a:rPr>
              <a:t>Roseman</a:t>
            </a:r>
            <a:r>
              <a:rPr lang="en-GB" sz="2500" i="1">
                <a:solidFill>
                  <a:schemeClr val="dk1"/>
                </a:solidFill>
                <a:latin typeface="Lato"/>
                <a:ea typeface="Lato"/>
                <a:cs typeface="Lato"/>
                <a:sym typeface="Lato"/>
              </a:rPr>
              <a:t>, foster carer.</a:t>
            </a:r>
            <a:endParaRPr sz="2500">
              <a:solidFill>
                <a:schemeClr val="dk1"/>
              </a:solidFill>
              <a:latin typeface="Lato"/>
              <a:ea typeface="Lato"/>
              <a:cs typeface="Lato"/>
              <a:sym typeface="Lato"/>
            </a:endParaRPr>
          </a:p>
          <a:p>
            <a:pPr marL="117475" lvl="0" indent="0" algn="l" rtl="0">
              <a:lnSpc>
                <a:spcPct val="120000"/>
              </a:lnSpc>
              <a:spcBef>
                <a:spcPts val="1000"/>
              </a:spcBef>
              <a:spcAft>
                <a:spcPts val="0"/>
              </a:spcAft>
              <a:buNone/>
            </a:pPr>
            <a:endParaRPr sz="2000">
              <a:solidFill>
                <a:srgbClr val="20275C"/>
              </a:solidFill>
              <a:latin typeface="Open Sans"/>
              <a:ea typeface="Open Sans"/>
              <a:cs typeface="Open Sans"/>
              <a:sym typeface="Open Sans"/>
            </a:endParaRPr>
          </a:p>
        </p:txBody>
      </p:sp>
      <p:cxnSp>
        <p:nvCxnSpPr>
          <p:cNvPr id="204" name="Google Shape;204;g3290a6c3b3c_0_7"/>
          <p:cNvCxnSpPr/>
          <p:nvPr/>
        </p:nvCxnSpPr>
        <p:spPr>
          <a:xfrm>
            <a:off x="0" y="1136472"/>
            <a:ext cx="12192000" cy="0"/>
          </a:xfrm>
          <a:prstGeom prst="straightConnector1">
            <a:avLst/>
          </a:prstGeom>
          <a:noFill/>
          <a:ln w="76200" cap="flat" cmpd="sng">
            <a:solidFill>
              <a:srgbClr val="E1C022"/>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g3290a6c3b3c_0_20"/>
          <p:cNvSpPr txBox="1">
            <a:spLocks noGrp="1"/>
          </p:cNvSpPr>
          <p:nvPr>
            <p:ph type="body" idx="1"/>
          </p:nvPr>
        </p:nvSpPr>
        <p:spPr>
          <a:xfrm>
            <a:off x="540000" y="1440000"/>
            <a:ext cx="7301100" cy="4678800"/>
          </a:xfrm>
          <a:prstGeom prst="rect">
            <a:avLst/>
          </a:prstGeom>
          <a:noFill/>
          <a:ln>
            <a:noFill/>
          </a:ln>
        </p:spPr>
        <p:txBody>
          <a:bodyPr spcFirstLastPara="1" wrap="square" lIns="91425" tIns="45700" rIns="91425" bIns="45700" anchor="t" anchorCtr="0">
            <a:noAutofit/>
          </a:bodyPr>
          <a:lstStyle/>
          <a:p>
            <a:pPr marL="228600" lvl="0" indent="0" algn="l" rtl="0">
              <a:lnSpc>
                <a:spcPct val="98181"/>
              </a:lnSpc>
              <a:spcBef>
                <a:spcPts val="1000"/>
              </a:spcBef>
              <a:spcAft>
                <a:spcPts val="0"/>
              </a:spcAft>
              <a:buNone/>
            </a:pPr>
            <a:r>
              <a:rPr lang="en-GB" sz="2000" b="1" dirty="0"/>
              <a:t>Support of professionals</a:t>
            </a:r>
            <a:endParaRPr sz="2000" b="1" dirty="0"/>
          </a:p>
          <a:p>
            <a:pPr marL="228600" lvl="0" indent="-241300" algn="l" rtl="0">
              <a:lnSpc>
                <a:spcPct val="98181"/>
              </a:lnSpc>
              <a:spcBef>
                <a:spcPts val="1000"/>
              </a:spcBef>
              <a:spcAft>
                <a:spcPts val="0"/>
              </a:spcAft>
              <a:buClr>
                <a:srgbClr val="20275C"/>
              </a:buClr>
              <a:buSzPts val="2000"/>
              <a:buChar char="•"/>
            </a:pPr>
            <a:r>
              <a:rPr lang="en-GB" sz="2000" dirty="0"/>
              <a:t>Support from a range of professionals- social workers, therapists and other professionals from your initial enquiry and throughout your fostering journey.  </a:t>
            </a:r>
            <a:endParaRPr sz="2000" dirty="0"/>
          </a:p>
          <a:p>
            <a:pPr marL="228600" lvl="0" indent="0" algn="l" rtl="0">
              <a:lnSpc>
                <a:spcPct val="98181"/>
              </a:lnSpc>
              <a:spcBef>
                <a:spcPts val="1000"/>
              </a:spcBef>
              <a:spcAft>
                <a:spcPts val="0"/>
              </a:spcAft>
              <a:buNone/>
            </a:pPr>
            <a:r>
              <a:rPr lang="en-GB" sz="2000" b="1" dirty="0"/>
              <a:t>Training</a:t>
            </a:r>
            <a:endParaRPr sz="2000" b="1" dirty="0"/>
          </a:p>
          <a:p>
            <a:pPr marL="228600" lvl="0" indent="-241300" algn="l" rtl="0">
              <a:lnSpc>
                <a:spcPct val="98181"/>
              </a:lnSpc>
              <a:spcBef>
                <a:spcPts val="1000"/>
              </a:spcBef>
              <a:spcAft>
                <a:spcPts val="0"/>
              </a:spcAft>
              <a:buClr>
                <a:srgbClr val="20275C"/>
              </a:buClr>
              <a:buSzPts val="2000"/>
              <a:buChar char="•"/>
            </a:pPr>
            <a:r>
              <a:rPr lang="en-GB" sz="2000" dirty="0"/>
              <a:t>Journey and experiences of Unaccompanied Children (International Organisation of Migration (IOM)</a:t>
            </a:r>
            <a:endParaRPr sz="2000" dirty="0"/>
          </a:p>
          <a:p>
            <a:pPr marL="228600" lvl="0" indent="-241300" algn="l" rtl="0">
              <a:lnSpc>
                <a:spcPct val="98181"/>
              </a:lnSpc>
              <a:spcBef>
                <a:spcPts val="0"/>
              </a:spcBef>
              <a:spcAft>
                <a:spcPts val="0"/>
              </a:spcAft>
              <a:buClr>
                <a:srgbClr val="20275C"/>
              </a:buClr>
              <a:buSzPts val="2000"/>
              <a:buChar char="•"/>
            </a:pPr>
            <a:r>
              <a:rPr lang="en-GB" sz="2000" dirty="0"/>
              <a:t>Good practice in caring for migrant children who arrive in the UK- Immigration Social Work Services</a:t>
            </a:r>
            <a:endParaRPr sz="2000" dirty="0"/>
          </a:p>
          <a:p>
            <a:pPr marL="228600" lvl="0" indent="-241300" algn="l" rtl="0">
              <a:lnSpc>
                <a:spcPct val="98181"/>
              </a:lnSpc>
              <a:spcBef>
                <a:spcPts val="0"/>
              </a:spcBef>
              <a:spcAft>
                <a:spcPts val="0"/>
              </a:spcAft>
              <a:buClr>
                <a:srgbClr val="20275C"/>
              </a:buClr>
              <a:buSzPts val="2000"/>
              <a:buChar char="•"/>
            </a:pPr>
            <a:r>
              <a:rPr lang="en-GB" sz="2000" dirty="0"/>
              <a:t>Country-specific information sessions (IOM)</a:t>
            </a:r>
            <a:endParaRPr sz="2000" dirty="0"/>
          </a:p>
          <a:p>
            <a:pPr marL="228600" lvl="0" indent="-241300" algn="l" rtl="0">
              <a:lnSpc>
                <a:spcPct val="98181"/>
              </a:lnSpc>
              <a:spcBef>
                <a:spcPts val="0"/>
              </a:spcBef>
              <a:spcAft>
                <a:spcPts val="0"/>
              </a:spcAft>
              <a:buClr>
                <a:srgbClr val="20275C"/>
              </a:buClr>
              <a:buSzPts val="2000"/>
              <a:buChar char="•"/>
            </a:pPr>
            <a:r>
              <a:rPr lang="en-GB" sz="2000" dirty="0"/>
              <a:t>Health Information Sessions</a:t>
            </a:r>
            <a:endParaRPr sz="2000" dirty="0"/>
          </a:p>
          <a:p>
            <a:pPr marL="228600" lvl="0" indent="-241300" algn="l" rtl="0">
              <a:lnSpc>
                <a:spcPct val="98181"/>
              </a:lnSpc>
              <a:spcBef>
                <a:spcPts val="0"/>
              </a:spcBef>
              <a:spcAft>
                <a:spcPts val="0"/>
              </a:spcAft>
              <a:buClr>
                <a:srgbClr val="20275C"/>
              </a:buClr>
              <a:buSzPts val="2000"/>
              <a:buChar char="•"/>
            </a:pPr>
            <a:r>
              <a:rPr lang="en-GB" sz="2000" dirty="0"/>
              <a:t>Understanding the Children's Asylum Process</a:t>
            </a:r>
            <a:r>
              <a:rPr lang="en-GB" sz="2000" i="1" dirty="0"/>
              <a:t>(Legal)</a:t>
            </a:r>
            <a:endParaRPr sz="2000" i="1" dirty="0"/>
          </a:p>
          <a:p>
            <a:pPr marL="228600" lvl="0" indent="-241300" algn="l" rtl="0">
              <a:lnSpc>
                <a:spcPct val="98181"/>
              </a:lnSpc>
              <a:spcBef>
                <a:spcPts val="0"/>
              </a:spcBef>
              <a:spcAft>
                <a:spcPts val="0"/>
              </a:spcAft>
              <a:buClr>
                <a:srgbClr val="20275C"/>
              </a:buClr>
              <a:buSzPts val="2000"/>
              <a:buChar char="•"/>
            </a:pPr>
            <a:r>
              <a:rPr lang="en-GB" sz="2000" dirty="0"/>
              <a:t>How to speak to learners of English- English Unlocked</a:t>
            </a:r>
            <a:endParaRPr sz="2000" dirty="0"/>
          </a:p>
          <a:p>
            <a:pPr marL="228600" lvl="0" indent="-241300" algn="l" rtl="0">
              <a:lnSpc>
                <a:spcPct val="98181"/>
              </a:lnSpc>
              <a:spcBef>
                <a:spcPts val="0"/>
              </a:spcBef>
              <a:spcAft>
                <a:spcPts val="0"/>
              </a:spcAft>
              <a:buClr>
                <a:srgbClr val="20275C"/>
              </a:buClr>
              <a:buSzPts val="2000"/>
              <a:buChar char="•"/>
            </a:pPr>
            <a:r>
              <a:rPr lang="en-GB" sz="2000" dirty="0"/>
              <a:t>Working with an interpreter</a:t>
            </a:r>
            <a:endParaRPr sz="2000" dirty="0">
              <a:solidFill>
                <a:srgbClr val="20275C"/>
              </a:solidFill>
            </a:endParaRPr>
          </a:p>
        </p:txBody>
      </p:sp>
      <p:sp>
        <p:nvSpPr>
          <p:cNvPr id="218" name="Google Shape;218;g3290a6c3b3c_0_20"/>
          <p:cNvSpPr txBox="1"/>
          <p:nvPr/>
        </p:nvSpPr>
        <p:spPr>
          <a:xfrm>
            <a:off x="360000" y="360000"/>
            <a:ext cx="9488700" cy="64629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a:solidFill>
                  <a:srgbClr val="E1C022"/>
                </a:solidFill>
                <a:latin typeface="Open Sans"/>
                <a:ea typeface="Open Sans"/>
                <a:cs typeface="Open Sans"/>
                <a:sym typeface="Open Sans"/>
              </a:rPr>
              <a:t>Support Available to Carers</a:t>
            </a:r>
            <a:endParaRPr dirty="0">
              <a:solidFill>
                <a:srgbClr val="E1C022"/>
              </a:solidFill>
            </a:endParaRPr>
          </a:p>
        </p:txBody>
      </p:sp>
      <p:cxnSp>
        <p:nvCxnSpPr>
          <p:cNvPr id="219" name="Google Shape;219;g3290a6c3b3c_0_20"/>
          <p:cNvCxnSpPr/>
          <p:nvPr/>
        </p:nvCxnSpPr>
        <p:spPr>
          <a:xfrm>
            <a:off x="0" y="1136472"/>
            <a:ext cx="12192000" cy="0"/>
          </a:xfrm>
          <a:prstGeom prst="straightConnector1">
            <a:avLst/>
          </a:prstGeom>
          <a:noFill/>
          <a:ln w="76200" cap="flat" cmpd="sng">
            <a:solidFill>
              <a:srgbClr val="E1C022"/>
            </a:solidFill>
            <a:prstDash val="solid"/>
            <a:miter lim="800000"/>
            <a:headEnd type="none" w="sm" len="sm"/>
            <a:tailEnd type="none" w="sm" len="sm"/>
          </a:ln>
        </p:spPr>
      </p:cxnSp>
      <p:sp>
        <p:nvSpPr>
          <p:cNvPr id="220" name="Google Shape;220;g3290a6c3b3c_0_20"/>
          <p:cNvSpPr txBox="1"/>
          <p:nvPr/>
        </p:nvSpPr>
        <p:spPr>
          <a:xfrm>
            <a:off x="7841100" y="1405982"/>
            <a:ext cx="3776100" cy="2318553"/>
          </a:xfrm>
          <a:prstGeom prst="rect">
            <a:avLst/>
          </a:prstGeom>
          <a:noFill/>
          <a:ln>
            <a:noFill/>
          </a:ln>
        </p:spPr>
        <p:txBody>
          <a:bodyPr spcFirstLastPara="1" wrap="square" lIns="91425" tIns="91425" rIns="91425" bIns="91425" anchor="t" anchorCtr="0">
            <a:spAutoFit/>
          </a:bodyPr>
          <a:lstStyle/>
          <a:p>
            <a:pPr marL="228600" lvl="0" indent="0" algn="l" rtl="0">
              <a:lnSpc>
                <a:spcPct val="98181"/>
              </a:lnSpc>
              <a:spcBef>
                <a:spcPts val="1000"/>
              </a:spcBef>
              <a:spcAft>
                <a:spcPts val="0"/>
              </a:spcAft>
              <a:buNone/>
            </a:pPr>
            <a:r>
              <a:rPr lang="en-GB" sz="2000" b="1" dirty="0">
                <a:solidFill>
                  <a:schemeClr val="dk1"/>
                </a:solidFill>
                <a:latin typeface="Lato"/>
                <a:ea typeface="Lato"/>
                <a:cs typeface="Lato"/>
                <a:sym typeface="Lato"/>
              </a:rPr>
              <a:t>Other</a:t>
            </a:r>
            <a:endParaRPr sz="2000" b="1" dirty="0">
              <a:solidFill>
                <a:schemeClr val="dk1"/>
              </a:solidFill>
              <a:latin typeface="Lato"/>
              <a:ea typeface="Lato"/>
              <a:cs typeface="Lato"/>
              <a:sym typeface="Lato"/>
            </a:endParaRPr>
          </a:p>
          <a:p>
            <a:pPr marL="228600" lvl="0" indent="-241300" algn="l" rtl="0">
              <a:lnSpc>
                <a:spcPct val="98181"/>
              </a:lnSpc>
              <a:spcBef>
                <a:spcPts val="0"/>
              </a:spcBef>
              <a:spcAft>
                <a:spcPts val="0"/>
              </a:spcAft>
              <a:buClr>
                <a:srgbClr val="20275C"/>
              </a:buClr>
              <a:buSzPts val="2000"/>
              <a:buFont typeface="Lato"/>
              <a:buChar char="•"/>
            </a:pPr>
            <a:endParaRPr lang="en-GB" sz="2000" dirty="0">
              <a:solidFill>
                <a:schemeClr val="dk1"/>
              </a:solidFill>
              <a:latin typeface="Lato"/>
              <a:ea typeface="Lato"/>
              <a:cs typeface="Lato"/>
              <a:sym typeface="Lato"/>
            </a:endParaRPr>
          </a:p>
          <a:p>
            <a:pPr marL="228600" lvl="0" indent="-241300" algn="l" rtl="0">
              <a:lnSpc>
                <a:spcPct val="98181"/>
              </a:lnSpc>
              <a:spcBef>
                <a:spcPts val="0"/>
              </a:spcBef>
              <a:spcAft>
                <a:spcPts val="0"/>
              </a:spcAft>
              <a:buClr>
                <a:srgbClr val="20275C"/>
              </a:buClr>
              <a:buSzPts val="2000"/>
              <a:buFont typeface="Lato"/>
              <a:buChar char="•"/>
            </a:pPr>
            <a:r>
              <a:rPr lang="en-GB" sz="2000" dirty="0">
                <a:solidFill>
                  <a:schemeClr val="dk1"/>
                </a:solidFill>
                <a:latin typeface="Lato"/>
                <a:ea typeface="Lato"/>
                <a:cs typeface="Lato"/>
                <a:sym typeface="Lato"/>
              </a:rPr>
              <a:t>RSMP website</a:t>
            </a:r>
          </a:p>
          <a:p>
            <a:pPr marL="228600" lvl="0" indent="-241300" algn="l" rtl="0">
              <a:lnSpc>
                <a:spcPct val="98181"/>
              </a:lnSpc>
              <a:spcBef>
                <a:spcPts val="0"/>
              </a:spcBef>
              <a:spcAft>
                <a:spcPts val="0"/>
              </a:spcAft>
              <a:buClr>
                <a:srgbClr val="20275C"/>
              </a:buClr>
              <a:buSzPts val="2000"/>
              <a:buFont typeface="Lato"/>
              <a:buChar char="•"/>
            </a:pPr>
            <a:r>
              <a:rPr lang="en-GB" sz="2000" dirty="0">
                <a:solidFill>
                  <a:schemeClr val="dk1"/>
                </a:solidFill>
                <a:latin typeface="Lato"/>
                <a:ea typeface="Lato"/>
                <a:cs typeface="Lato"/>
                <a:sym typeface="Lato"/>
              </a:rPr>
              <a:t>Local Authority fostering support groups</a:t>
            </a:r>
            <a:endParaRPr sz="2000" dirty="0">
              <a:solidFill>
                <a:srgbClr val="20275C"/>
              </a:solidFill>
              <a:latin typeface="Lato"/>
              <a:ea typeface="Lato"/>
              <a:cs typeface="Lato"/>
              <a:sym typeface="Lato"/>
            </a:endParaRPr>
          </a:p>
          <a:p>
            <a:pPr marL="117475" lvl="0" indent="0" algn="l" rtl="0">
              <a:lnSpc>
                <a:spcPct val="120000"/>
              </a:lnSpc>
              <a:spcBef>
                <a:spcPts val="1000"/>
              </a:spcBef>
              <a:spcAft>
                <a:spcPts val="0"/>
              </a:spcAft>
              <a:buNone/>
            </a:pPr>
            <a:endParaRPr sz="2000" dirty="0">
              <a:solidFill>
                <a:srgbClr val="20275C"/>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1C022"/>
        </a:solidFill>
        <a:effectLst/>
      </p:bgPr>
    </p:bg>
    <p:spTree>
      <p:nvGrpSpPr>
        <p:cNvPr id="1" name="Shape 224"/>
        <p:cNvGrpSpPr/>
        <p:nvPr/>
      </p:nvGrpSpPr>
      <p:grpSpPr>
        <a:xfrm>
          <a:off x="0" y="0"/>
          <a:ext cx="0" cy="0"/>
          <a:chOff x="0" y="0"/>
          <a:chExt cx="0" cy="0"/>
        </a:xfrm>
      </p:grpSpPr>
      <p:pic>
        <p:nvPicPr>
          <p:cNvPr id="225" name="Google Shape;225;p11" title="you_can_foster_-_rosemen_-_full_film (1080p).mp4">
            <a:hlinkClick r:id="rId3"/>
          </p:cNvPr>
          <p:cNvPicPr preferRelativeResize="0"/>
          <p:nvPr/>
        </p:nvPicPr>
        <p:blipFill>
          <a:blip r:embed="rId4">
            <a:alphaModFix/>
          </a:blip>
          <a:stretch>
            <a:fillRect/>
          </a:stretch>
        </p:blipFill>
        <p:spPr>
          <a:xfrm>
            <a:off x="0" y="-2"/>
            <a:ext cx="12191986" cy="6858000"/>
          </a:xfrm>
          <a:prstGeom prst="rect">
            <a:avLst/>
          </a:prstGeom>
          <a:noFill/>
          <a:ln>
            <a:noFill/>
          </a:ln>
        </p:spPr>
      </p:pic>
      <p:sp>
        <p:nvSpPr>
          <p:cNvPr id="226" name="Google Shape;226;p11"/>
          <p:cNvSpPr/>
          <p:nvPr/>
        </p:nvSpPr>
        <p:spPr>
          <a:xfrm>
            <a:off x="306200" y="6124925"/>
            <a:ext cx="2415300" cy="493200"/>
          </a:xfrm>
          <a:prstGeom prst="rect">
            <a:avLst/>
          </a:prstGeom>
          <a:solidFill>
            <a:srgbClr val="E1C0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27" name="Google Shape;227;p11"/>
          <p:cNvSpPr txBox="1">
            <a:spLocks noGrp="1"/>
          </p:cNvSpPr>
          <p:nvPr>
            <p:ph type="subTitle" idx="4294967295"/>
          </p:nvPr>
        </p:nvSpPr>
        <p:spPr>
          <a:xfrm>
            <a:off x="361825" y="6204000"/>
            <a:ext cx="2585700" cy="380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7200"/>
              <a:buNone/>
            </a:pPr>
            <a:r>
              <a:rPr lang="en-GB" sz="2200" b="1" dirty="0">
                <a:latin typeface="Lato"/>
                <a:ea typeface="Lato"/>
                <a:cs typeface="Lato"/>
                <a:sym typeface="Lato"/>
              </a:rPr>
              <a:t>A Carer’s Story</a:t>
            </a:r>
            <a:endParaRPr sz="4500" b="1" dirty="0">
              <a:solidFill>
                <a:srgbClr val="000000"/>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B1A5601749734C94E1F31173968D30" ma:contentTypeVersion="3" ma:contentTypeDescription="Create a new document." ma:contentTypeScope="" ma:versionID="7584f80eb58522a801417f3bf1208531">
  <xsd:schema xmlns:xsd="http://www.w3.org/2001/XMLSchema" xmlns:xs="http://www.w3.org/2001/XMLSchema" xmlns:p="http://schemas.microsoft.com/office/2006/metadata/properties" xmlns:ns2="bb033945-f58a-498b-be0a-63601e382ae6" targetNamespace="http://schemas.microsoft.com/office/2006/metadata/properties" ma:root="true" ma:fieldsID="e47641a015095772497f57ab10c316d9" ns2:_="">
    <xsd:import namespace="bb033945-f58a-498b-be0a-63601e382ae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033945-f58a-498b-be0a-63601e382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30F2CD-9365-45D6-B995-C31D11CB168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307DB8B-2075-4098-99A9-855C2CC08DAC}">
  <ds:schemaRefs>
    <ds:schemaRef ds:uri="http://schemas.microsoft.com/sharepoint/v3/contenttype/forms"/>
  </ds:schemaRefs>
</ds:datastoreItem>
</file>

<file path=customXml/itemProps3.xml><?xml version="1.0" encoding="utf-8"?>
<ds:datastoreItem xmlns:ds="http://schemas.openxmlformats.org/officeDocument/2006/customXml" ds:itemID="{B1FBE0E8-4796-4167-A49B-5B6620186B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033945-f58a-498b-be0a-63601e382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4155</TotalTime>
  <Words>731</Words>
  <Application>Microsoft Office PowerPoint</Application>
  <PresentationFormat>Widescreen</PresentationFormat>
  <Paragraphs>55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Lato</vt:lpstr>
      <vt:lpstr>Arial</vt:lpstr>
      <vt:lpstr>Open Sans</vt:lpstr>
      <vt:lpstr>Calibri</vt:lpstr>
      <vt:lpstr>1_Office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Muhumuza</dc:creator>
  <cp:lastModifiedBy>Fatouma Sanyang</cp:lastModifiedBy>
  <cp:revision>10</cp:revision>
  <dcterms:created xsi:type="dcterms:W3CDTF">2024-04-09T11:00:22Z</dcterms:created>
  <dcterms:modified xsi:type="dcterms:W3CDTF">2025-06-05T14:33:02Z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0x010100BCB1A5601749734C94E1F31173968D30</vt:lpwstr>
  </property>
  <property fmtid="{D5CDD505-2E9C-101B-9397-08002B2CF9AE}" pid="3" name="MediaServiceImageTags">
    <vt:lpwstr/>
  </property>
</Properties>
</file>