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7" r:id="rId5"/>
    <p:sldId id="266" r:id="rId6"/>
    <p:sldId id="278" r:id="rId7"/>
    <p:sldId id="279" r:id="rId8"/>
    <p:sldId id="282" r:id="rId9"/>
    <p:sldId id="280" r:id="rId10"/>
    <p:sldId id="289" r:id="rId11"/>
    <p:sldId id="290" r:id="rId12"/>
    <p:sldId id="291" r:id="rId13"/>
    <p:sldId id="267" r:id="rId14"/>
    <p:sldId id="283" r:id="rId15"/>
    <p:sldId id="292" r:id="rId16"/>
    <p:sldId id="293" r:id="rId17"/>
    <p:sldId id="294" r:id="rId18"/>
    <p:sldId id="287" r:id="rId19"/>
    <p:sldId id="285" r:id="rId20"/>
    <p:sldId id="286" r:id="rId21"/>
    <p:sldId id="268" r:id="rId22"/>
    <p:sldId id="269" r:id="rId23"/>
    <p:sldId id="270" r:id="rId24"/>
    <p:sldId id="281" r:id="rId25"/>
    <p:sldId id="288"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699"/>
    <a:srgbClr val="626274"/>
    <a:srgbClr val="343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0CE99-96D0-436E-91F6-9B93A63C5143}" v="4" dt="2025-06-17T16:44:47.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69185" autoAdjust="0"/>
  </p:normalViewPr>
  <p:slideViewPr>
    <p:cSldViewPr snapToGrid="0">
      <p:cViewPr varScale="1">
        <p:scale>
          <a:sx n="77" d="100"/>
          <a:sy n="77" d="100"/>
        </p:scale>
        <p:origin x="180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nliffe, David" userId="36d0cc00-81b0-40b0-a050-af394876e11d" providerId="ADAL" clId="{2160CE99-96D0-436E-91F6-9B93A63C5143}"/>
    <pc:docChg chg="custSel delSld modSld">
      <pc:chgData name="Cunliffe, David" userId="36d0cc00-81b0-40b0-a050-af394876e11d" providerId="ADAL" clId="{2160CE99-96D0-436E-91F6-9B93A63C5143}" dt="2025-06-17T16:41:55.462" v="45" actId="6549"/>
      <pc:docMkLst>
        <pc:docMk/>
      </pc:docMkLst>
      <pc:sldChg chg="modNotesTx">
        <pc:chgData name="Cunliffe, David" userId="36d0cc00-81b0-40b0-a050-af394876e11d" providerId="ADAL" clId="{2160CE99-96D0-436E-91F6-9B93A63C5143}" dt="2025-06-17T16:28:48.556" v="28" actId="6549"/>
        <pc:sldMkLst>
          <pc:docMk/>
          <pc:sldMk cId="2959134593" sldId="267"/>
        </pc:sldMkLst>
      </pc:sldChg>
      <pc:sldChg chg="modNotesTx">
        <pc:chgData name="Cunliffe, David" userId="36d0cc00-81b0-40b0-a050-af394876e11d" providerId="ADAL" clId="{2160CE99-96D0-436E-91F6-9B93A63C5143}" dt="2025-06-17T16:29:11.760" v="33" actId="6549"/>
        <pc:sldMkLst>
          <pc:docMk/>
          <pc:sldMk cId="470914626" sldId="269"/>
        </pc:sldMkLst>
      </pc:sldChg>
      <pc:sldChg chg="modNotesTx">
        <pc:chgData name="Cunliffe, David" userId="36d0cc00-81b0-40b0-a050-af394876e11d" providerId="ADAL" clId="{2160CE99-96D0-436E-91F6-9B93A63C5143}" dt="2025-06-17T16:29:16.829" v="34" actId="6549"/>
        <pc:sldMkLst>
          <pc:docMk/>
          <pc:sldMk cId="3932454505" sldId="270"/>
        </pc:sldMkLst>
      </pc:sldChg>
      <pc:sldChg chg="modNotesTx">
        <pc:chgData name="Cunliffe, David" userId="36d0cc00-81b0-40b0-a050-af394876e11d" providerId="ADAL" clId="{2160CE99-96D0-436E-91F6-9B93A63C5143}" dt="2025-06-17T16:27:50.367" v="21" actId="6549"/>
        <pc:sldMkLst>
          <pc:docMk/>
          <pc:sldMk cId="3588825245" sldId="278"/>
        </pc:sldMkLst>
      </pc:sldChg>
      <pc:sldChg chg="modNotesTx">
        <pc:chgData name="Cunliffe, David" userId="36d0cc00-81b0-40b0-a050-af394876e11d" providerId="ADAL" clId="{2160CE99-96D0-436E-91F6-9B93A63C5143}" dt="2025-06-17T16:27:55.812" v="22" actId="6549"/>
        <pc:sldMkLst>
          <pc:docMk/>
          <pc:sldMk cId="1766123292" sldId="279"/>
        </pc:sldMkLst>
      </pc:sldChg>
      <pc:sldChg chg="modNotesTx">
        <pc:chgData name="Cunliffe, David" userId="36d0cc00-81b0-40b0-a050-af394876e11d" providerId="ADAL" clId="{2160CE99-96D0-436E-91F6-9B93A63C5143}" dt="2025-06-17T16:28:21.836" v="24" actId="6549"/>
        <pc:sldMkLst>
          <pc:docMk/>
          <pc:sldMk cId="1945249708" sldId="280"/>
        </pc:sldMkLst>
      </pc:sldChg>
      <pc:sldChg chg="modNotesTx">
        <pc:chgData name="Cunliffe, David" userId="36d0cc00-81b0-40b0-a050-af394876e11d" providerId="ADAL" clId="{2160CE99-96D0-436E-91F6-9B93A63C5143}" dt="2025-06-17T16:29:22.060" v="35" actId="6549"/>
        <pc:sldMkLst>
          <pc:docMk/>
          <pc:sldMk cId="2924001902" sldId="281"/>
        </pc:sldMkLst>
      </pc:sldChg>
      <pc:sldChg chg="modNotesTx">
        <pc:chgData name="Cunliffe, David" userId="36d0cc00-81b0-40b0-a050-af394876e11d" providerId="ADAL" clId="{2160CE99-96D0-436E-91F6-9B93A63C5143}" dt="2025-06-17T16:28:13.369" v="23" actId="6549"/>
        <pc:sldMkLst>
          <pc:docMk/>
          <pc:sldMk cId="3366062836" sldId="282"/>
        </pc:sldMkLst>
      </pc:sldChg>
      <pc:sldChg chg="modNotesTx">
        <pc:chgData name="Cunliffe, David" userId="36d0cc00-81b0-40b0-a050-af394876e11d" providerId="ADAL" clId="{2160CE99-96D0-436E-91F6-9B93A63C5143}" dt="2025-06-17T16:28:51.747" v="29" actId="6549"/>
        <pc:sldMkLst>
          <pc:docMk/>
          <pc:sldMk cId="3534220665" sldId="283"/>
        </pc:sldMkLst>
      </pc:sldChg>
      <pc:sldChg chg="del">
        <pc:chgData name="Cunliffe, David" userId="36d0cc00-81b0-40b0-a050-af394876e11d" providerId="ADAL" clId="{2160CE99-96D0-436E-91F6-9B93A63C5143}" dt="2025-06-17T16:25:50.447" v="0" actId="2696"/>
        <pc:sldMkLst>
          <pc:docMk/>
          <pc:sldMk cId="1010212976" sldId="284"/>
        </pc:sldMkLst>
      </pc:sldChg>
      <pc:sldChg chg="modNotesTx">
        <pc:chgData name="Cunliffe, David" userId="36d0cc00-81b0-40b0-a050-af394876e11d" providerId="ADAL" clId="{2160CE99-96D0-436E-91F6-9B93A63C5143}" dt="2025-06-17T16:29:03.716" v="32" actId="6549"/>
        <pc:sldMkLst>
          <pc:docMk/>
          <pc:sldMk cId="140433752" sldId="287"/>
        </pc:sldMkLst>
      </pc:sldChg>
      <pc:sldChg chg="modNotesTx">
        <pc:chgData name="Cunliffe, David" userId="36d0cc00-81b0-40b0-a050-af394876e11d" providerId="ADAL" clId="{2160CE99-96D0-436E-91F6-9B93A63C5143}" dt="2025-06-17T16:29:25.102" v="36" actId="6549"/>
        <pc:sldMkLst>
          <pc:docMk/>
          <pc:sldMk cId="3615857618" sldId="288"/>
        </pc:sldMkLst>
      </pc:sldChg>
      <pc:sldChg chg="modNotesTx">
        <pc:chgData name="Cunliffe, David" userId="36d0cc00-81b0-40b0-a050-af394876e11d" providerId="ADAL" clId="{2160CE99-96D0-436E-91F6-9B93A63C5143}" dt="2025-06-17T16:28:32.954" v="25" actId="6549"/>
        <pc:sldMkLst>
          <pc:docMk/>
          <pc:sldMk cId="2155987764" sldId="289"/>
        </pc:sldMkLst>
      </pc:sldChg>
      <pc:sldChg chg="modNotesTx">
        <pc:chgData name="Cunliffe, David" userId="36d0cc00-81b0-40b0-a050-af394876e11d" providerId="ADAL" clId="{2160CE99-96D0-436E-91F6-9B93A63C5143}" dt="2025-06-17T16:28:40.081" v="26" actId="6549"/>
        <pc:sldMkLst>
          <pc:docMk/>
          <pc:sldMk cId="3650119638" sldId="290"/>
        </pc:sldMkLst>
      </pc:sldChg>
      <pc:sldChg chg="modNotesTx">
        <pc:chgData name="Cunliffe, David" userId="36d0cc00-81b0-40b0-a050-af394876e11d" providerId="ADAL" clId="{2160CE99-96D0-436E-91F6-9B93A63C5143}" dt="2025-06-17T16:28:44.458" v="27" actId="6549"/>
        <pc:sldMkLst>
          <pc:docMk/>
          <pc:sldMk cId="2565943941" sldId="291"/>
        </pc:sldMkLst>
      </pc:sldChg>
      <pc:sldChg chg="addSp delSp modSp mod delAnim modNotesTx">
        <pc:chgData name="Cunliffe, David" userId="36d0cc00-81b0-40b0-a050-af394876e11d" providerId="ADAL" clId="{2160CE99-96D0-436E-91F6-9B93A63C5143}" dt="2025-06-17T16:41:34.879" v="43" actId="22"/>
        <pc:sldMkLst>
          <pc:docMk/>
          <pc:sldMk cId="3645726745" sldId="292"/>
        </pc:sldMkLst>
        <pc:picChg chg="add">
          <ac:chgData name="Cunliffe, David" userId="36d0cc00-81b0-40b0-a050-af394876e11d" providerId="ADAL" clId="{2160CE99-96D0-436E-91F6-9B93A63C5143}" dt="2025-06-17T16:41:34.879" v="43" actId="22"/>
          <ac:picMkLst>
            <pc:docMk/>
            <pc:sldMk cId="3645726745" sldId="292"/>
            <ac:picMk id="5" creationId="{C63AAF55-C166-0790-0978-4E94AFBD06D3}"/>
          </ac:picMkLst>
        </pc:picChg>
        <pc:picChg chg="del mod">
          <ac:chgData name="Cunliffe, David" userId="36d0cc00-81b0-40b0-a050-af394876e11d" providerId="ADAL" clId="{2160CE99-96D0-436E-91F6-9B93A63C5143}" dt="2025-06-17T16:41:33.643" v="42" actId="478"/>
          <ac:picMkLst>
            <pc:docMk/>
            <pc:sldMk cId="3645726745" sldId="292"/>
            <ac:picMk id="16" creationId="{05BA62E1-73C1-A203-3C72-8DCB61D04863}"/>
          </ac:picMkLst>
        </pc:picChg>
        <pc:picChg chg="del">
          <ac:chgData name="Cunliffe, David" userId="36d0cc00-81b0-40b0-a050-af394876e11d" providerId="ADAL" clId="{2160CE99-96D0-436E-91F6-9B93A63C5143}" dt="2025-06-17T16:26:10.403" v="3" actId="478"/>
          <ac:picMkLst>
            <pc:docMk/>
            <pc:sldMk cId="3645726745" sldId="292"/>
            <ac:picMk id="17" creationId="{49CF52DD-149D-C76C-1B37-B59D7DF8AC6A}"/>
          </ac:picMkLst>
        </pc:picChg>
        <pc:picChg chg="del">
          <ac:chgData name="Cunliffe, David" userId="36d0cc00-81b0-40b0-a050-af394876e11d" providerId="ADAL" clId="{2160CE99-96D0-436E-91F6-9B93A63C5143}" dt="2025-06-17T16:26:15.515" v="5" actId="478"/>
          <ac:picMkLst>
            <pc:docMk/>
            <pc:sldMk cId="3645726745" sldId="292"/>
            <ac:picMk id="18" creationId="{91E060A2-A810-6EDE-21DC-E76BB9B55338}"/>
          </ac:picMkLst>
        </pc:picChg>
      </pc:sldChg>
      <pc:sldChg chg="addSp delSp modSp mod delAnim modNotesTx">
        <pc:chgData name="Cunliffe, David" userId="36d0cc00-81b0-40b0-a050-af394876e11d" providerId="ADAL" clId="{2160CE99-96D0-436E-91F6-9B93A63C5143}" dt="2025-06-17T16:41:55.462" v="45" actId="6549"/>
        <pc:sldMkLst>
          <pc:docMk/>
          <pc:sldMk cId="4129226150" sldId="293"/>
        </pc:sldMkLst>
        <pc:picChg chg="add">
          <ac:chgData name="Cunliffe, David" userId="36d0cc00-81b0-40b0-a050-af394876e11d" providerId="ADAL" clId="{2160CE99-96D0-436E-91F6-9B93A63C5143}" dt="2025-06-17T16:39:30.685" v="41" actId="22"/>
          <ac:picMkLst>
            <pc:docMk/>
            <pc:sldMk cId="4129226150" sldId="293"/>
            <ac:picMk id="5" creationId="{7E9B2EF2-9123-6606-FFB6-40994BA2B082}"/>
          </ac:picMkLst>
        </pc:picChg>
        <pc:picChg chg="del">
          <ac:chgData name="Cunliffe, David" userId="36d0cc00-81b0-40b0-a050-af394876e11d" providerId="ADAL" clId="{2160CE99-96D0-436E-91F6-9B93A63C5143}" dt="2025-06-17T16:26:25.709" v="8" actId="478"/>
          <ac:picMkLst>
            <pc:docMk/>
            <pc:sldMk cId="4129226150" sldId="293"/>
            <ac:picMk id="16" creationId="{05BA62E1-73C1-A203-3C72-8DCB61D04863}"/>
          </ac:picMkLst>
        </pc:picChg>
        <pc:picChg chg="del mod">
          <ac:chgData name="Cunliffe, David" userId="36d0cc00-81b0-40b0-a050-af394876e11d" providerId="ADAL" clId="{2160CE99-96D0-436E-91F6-9B93A63C5143}" dt="2025-06-17T16:39:29.572" v="40" actId="478"/>
          <ac:picMkLst>
            <pc:docMk/>
            <pc:sldMk cId="4129226150" sldId="293"/>
            <ac:picMk id="17" creationId="{49CF52DD-149D-C76C-1B37-B59D7DF8AC6A}"/>
          </ac:picMkLst>
        </pc:picChg>
        <pc:picChg chg="del">
          <ac:chgData name="Cunliffe, David" userId="36d0cc00-81b0-40b0-a050-af394876e11d" providerId="ADAL" clId="{2160CE99-96D0-436E-91F6-9B93A63C5143}" dt="2025-06-17T16:26:30.443" v="11" actId="478"/>
          <ac:picMkLst>
            <pc:docMk/>
            <pc:sldMk cId="4129226150" sldId="293"/>
            <ac:picMk id="18" creationId="{91E060A2-A810-6EDE-21DC-E76BB9B55338}"/>
          </ac:picMkLst>
        </pc:picChg>
      </pc:sldChg>
      <pc:sldChg chg="addSp delSp modSp mod delAnim modNotesTx">
        <pc:chgData name="Cunliffe, David" userId="36d0cc00-81b0-40b0-a050-af394876e11d" providerId="ADAL" clId="{2160CE99-96D0-436E-91F6-9B93A63C5143}" dt="2025-06-17T16:39:09.281" v="39" actId="22"/>
        <pc:sldMkLst>
          <pc:docMk/>
          <pc:sldMk cId="354512781" sldId="294"/>
        </pc:sldMkLst>
        <pc:picChg chg="add">
          <ac:chgData name="Cunliffe, David" userId="36d0cc00-81b0-40b0-a050-af394876e11d" providerId="ADAL" clId="{2160CE99-96D0-436E-91F6-9B93A63C5143}" dt="2025-06-17T16:39:09.281" v="39" actId="22"/>
          <ac:picMkLst>
            <pc:docMk/>
            <pc:sldMk cId="354512781" sldId="294"/>
            <ac:picMk id="5" creationId="{B6658A2F-E20A-9A5D-62EA-F88FA3AC0E04}"/>
          </ac:picMkLst>
        </pc:picChg>
        <pc:picChg chg="del">
          <ac:chgData name="Cunliffe, David" userId="36d0cc00-81b0-40b0-a050-af394876e11d" providerId="ADAL" clId="{2160CE99-96D0-436E-91F6-9B93A63C5143}" dt="2025-06-17T16:26:47.758" v="14" actId="478"/>
          <ac:picMkLst>
            <pc:docMk/>
            <pc:sldMk cId="354512781" sldId="294"/>
            <ac:picMk id="16" creationId="{05BA62E1-73C1-A203-3C72-8DCB61D04863}"/>
          </ac:picMkLst>
        </pc:picChg>
        <pc:picChg chg="del">
          <ac:chgData name="Cunliffe, David" userId="36d0cc00-81b0-40b0-a050-af394876e11d" providerId="ADAL" clId="{2160CE99-96D0-436E-91F6-9B93A63C5143}" dt="2025-06-17T16:26:49.116" v="15" actId="478"/>
          <ac:picMkLst>
            <pc:docMk/>
            <pc:sldMk cId="354512781" sldId="294"/>
            <ac:picMk id="17" creationId="{49CF52DD-149D-C76C-1B37-B59D7DF8AC6A}"/>
          </ac:picMkLst>
        </pc:picChg>
        <pc:picChg chg="del mod">
          <ac:chgData name="Cunliffe, David" userId="36d0cc00-81b0-40b0-a050-af394876e11d" providerId="ADAL" clId="{2160CE99-96D0-436E-91F6-9B93A63C5143}" dt="2025-06-17T16:39:07.828" v="38" actId="478"/>
          <ac:picMkLst>
            <pc:docMk/>
            <pc:sldMk cId="354512781" sldId="294"/>
            <ac:picMk id="18" creationId="{91E060A2-A810-6EDE-21DC-E76BB9B55338}"/>
          </ac:picMkLst>
        </pc:picChg>
      </pc:sldChg>
      <pc:sldChg chg="del">
        <pc:chgData name="Cunliffe, David" userId="36d0cc00-81b0-40b0-a050-af394876e11d" providerId="ADAL" clId="{2160CE99-96D0-436E-91F6-9B93A63C5143}" dt="2025-06-17T16:25:58.357" v="1" actId="2696"/>
        <pc:sldMkLst>
          <pc:docMk/>
          <pc:sldMk cId="18387752" sldId="29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031AA-B28D-4604-BEA4-A4C0056C68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0E30DE3-60C3-4ED5-8431-DD3B21E8563D}">
      <dgm:prSet phldrT="[Text]"/>
      <dgm:spPr/>
      <dgm:t>
        <a:bodyPr/>
        <a:lstStyle/>
        <a:p>
          <a:r>
            <a:rPr lang="en-GB" dirty="0"/>
            <a:t>AI – Artificial Intelligence</a:t>
          </a:r>
        </a:p>
      </dgm:t>
    </dgm:pt>
    <dgm:pt modelId="{D39D79BB-0DFD-46C9-AB5D-16E18EB05E3A}" type="parTrans" cxnId="{1F93FB6C-D391-499D-9E3A-AFBA13BAB487}">
      <dgm:prSet/>
      <dgm:spPr/>
      <dgm:t>
        <a:bodyPr/>
        <a:lstStyle/>
        <a:p>
          <a:endParaRPr lang="en-GB"/>
        </a:p>
      </dgm:t>
    </dgm:pt>
    <dgm:pt modelId="{AEAFF788-CF7E-469A-B05F-423E6A120032}" type="sibTrans" cxnId="{1F93FB6C-D391-499D-9E3A-AFBA13BAB487}">
      <dgm:prSet/>
      <dgm:spPr/>
      <dgm:t>
        <a:bodyPr/>
        <a:lstStyle/>
        <a:p>
          <a:endParaRPr lang="en-GB"/>
        </a:p>
      </dgm:t>
    </dgm:pt>
    <dgm:pt modelId="{B12D1D2B-79AE-42AC-9360-A25B53EDD92C}">
      <dgm:prSet phldrT="[Text]"/>
      <dgm:spPr/>
      <dgm:t>
        <a:bodyPr/>
        <a:lstStyle/>
        <a:p>
          <a:r>
            <a:rPr lang="en-GB" dirty="0"/>
            <a:t>IA – Intelligent Automation</a:t>
          </a:r>
        </a:p>
      </dgm:t>
    </dgm:pt>
    <dgm:pt modelId="{B0563063-9570-42A6-903B-10717CEE2901}" type="parTrans" cxnId="{60043B91-6BBB-40AA-8ECD-B3EE3ABB7E92}">
      <dgm:prSet/>
      <dgm:spPr/>
      <dgm:t>
        <a:bodyPr/>
        <a:lstStyle/>
        <a:p>
          <a:endParaRPr lang="en-GB"/>
        </a:p>
      </dgm:t>
    </dgm:pt>
    <dgm:pt modelId="{10DAA905-FCBD-4449-883E-6E9B1F635B27}" type="sibTrans" cxnId="{60043B91-6BBB-40AA-8ECD-B3EE3ABB7E92}">
      <dgm:prSet/>
      <dgm:spPr/>
      <dgm:t>
        <a:bodyPr/>
        <a:lstStyle/>
        <a:p>
          <a:endParaRPr lang="en-GB"/>
        </a:p>
      </dgm:t>
    </dgm:pt>
    <dgm:pt modelId="{5829C635-1730-433D-A10F-E8D946A0B416}">
      <dgm:prSet phldrT="[Text]"/>
      <dgm:spPr/>
      <dgm:t>
        <a:bodyPr/>
        <a:lstStyle/>
        <a:p>
          <a:r>
            <a:rPr lang="en-GB" dirty="0"/>
            <a:t>Simulates aspects of human intelligence (e.g. language, reasoning, vision)
Uses machine learning and large data sets
Can generate text, summaries, images, etc.
Is probabilistic, not rule-based
Needs oversight, governance, and careful use</a:t>
          </a:r>
        </a:p>
      </dgm:t>
    </dgm:pt>
    <dgm:pt modelId="{E609D3EA-D158-4906-88AE-D7332517EC0B}" type="parTrans" cxnId="{F2186188-7BC7-41A6-B6A1-BD874CF61724}">
      <dgm:prSet/>
      <dgm:spPr/>
    </dgm:pt>
    <dgm:pt modelId="{EF0930D1-2768-4104-910E-87606572C7F7}" type="sibTrans" cxnId="{F2186188-7BC7-41A6-B6A1-BD874CF61724}">
      <dgm:prSet/>
      <dgm:spPr/>
    </dgm:pt>
    <dgm:pt modelId="{92C20821-890D-40D5-82BC-F93421FC63FA}">
      <dgm:prSet phldrT="[Text]"/>
      <dgm:spPr/>
      <dgm:t>
        <a:bodyPr/>
        <a:lstStyle/>
        <a:p>
          <a:r>
            <a:rPr lang="en-GB" dirty="0"/>
            <a:t>Automates structured, repetitive, rule-based tasks
Uses logic and business rules
Can mimic what a person does on a screen
Doesn’t “learn” – it does what it’s told
Already widely used (e.g. invoice processing, data entry)</a:t>
          </a:r>
        </a:p>
      </dgm:t>
    </dgm:pt>
    <dgm:pt modelId="{29738E6D-1F04-480C-9F7B-B5B41346C5FA}" type="parTrans" cxnId="{2925ADBD-86E1-482F-8036-3E3B1FF03955}">
      <dgm:prSet/>
      <dgm:spPr/>
    </dgm:pt>
    <dgm:pt modelId="{02A9AE44-F153-4AC0-AB13-42D9A9E819F2}" type="sibTrans" cxnId="{2925ADBD-86E1-482F-8036-3E3B1FF03955}">
      <dgm:prSet/>
      <dgm:spPr/>
    </dgm:pt>
    <dgm:pt modelId="{64010084-4B4D-42B8-9FAF-2DDE4B947EAE}" type="pres">
      <dgm:prSet presAssocID="{A5E031AA-B28D-4604-BEA4-A4C0056C681A}" presName="Name0" presStyleCnt="0">
        <dgm:presLayoutVars>
          <dgm:dir/>
          <dgm:animLvl val="lvl"/>
          <dgm:resizeHandles val="exact"/>
        </dgm:presLayoutVars>
      </dgm:prSet>
      <dgm:spPr/>
    </dgm:pt>
    <dgm:pt modelId="{447BE696-0FDA-45EA-9880-F3A8F38BD299}" type="pres">
      <dgm:prSet presAssocID="{B12D1D2B-79AE-42AC-9360-A25B53EDD92C}" presName="composite" presStyleCnt="0"/>
      <dgm:spPr/>
    </dgm:pt>
    <dgm:pt modelId="{03453699-10CB-4CFC-96E3-1E04B557504D}" type="pres">
      <dgm:prSet presAssocID="{B12D1D2B-79AE-42AC-9360-A25B53EDD92C}" presName="parTx" presStyleLbl="alignNode1" presStyleIdx="0" presStyleCnt="2">
        <dgm:presLayoutVars>
          <dgm:chMax val="0"/>
          <dgm:chPref val="0"/>
          <dgm:bulletEnabled val="1"/>
        </dgm:presLayoutVars>
      </dgm:prSet>
      <dgm:spPr/>
    </dgm:pt>
    <dgm:pt modelId="{4C382559-8AB1-4B90-99C9-BC397000A584}" type="pres">
      <dgm:prSet presAssocID="{B12D1D2B-79AE-42AC-9360-A25B53EDD92C}" presName="desTx" presStyleLbl="alignAccFollowNode1" presStyleIdx="0" presStyleCnt="2">
        <dgm:presLayoutVars>
          <dgm:bulletEnabled val="1"/>
        </dgm:presLayoutVars>
      </dgm:prSet>
      <dgm:spPr/>
    </dgm:pt>
    <dgm:pt modelId="{EAD4DF5C-347B-4D75-94D6-529A59EABBB5}" type="pres">
      <dgm:prSet presAssocID="{10DAA905-FCBD-4449-883E-6E9B1F635B27}" presName="space" presStyleCnt="0"/>
      <dgm:spPr/>
    </dgm:pt>
    <dgm:pt modelId="{3F24AE3F-0E93-4569-957D-967075B1112E}" type="pres">
      <dgm:prSet presAssocID="{90E30DE3-60C3-4ED5-8431-DD3B21E8563D}" presName="composite" presStyleCnt="0"/>
      <dgm:spPr/>
    </dgm:pt>
    <dgm:pt modelId="{5A07D73D-7698-4B56-ACB3-66B86C381B9C}" type="pres">
      <dgm:prSet presAssocID="{90E30DE3-60C3-4ED5-8431-DD3B21E8563D}" presName="parTx" presStyleLbl="alignNode1" presStyleIdx="1" presStyleCnt="2">
        <dgm:presLayoutVars>
          <dgm:chMax val="0"/>
          <dgm:chPref val="0"/>
          <dgm:bulletEnabled val="1"/>
        </dgm:presLayoutVars>
      </dgm:prSet>
      <dgm:spPr/>
    </dgm:pt>
    <dgm:pt modelId="{BDC921B3-DDE1-4EEB-8449-2D7B03D4D2CD}" type="pres">
      <dgm:prSet presAssocID="{90E30DE3-60C3-4ED5-8431-DD3B21E8563D}" presName="desTx" presStyleLbl="alignAccFollowNode1" presStyleIdx="1" presStyleCnt="2">
        <dgm:presLayoutVars>
          <dgm:bulletEnabled val="1"/>
        </dgm:presLayoutVars>
      </dgm:prSet>
      <dgm:spPr/>
    </dgm:pt>
  </dgm:ptLst>
  <dgm:cxnLst>
    <dgm:cxn modelId="{40A11F06-1B4F-486C-86A1-BFB42907FE38}" type="presOf" srcId="{A5E031AA-B28D-4604-BEA4-A4C0056C681A}" destId="{64010084-4B4D-42B8-9FAF-2DDE4B947EAE}" srcOrd="0" destOrd="0" presId="urn:microsoft.com/office/officeart/2005/8/layout/hList1"/>
    <dgm:cxn modelId="{75AD4906-DFA7-4F4B-AC05-895E4DFCB799}" type="presOf" srcId="{90E30DE3-60C3-4ED5-8431-DD3B21E8563D}" destId="{5A07D73D-7698-4B56-ACB3-66B86C381B9C}" srcOrd="0" destOrd="0" presId="urn:microsoft.com/office/officeart/2005/8/layout/hList1"/>
    <dgm:cxn modelId="{1F93FB6C-D391-499D-9E3A-AFBA13BAB487}" srcId="{A5E031AA-B28D-4604-BEA4-A4C0056C681A}" destId="{90E30DE3-60C3-4ED5-8431-DD3B21E8563D}" srcOrd="1" destOrd="0" parTransId="{D39D79BB-0DFD-46C9-AB5D-16E18EB05E3A}" sibTransId="{AEAFF788-CF7E-469A-B05F-423E6A120032}"/>
    <dgm:cxn modelId="{5EA1004E-1F45-4874-B9E2-53D399524ADE}" type="presOf" srcId="{B12D1D2B-79AE-42AC-9360-A25B53EDD92C}" destId="{03453699-10CB-4CFC-96E3-1E04B557504D}" srcOrd="0" destOrd="0" presId="urn:microsoft.com/office/officeart/2005/8/layout/hList1"/>
    <dgm:cxn modelId="{F2186188-7BC7-41A6-B6A1-BD874CF61724}" srcId="{90E30DE3-60C3-4ED5-8431-DD3B21E8563D}" destId="{5829C635-1730-433D-A10F-E8D946A0B416}" srcOrd="0" destOrd="0" parTransId="{E609D3EA-D158-4906-88AE-D7332517EC0B}" sibTransId="{EF0930D1-2768-4104-910E-87606572C7F7}"/>
    <dgm:cxn modelId="{60043B91-6BBB-40AA-8ECD-B3EE3ABB7E92}" srcId="{A5E031AA-B28D-4604-BEA4-A4C0056C681A}" destId="{B12D1D2B-79AE-42AC-9360-A25B53EDD92C}" srcOrd="0" destOrd="0" parTransId="{B0563063-9570-42A6-903B-10717CEE2901}" sibTransId="{10DAA905-FCBD-4449-883E-6E9B1F635B27}"/>
    <dgm:cxn modelId="{C583229B-A239-4747-8CA1-33455B39813C}" type="presOf" srcId="{5829C635-1730-433D-A10F-E8D946A0B416}" destId="{BDC921B3-DDE1-4EEB-8449-2D7B03D4D2CD}" srcOrd="0" destOrd="0" presId="urn:microsoft.com/office/officeart/2005/8/layout/hList1"/>
    <dgm:cxn modelId="{06FEB8BC-9DFA-413E-B987-926C93381460}" type="presOf" srcId="{92C20821-890D-40D5-82BC-F93421FC63FA}" destId="{4C382559-8AB1-4B90-99C9-BC397000A584}" srcOrd="0" destOrd="0" presId="urn:microsoft.com/office/officeart/2005/8/layout/hList1"/>
    <dgm:cxn modelId="{2925ADBD-86E1-482F-8036-3E3B1FF03955}" srcId="{B12D1D2B-79AE-42AC-9360-A25B53EDD92C}" destId="{92C20821-890D-40D5-82BC-F93421FC63FA}" srcOrd="0" destOrd="0" parTransId="{29738E6D-1F04-480C-9F7B-B5B41346C5FA}" sibTransId="{02A9AE44-F153-4AC0-AB13-42D9A9E819F2}"/>
    <dgm:cxn modelId="{06115B8F-29D3-48D7-A768-9C8FF4CEF769}" type="presParOf" srcId="{64010084-4B4D-42B8-9FAF-2DDE4B947EAE}" destId="{447BE696-0FDA-45EA-9880-F3A8F38BD299}" srcOrd="0" destOrd="0" presId="urn:microsoft.com/office/officeart/2005/8/layout/hList1"/>
    <dgm:cxn modelId="{C1B16FEB-4858-4EE9-AAB6-8C47C1DC0F1C}" type="presParOf" srcId="{447BE696-0FDA-45EA-9880-F3A8F38BD299}" destId="{03453699-10CB-4CFC-96E3-1E04B557504D}" srcOrd="0" destOrd="0" presId="urn:microsoft.com/office/officeart/2005/8/layout/hList1"/>
    <dgm:cxn modelId="{CFA5F7BD-58DF-45D9-96E1-1094A37F1B7B}" type="presParOf" srcId="{447BE696-0FDA-45EA-9880-F3A8F38BD299}" destId="{4C382559-8AB1-4B90-99C9-BC397000A584}" srcOrd="1" destOrd="0" presId="urn:microsoft.com/office/officeart/2005/8/layout/hList1"/>
    <dgm:cxn modelId="{53F27B6C-966A-4781-BC67-D440ACCB0D1F}" type="presParOf" srcId="{64010084-4B4D-42B8-9FAF-2DDE4B947EAE}" destId="{EAD4DF5C-347B-4D75-94D6-529A59EABBB5}" srcOrd="1" destOrd="0" presId="urn:microsoft.com/office/officeart/2005/8/layout/hList1"/>
    <dgm:cxn modelId="{034136D9-7C0A-42DF-9161-2AF60EA6C3C9}" type="presParOf" srcId="{64010084-4B4D-42B8-9FAF-2DDE4B947EAE}" destId="{3F24AE3F-0E93-4569-957D-967075B1112E}" srcOrd="2" destOrd="0" presId="urn:microsoft.com/office/officeart/2005/8/layout/hList1"/>
    <dgm:cxn modelId="{8C233AD8-E6D9-4B11-B9C0-3EB15DBC4A5F}" type="presParOf" srcId="{3F24AE3F-0E93-4569-957D-967075B1112E}" destId="{5A07D73D-7698-4B56-ACB3-66B86C381B9C}" srcOrd="0" destOrd="0" presId="urn:microsoft.com/office/officeart/2005/8/layout/hList1"/>
    <dgm:cxn modelId="{2A0F7EF0-EB66-49BC-AA60-F56BE687F3F9}" type="presParOf" srcId="{3F24AE3F-0E93-4569-957D-967075B1112E}" destId="{BDC921B3-DDE1-4EEB-8449-2D7B03D4D2CD}"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E031AA-B28D-4604-BEA4-A4C0056C68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0E30DE3-60C3-4ED5-8431-DD3B21E8563D}">
      <dgm:prSet phldrT="[Text]"/>
      <dgm:spPr/>
      <dgm:t>
        <a:bodyPr/>
        <a:lstStyle/>
        <a:p>
          <a:r>
            <a:rPr lang="en-GB" dirty="0"/>
            <a:t>AI – Artificial Intelligence</a:t>
          </a:r>
        </a:p>
      </dgm:t>
    </dgm:pt>
    <dgm:pt modelId="{D39D79BB-0DFD-46C9-AB5D-16E18EB05E3A}" type="parTrans" cxnId="{1F93FB6C-D391-499D-9E3A-AFBA13BAB487}">
      <dgm:prSet/>
      <dgm:spPr/>
      <dgm:t>
        <a:bodyPr/>
        <a:lstStyle/>
        <a:p>
          <a:endParaRPr lang="en-GB"/>
        </a:p>
      </dgm:t>
    </dgm:pt>
    <dgm:pt modelId="{AEAFF788-CF7E-469A-B05F-423E6A120032}" type="sibTrans" cxnId="{1F93FB6C-D391-499D-9E3A-AFBA13BAB487}">
      <dgm:prSet/>
      <dgm:spPr/>
      <dgm:t>
        <a:bodyPr/>
        <a:lstStyle/>
        <a:p>
          <a:endParaRPr lang="en-GB"/>
        </a:p>
      </dgm:t>
    </dgm:pt>
    <dgm:pt modelId="{B12D1D2B-79AE-42AC-9360-A25B53EDD92C}">
      <dgm:prSet phldrT="[Text]"/>
      <dgm:spPr/>
      <dgm:t>
        <a:bodyPr/>
        <a:lstStyle/>
        <a:p>
          <a:r>
            <a:rPr lang="en-GB" dirty="0"/>
            <a:t>IA – Intelligent Automation</a:t>
          </a:r>
        </a:p>
      </dgm:t>
    </dgm:pt>
    <dgm:pt modelId="{B0563063-9570-42A6-903B-10717CEE2901}" type="parTrans" cxnId="{60043B91-6BBB-40AA-8ECD-B3EE3ABB7E92}">
      <dgm:prSet/>
      <dgm:spPr/>
      <dgm:t>
        <a:bodyPr/>
        <a:lstStyle/>
        <a:p>
          <a:endParaRPr lang="en-GB"/>
        </a:p>
      </dgm:t>
    </dgm:pt>
    <dgm:pt modelId="{10DAA905-FCBD-4449-883E-6E9B1F635B27}" type="sibTrans" cxnId="{60043B91-6BBB-40AA-8ECD-B3EE3ABB7E92}">
      <dgm:prSet/>
      <dgm:spPr/>
      <dgm:t>
        <a:bodyPr/>
        <a:lstStyle/>
        <a:p>
          <a:endParaRPr lang="en-GB"/>
        </a:p>
      </dgm:t>
    </dgm:pt>
    <dgm:pt modelId="{5829C635-1730-433D-A10F-E8D946A0B416}">
      <dgm:prSet phldrT="[Text]"/>
      <dgm:spPr/>
      <dgm:t>
        <a:bodyPr/>
        <a:lstStyle/>
        <a:p>
          <a:r>
            <a:rPr lang="en-GB" dirty="0"/>
            <a:t>Simulates aspects of human intelligence (e.g. language, reasoning, vision)
Uses machine learning and large data sets
Can generate text, summaries, images, etc.
Is probabilistic, not rule-based
Needs oversight, governance, and careful use</a:t>
          </a:r>
        </a:p>
      </dgm:t>
    </dgm:pt>
    <dgm:pt modelId="{E609D3EA-D158-4906-88AE-D7332517EC0B}" type="parTrans" cxnId="{F2186188-7BC7-41A6-B6A1-BD874CF61724}">
      <dgm:prSet/>
      <dgm:spPr/>
    </dgm:pt>
    <dgm:pt modelId="{EF0930D1-2768-4104-910E-87606572C7F7}" type="sibTrans" cxnId="{F2186188-7BC7-41A6-B6A1-BD874CF61724}">
      <dgm:prSet/>
      <dgm:spPr/>
    </dgm:pt>
    <dgm:pt modelId="{92C20821-890D-40D5-82BC-F93421FC63FA}">
      <dgm:prSet phldrT="[Text]"/>
      <dgm:spPr/>
      <dgm:t>
        <a:bodyPr/>
        <a:lstStyle/>
        <a:p>
          <a:r>
            <a:rPr lang="en-GB" dirty="0"/>
            <a:t>Automates structured, repetitive, rule-based tasks
Uses logic and business rules
Can mimic what a person does on a screen
Doesn’t “learn” – it does what it’s told
Already widely used (e.g. invoice processing, data entry)</a:t>
          </a:r>
        </a:p>
      </dgm:t>
    </dgm:pt>
    <dgm:pt modelId="{29738E6D-1F04-480C-9F7B-B5B41346C5FA}" type="parTrans" cxnId="{2925ADBD-86E1-482F-8036-3E3B1FF03955}">
      <dgm:prSet/>
      <dgm:spPr/>
    </dgm:pt>
    <dgm:pt modelId="{02A9AE44-F153-4AC0-AB13-42D9A9E819F2}" type="sibTrans" cxnId="{2925ADBD-86E1-482F-8036-3E3B1FF03955}">
      <dgm:prSet/>
      <dgm:spPr/>
    </dgm:pt>
    <dgm:pt modelId="{64010084-4B4D-42B8-9FAF-2DDE4B947EAE}" type="pres">
      <dgm:prSet presAssocID="{A5E031AA-B28D-4604-BEA4-A4C0056C681A}" presName="Name0" presStyleCnt="0">
        <dgm:presLayoutVars>
          <dgm:dir/>
          <dgm:animLvl val="lvl"/>
          <dgm:resizeHandles val="exact"/>
        </dgm:presLayoutVars>
      </dgm:prSet>
      <dgm:spPr/>
    </dgm:pt>
    <dgm:pt modelId="{447BE696-0FDA-45EA-9880-F3A8F38BD299}" type="pres">
      <dgm:prSet presAssocID="{B12D1D2B-79AE-42AC-9360-A25B53EDD92C}" presName="composite" presStyleCnt="0"/>
      <dgm:spPr/>
    </dgm:pt>
    <dgm:pt modelId="{03453699-10CB-4CFC-96E3-1E04B557504D}" type="pres">
      <dgm:prSet presAssocID="{B12D1D2B-79AE-42AC-9360-A25B53EDD92C}" presName="parTx" presStyleLbl="alignNode1" presStyleIdx="0" presStyleCnt="2">
        <dgm:presLayoutVars>
          <dgm:chMax val="0"/>
          <dgm:chPref val="0"/>
          <dgm:bulletEnabled val="1"/>
        </dgm:presLayoutVars>
      </dgm:prSet>
      <dgm:spPr/>
    </dgm:pt>
    <dgm:pt modelId="{4C382559-8AB1-4B90-99C9-BC397000A584}" type="pres">
      <dgm:prSet presAssocID="{B12D1D2B-79AE-42AC-9360-A25B53EDD92C}" presName="desTx" presStyleLbl="alignAccFollowNode1" presStyleIdx="0" presStyleCnt="2">
        <dgm:presLayoutVars>
          <dgm:bulletEnabled val="1"/>
        </dgm:presLayoutVars>
      </dgm:prSet>
      <dgm:spPr/>
    </dgm:pt>
    <dgm:pt modelId="{EAD4DF5C-347B-4D75-94D6-529A59EABBB5}" type="pres">
      <dgm:prSet presAssocID="{10DAA905-FCBD-4449-883E-6E9B1F635B27}" presName="space" presStyleCnt="0"/>
      <dgm:spPr/>
    </dgm:pt>
    <dgm:pt modelId="{3F24AE3F-0E93-4569-957D-967075B1112E}" type="pres">
      <dgm:prSet presAssocID="{90E30DE3-60C3-4ED5-8431-DD3B21E8563D}" presName="composite" presStyleCnt="0"/>
      <dgm:spPr/>
    </dgm:pt>
    <dgm:pt modelId="{5A07D73D-7698-4B56-ACB3-66B86C381B9C}" type="pres">
      <dgm:prSet presAssocID="{90E30DE3-60C3-4ED5-8431-DD3B21E8563D}" presName="parTx" presStyleLbl="alignNode1" presStyleIdx="1" presStyleCnt="2">
        <dgm:presLayoutVars>
          <dgm:chMax val="0"/>
          <dgm:chPref val="0"/>
          <dgm:bulletEnabled val="1"/>
        </dgm:presLayoutVars>
      </dgm:prSet>
      <dgm:spPr/>
    </dgm:pt>
    <dgm:pt modelId="{BDC921B3-DDE1-4EEB-8449-2D7B03D4D2CD}" type="pres">
      <dgm:prSet presAssocID="{90E30DE3-60C3-4ED5-8431-DD3B21E8563D}" presName="desTx" presStyleLbl="alignAccFollowNode1" presStyleIdx="1" presStyleCnt="2">
        <dgm:presLayoutVars>
          <dgm:bulletEnabled val="1"/>
        </dgm:presLayoutVars>
      </dgm:prSet>
      <dgm:spPr/>
    </dgm:pt>
  </dgm:ptLst>
  <dgm:cxnLst>
    <dgm:cxn modelId="{40A11F06-1B4F-486C-86A1-BFB42907FE38}" type="presOf" srcId="{A5E031AA-B28D-4604-BEA4-A4C0056C681A}" destId="{64010084-4B4D-42B8-9FAF-2DDE4B947EAE}" srcOrd="0" destOrd="0" presId="urn:microsoft.com/office/officeart/2005/8/layout/hList1"/>
    <dgm:cxn modelId="{75AD4906-DFA7-4F4B-AC05-895E4DFCB799}" type="presOf" srcId="{90E30DE3-60C3-4ED5-8431-DD3B21E8563D}" destId="{5A07D73D-7698-4B56-ACB3-66B86C381B9C}" srcOrd="0" destOrd="0" presId="urn:microsoft.com/office/officeart/2005/8/layout/hList1"/>
    <dgm:cxn modelId="{1F93FB6C-D391-499D-9E3A-AFBA13BAB487}" srcId="{A5E031AA-B28D-4604-BEA4-A4C0056C681A}" destId="{90E30DE3-60C3-4ED5-8431-DD3B21E8563D}" srcOrd="1" destOrd="0" parTransId="{D39D79BB-0DFD-46C9-AB5D-16E18EB05E3A}" sibTransId="{AEAFF788-CF7E-469A-B05F-423E6A120032}"/>
    <dgm:cxn modelId="{5EA1004E-1F45-4874-B9E2-53D399524ADE}" type="presOf" srcId="{B12D1D2B-79AE-42AC-9360-A25B53EDD92C}" destId="{03453699-10CB-4CFC-96E3-1E04B557504D}" srcOrd="0" destOrd="0" presId="urn:microsoft.com/office/officeart/2005/8/layout/hList1"/>
    <dgm:cxn modelId="{F2186188-7BC7-41A6-B6A1-BD874CF61724}" srcId="{90E30DE3-60C3-4ED5-8431-DD3B21E8563D}" destId="{5829C635-1730-433D-A10F-E8D946A0B416}" srcOrd="0" destOrd="0" parTransId="{E609D3EA-D158-4906-88AE-D7332517EC0B}" sibTransId="{EF0930D1-2768-4104-910E-87606572C7F7}"/>
    <dgm:cxn modelId="{60043B91-6BBB-40AA-8ECD-B3EE3ABB7E92}" srcId="{A5E031AA-B28D-4604-BEA4-A4C0056C681A}" destId="{B12D1D2B-79AE-42AC-9360-A25B53EDD92C}" srcOrd="0" destOrd="0" parTransId="{B0563063-9570-42A6-903B-10717CEE2901}" sibTransId="{10DAA905-FCBD-4449-883E-6E9B1F635B27}"/>
    <dgm:cxn modelId="{C583229B-A239-4747-8CA1-33455B39813C}" type="presOf" srcId="{5829C635-1730-433D-A10F-E8D946A0B416}" destId="{BDC921B3-DDE1-4EEB-8449-2D7B03D4D2CD}" srcOrd="0" destOrd="0" presId="urn:microsoft.com/office/officeart/2005/8/layout/hList1"/>
    <dgm:cxn modelId="{06FEB8BC-9DFA-413E-B987-926C93381460}" type="presOf" srcId="{92C20821-890D-40D5-82BC-F93421FC63FA}" destId="{4C382559-8AB1-4B90-99C9-BC397000A584}" srcOrd="0" destOrd="0" presId="urn:microsoft.com/office/officeart/2005/8/layout/hList1"/>
    <dgm:cxn modelId="{2925ADBD-86E1-482F-8036-3E3B1FF03955}" srcId="{B12D1D2B-79AE-42AC-9360-A25B53EDD92C}" destId="{92C20821-890D-40D5-82BC-F93421FC63FA}" srcOrd="0" destOrd="0" parTransId="{29738E6D-1F04-480C-9F7B-B5B41346C5FA}" sibTransId="{02A9AE44-F153-4AC0-AB13-42D9A9E819F2}"/>
    <dgm:cxn modelId="{06115B8F-29D3-48D7-A768-9C8FF4CEF769}" type="presParOf" srcId="{64010084-4B4D-42B8-9FAF-2DDE4B947EAE}" destId="{447BE696-0FDA-45EA-9880-F3A8F38BD299}" srcOrd="0" destOrd="0" presId="urn:microsoft.com/office/officeart/2005/8/layout/hList1"/>
    <dgm:cxn modelId="{C1B16FEB-4858-4EE9-AAB6-8C47C1DC0F1C}" type="presParOf" srcId="{447BE696-0FDA-45EA-9880-F3A8F38BD299}" destId="{03453699-10CB-4CFC-96E3-1E04B557504D}" srcOrd="0" destOrd="0" presId="urn:microsoft.com/office/officeart/2005/8/layout/hList1"/>
    <dgm:cxn modelId="{CFA5F7BD-58DF-45D9-96E1-1094A37F1B7B}" type="presParOf" srcId="{447BE696-0FDA-45EA-9880-F3A8F38BD299}" destId="{4C382559-8AB1-4B90-99C9-BC397000A584}" srcOrd="1" destOrd="0" presId="urn:microsoft.com/office/officeart/2005/8/layout/hList1"/>
    <dgm:cxn modelId="{53F27B6C-966A-4781-BC67-D440ACCB0D1F}" type="presParOf" srcId="{64010084-4B4D-42B8-9FAF-2DDE4B947EAE}" destId="{EAD4DF5C-347B-4D75-94D6-529A59EABBB5}" srcOrd="1" destOrd="0" presId="urn:microsoft.com/office/officeart/2005/8/layout/hList1"/>
    <dgm:cxn modelId="{034136D9-7C0A-42DF-9161-2AF60EA6C3C9}" type="presParOf" srcId="{64010084-4B4D-42B8-9FAF-2DDE4B947EAE}" destId="{3F24AE3F-0E93-4569-957D-967075B1112E}" srcOrd="2" destOrd="0" presId="urn:microsoft.com/office/officeart/2005/8/layout/hList1"/>
    <dgm:cxn modelId="{8C233AD8-E6D9-4B11-B9C0-3EB15DBC4A5F}" type="presParOf" srcId="{3F24AE3F-0E93-4569-957D-967075B1112E}" destId="{5A07D73D-7698-4B56-ACB3-66B86C381B9C}" srcOrd="0" destOrd="0" presId="urn:microsoft.com/office/officeart/2005/8/layout/hList1"/>
    <dgm:cxn modelId="{2A0F7EF0-EB66-49BC-AA60-F56BE687F3F9}" type="presParOf" srcId="{3F24AE3F-0E93-4569-957D-967075B1112E}" destId="{BDC921B3-DDE1-4EEB-8449-2D7B03D4D2CD}"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E031AA-B28D-4604-BEA4-A4C0056C68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0E30DE3-60C3-4ED5-8431-DD3B21E8563D}">
      <dgm:prSet phldrT="[Text]"/>
      <dgm:spPr/>
      <dgm:t>
        <a:bodyPr/>
        <a:lstStyle/>
        <a:p>
          <a:r>
            <a:rPr lang="en-GB" dirty="0"/>
            <a:t>AI – Artificial Intelligence</a:t>
          </a:r>
        </a:p>
      </dgm:t>
    </dgm:pt>
    <dgm:pt modelId="{D39D79BB-0DFD-46C9-AB5D-16E18EB05E3A}" type="parTrans" cxnId="{1F93FB6C-D391-499D-9E3A-AFBA13BAB487}">
      <dgm:prSet/>
      <dgm:spPr/>
      <dgm:t>
        <a:bodyPr/>
        <a:lstStyle/>
        <a:p>
          <a:endParaRPr lang="en-GB"/>
        </a:p>
      </dgm:t>
    </dgm:pt>
    <dgm:pt modelId="{AEAFF788-CF7E-469A-B05F-423E6A120032}" type="sibTrans" cxnId="{1F93FB6C-D391-499D-9E3A-AFBA13BAB487}">
      <dgm:prSet/>
      <dgm:spPr/>
      <dgm:t>
        <a:bodyPr/>
        <a:lstStyle/>
        <a:p>
          <a:endParaRPr lang="en-GB"/>
        </a:p>
      </dgm:t>
    </dgm:pt>
    <dgm:pt modelId="{B12D1D2B-79AE-42AC-9360-A25B53EDD92C}">
      <dgm:prSet phldrT="[Text]"/>
      <dgm:spPr/>
      <dgm:t>
        <a:bodyPr/>
        <a:lstStyle/>
        <a:p>
          <a:r>
            <a:rPr lang="en-GB" dirty="0"/>
            <a:t>IA – Intelligent Automation</a:t>
          </a:r>
        </a:p>
      </dgm:t>
    </dgm:pt>
    <dgm:pt modelId="{B0563063-9570-42A6-903B-10717CEE2901}" type="parTrans" cxnId="{60043B91-6BBB-40AA-8ECD-B3EE3ABB7E92}">
      <dgm:prSet/>
      <dgm:spPr/>
      <dgm:t>
        <a:bodyPr/>
        <a:lstStyle/>
        <a:p>
          <a:endParaRPr lang="en-GB"/>
        </a:p>
      </dgm:t>
    </dgm:pt>
    <dgm:pt modelId="{10DAA905-FCBD-4449-883E-6E9B1F635B27}" type="sibTrans" cxnId="{60043B91-6BBB-40AA-8ECD-B3EE3ABB7E92}">
      <dgm:prSet/>
      <dgm:spPr/>
      <dgm:t>
        <a:bodyPr/>
        <a:lstStyle/>
        <a:p>
          <a:endParaRPr lang="en-GB"/>
        </a:p>
      </dgm:t>
    </dgm:pt>
    <dgm:pt modelId="{5829C635-1730-433D-A10F-E8D946A0B416}">
      <dgm:prSet phldrT="[Text]"/>
      <dgm:spPr/>
      <dgm:t>
        <a:bodyPr/>
        <a:lstStyle/>
        <a:p>
          <a:r>
            <a:rPr lang="en-GB" dirty="0"/>
            <a:t>Simulates aspects of human intelligence (e.g. language, reasoning, vision)
Uses machine learning and large data sets
Can generate text, summaries, images, etc.
Is probabilistic, not rule-based
Needs oversight, governance, and careful use</a:t>
          </a:r>
        </a:p>
      </dgm:t>
    </dgm:pt>
    <dgm:pt modelId="{E609D3EA-D158-4906-88AE-D7332517EC0B}" type="parTrans" cxnId="{F2186188-7BC7-41A6-B6A1-BD874CF61724}">
      <dgm:prSet/>
      <dgm:spPr/>
    </dgm:pt>
    <dgm:pt modelId="{EF0930D1-2768-4104-910E-87606572C7F7}" type="sibTrans" cxnId="{F2186188-7BC7-41A6-B6A1-BD874CF61724}">
      <dgm:prSet/>
      <dgm:spPr/>
    </dgm:pt>
    <dgm:pt modelId="{92C20821-890D-40D5-82BC-F93421FC63FA}">
      <dgm:prSet phldrT="[Text]"/>
      <dgm:spPr/>
      <dgm:t>
        <a:bodyPr/>
        <a:lstStyle/>
        <a:p>
          <a:r>
            <a:rPr lang="en-GB" dirty="0"/>
            <a:t>Automates structured, repetitive, rule-based tasks
Uses logic and business rules
Can mimic what a person does on a screen
Doesn’t “learn” – it does what it’s told
Already widely used (e.g. invoice processing, data entry)</a:t>
          </a:r>
        </a:p>
      </dgm:t>
    </dgm:pt>
    <dgm:pt modelId="{29738E6D-1F04-480C-9F7B-B5B41346C5FA}" type="parTrans" cxnId="{2925ADBD-86E1-482F-8036-3E3B1FF03955}">
      <dgm:prSet/>
      <dgm:spPr/>
    </dgm:pt>
    <dgm:pt modelId="{02A9AE44-F153-4AC0-AB13-42D9A9E819F2}" type="sibTrans" cxnId="{2925ADBD-86E1-482F-8036-3E3B1FF03955}">
      <dgm:prSet/>
      <dgm:spPr/>
    </dgm:pt>
    <dgm:pt modelId="{64010084-4B4D-42B8-9FAF-2DDE4B947EAE}" type="pres">
      <dgm:prSet presAssocID="{A5E031AA-B28D-4604-BEA4-A4C0056C681A}" presName="Name0" presStyleCnt="0">
        <dgm:presLayoutVars>
          <dgm:dir/>
          <dgm:animLvl val="lvl"/>
          <dgm:resizeHandles val="exact"/>
        </dgm:presLayoutVars>
      </dgm:prSet>
      <dgm:spPr/>
    </dgm:pt>
    <dgm:pt modelId="{447BE696-0FDA-45EA-9880-F3A8F38BD299}" type="pres">
      <dgm:prSet presAssocID="{B12D1D2B-79AE-42AC-9360-A25B53EDD92C}" presName="composite" presStyleCnt="0"/>
      <dgm:spPr/>
    </dgm:pt>
    <dgm:pt modelId="{03453699-10CB-4CFC-96E3-1E04B557504D}" type="pres">
      <dgm:prSet presAssocID="{B12D1D2B-79AE-42AC-9360-A25B53EDD92C}" presName="parTx" presStyleLbl="alignNode1" presStyleIdx="0" presStyleCnt="2">
        <dgm:presLayoutVars>
          <dgm:chMax val="0"/>
          <dgm:chPref val="0"/>
          <dgm:bulletEnabled val="1"/>
        </dgm:presLayoutVars>
      </dgm:prSet>
      <dgm:spPr/>
    </dgm:pt>
    <dgm:pt modelId="{4C382559-8AB1-4B90-99C9-BC397000A584}" type="pres">
      <dgm:prSet presAssocID="{B12D1D2B-79AE-42AC-9360-A25B53EDD92C}" presName="desTx" presStyleLbl="alignAccFollowNode1" presStyleIdx="0" presStyleCnt="2">
        <dgm:presLayoutVars>
          <dgm:bulletEnabled val="1"/>
        </dgm:presLayoutVars>
      </dgm:prSet>
      <dgm:spPr/>
    </dgm:pt>
    <dgm:pt modelId="{EAD4DF5C-347B-4D75-94D6-529A59EABBB5}" type="pres">
      <dgm:prSet presAssocID="{10DAA905-FCBD-4449-883E-6E9B1F635B27}" presName="space" presStyleCnt="0"/>
      <dgm:spPr/>
    </dgm:pt>
    <dgm:pt modelId="{3F24AE3F-0E93-4569-957D-967075B1112E}" type="pres">
      <dgm:prSet presAssocID="{90E30DE3-60C3-4ED5-8431-DD3B21E8563D}" presName="composite" presStyleCnt="0"/>
      <dgm:spPr/>
    </dgm:pt>
    <dgm:pt modelId="{5A07D73D-7698-4B56-ACB3-66B86C381B9C}" type="pres">
      <dgm:prSet presAssocID="{90E30DE3-60C3-4ED5-8431-DD3B21E8563D}" presName="parTx" presStyleLbl="alignNode1" presStyleIdx="1" presStyleCnt="2">
        <dgm:presLayoutVars>
          <dgm:chMax val="0"/>
          <dgm:chPref val="0"/>
          <dgm:bulletEnabled val="1"/>
        </dgm:presLayoutVars>
      </dgm:prSet>
      <dgm:spPr/>
    </dgm:pt>
    <dgm:pt modelId="{BDC921B3-DDE1-4EEB-8449-2D7B03D4D2CD}" type="pres">
      <dgm:prSet presAssocID="{90E30DE3-60C3-4ED5-8431-DD3B21E8563D}" presName="desTx" presStyleLbl="alignAccFollowNode1" presStyleIdx="1" presStyleCnt="2">
        <dgm:presLayoutVars>
          <dgm:bulletEnabled val="1"/>
        </dgm:presLayoutVars>
      </dgm:prSet>
      <dgm:spPr/>
    </dgm:pt>
  </dgm:ptLst>
  <dgm:cxnLst>
    <dgm:cxn modelId="{40A11F06-1B4F-486C-86A1-BFB42907FE38}" type="presOf" srcId="{A5E031AA-B28D-4604-BEA4-A4C0056C681A}" destId="{64010084-4B4D-42B8-9FAF-2DDE4B947EAE}" srcOrd="0" destOrd="0" presId="urn:microsoft.com/office/officeart/2005/8/layout/hList1"/>
    <dgm:cxn modelId="{75AD4906-DFA7-4F4B-AC05-895E4DFCB799}" type="presOf" srcId="{90E30DE3-60C3-4ED5-8431-DD3B21E8563D}" destId="{5A07D73D-7698-4B56-ACB3-66B86C381B9C}" srcOrd="0" destOrd="0" presId="urn:microsoft.com/office/officeart/2005/8/layout/hList1"/>
    <dgm:cxn modelId="{1F93FB6C-D391-499D-9E3A-AFBA13BAB487}" srcId="{A5E031AA-B28D-4604-BEA4-A4C0056C681A}" destId="{90E30DE3-60C3-4ED5-8431-DD3B21E8563D}" srcOrd="1" destOrd="0" parTransId="{D39D79BB-0DFD-46C9-AB5D-16E18EB05E3A}" sibTransId="{AEAFF788-CF7E-469A-B05F-423E6A120032}"/>
    <dgm:cxn modelId="{5EA1004E-1F45-4874-B9E2-53D399524ADE}" type="presOf" srcId="{B12D1D2B-79AE-42AC-9360-A25B53EDD92C}" destId="{03453699-10CB-4CFC-96E3-1E04B557504D}" srcOrd="0" destOrd="0" presId="urn:microsoft.com/office/officeart/2005/8/layout/hList1"/>
    <dgm:cxn modelId="{F2186188-7BC7-41A6-B6A1-BD874CF61724}" srcId="{90E30DE3-60C3-4ED5-8431-DD3B21E8563D}" destId="{5829C635-1730-433D-A10F-E8D946A0B416}" srcOrd="0" destOrd="0" parTransId="{E609D3EA-D158-4906-88AE-D7332517EC0B}" sibTransId="{EF0930D1-2768-4104-910E-87606572C7F7}"/>
    <dgm:cxn modelId="{60043B91-6BBB-40AA-8ECD-B3EE3ABB7E92}" srcId="{A5E031AA-B28D-4604-BEA4-A4C0056C681A}" destId="{B12D1D2B-79AE-42AC-9360-A25B53EDD92C}" srcOrd="0" destOrd="0" parTransId="{B0563063-9570-42A6-903B-10717CEE2901}" sibTransId="{10DAA905-FCBD-4449-883E-6E9B1F635B27}"/>
    <dgm:cxn modelId="{C583229B-A239-4747-8CA1-33455B39813C}" type="presOf" srcId="{5829C635-1730-433D-A10F-E8D946A0B416}" destId="{BDC921B3-DDE1-4EEB-8449-2D7B03D4D2CD}" srcOrd="0" destOrd="0" presId="urn:microsoft.com/office/officeart/2005/8/layout/hList1"/>
    <dgm:cxn modelId="{06FEB8BC-9DFA-413E-B987-926C93381460}" type="presOf" srcId="{92C20821-890D-40D5-82BC-F93421FC63FA}" destId="{4C382559-8AB1-4B90-99C9-BC397000A584}" srcOrd="0" destOrd="0" presId="urn:microsoft.com/office/officeart/2005/8/layout/hList1"/>
    <dgm:cxn modelId="{2925ADBD-86E1-482F-8036-3E3B1FF03955}" srcId="{B12D1D2B-79AE-42AC-9360-A25B53EDD92C}" destId="{92C20821-890D-40D5-82BC-F93421FC63FA}" srcOrd="0" destOrd="0" parTransId="{29738E6D-1F04-480C-9F7B-B5B41346C5FA}" sibTransId="{02A9AE44-F153-4AC0-AB13-42D9A9E819F2}"/>
    <dgm:cxn modelId="{06115B8F-29D3-48D7-A768-9C8FF4CEF769}" type="presParOf" srcId="{64010084-4B4D-42B8-9FAF-2DDE4B947EAE}" destId="{447BE696-0FDA-45EA-9880-F3A8F38BD299}" srcOrd="0" destOrd="0" presId="urn:microsoft.com/office/officeart/2005/8/layout/hList1"/>
    <dgm:cxn modelId="{C1B16FEB-4858-4EE9-AAB6-8C47C1DC0F1C}" type="presParOf" srcId="{447BE696-0FDA-45EA-9880-F3A8F38BD299}" destId="{03453699-10CB-4CFC-96E3-1E04B557504D}" srcOrd="0" destOrd="0" presId="urn:microsoft.com/office/officeart/2005/8/layout/hList1"/>
    <dgm:cxn modelId="{CFA5F7BD-58DF-45D9-96E1-1094A37F1B7B}" type="presParOf" srcId="{447BE696-0FDA-45EA-9880-F3A8F38BD299}" destId="{4C382559-8AB1-4B90-99C9-BC397000A584}" srcOrd="1" destOrd="0" presId="urn:microsoft.com/office/officeart/2005/8/layout/hList1"/>
    <dgm:cxn modelId="{53F27B6C-966A-4781-BC67-D440ACCB0D1F}" type="presParOf" srcId="{64010084-4B4D-42B8-9FAF-2DDE4B947EAE}" destId="{EAD4DF5C-347B-4D75-94D6-529A59EABBB5}" srcOrd="1" destOrd="0" presId="urn:microsoft.com/office/officeart/2005/8/layout/hList1"/>
    <dgm:cxn modelId="{034136D9-7C0A-42DF-9161-2AF60EA6C3C9}" type="presParOf" srcId="{64010084-4B4D-42B8-9FAF-2DDE4B947EAE}" destId="{3F24AE3F-0E93-4569-957D-967075B1112E}" srcOrd="2" destOrd="0" presId="urn:microsoft.com/office/officeart/2005/8/layout/hList1"/>
    <dgm:cxn modelId="{8C233AD8-E6D9-4B11-B9C0-3EB15DBC4A5F}" type="presParOf" srcId="{3F24AE3F-0E93-4569-957D-967075B1112E}" destId="{5A07D73D-7698-4B56-ACB3-66B86C381B9C}" srcOrd="0" destOrd="0" presId="urn:microsoft.com/office/officeart/2005/8/layout/hList1"/>
    <dgm:cxn modelId="{2A0F7EF0-EB66-49BC-AA60-F56BE687F3F9}" type="presParOf" srcId="{3F24AE3F-0E93-4569-957D-967075B1112E}" destId="{BDC921B3-DDE1-4EEB-8449-2D7B03D4D2CD}"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E031AA-B28D-4604-BEA4-A4C0056C68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0E30DE3-60C3-4ED5-8431-DD3B21E8563D}">
      <dgm:prSet phldrT="[Text]"/>
      <dgm:spPr/>
      <dgm:t>
        <a:bodyPr/>
        <a:lstStyle/>
        <a:p>
          <a:r>
            <a:rPr lang="en-GB" dirty="0"/>
            <a:t>AI – Artificial Intelligence</a:t>
          </a:r>
        </a:p>
      </dgm:t>
    </dgm:pt>
    <dgm:pt modelId="{D39D79BB-0DFD-46C9-AB5D-16E18EB05E3A}" type="parTrans" cxnId="{1F93FB6C-D391-499D-9E3A-AFBA13BAB487}">
      <dgm:prSet/>
      <dgm:spPr/>
      <dgm:t>
        <a:bodyPr/>
        <a:lstStyle/>
        <a:p>
          <a:endParaRPr lang="en-GB"/>
        </a:p>
      </dgm:t>
    </dgm:pt>
    <dgm:pt modelId="{AEAFF788-CF7E-469A-B05F-423E6A120032}" type="sibTrans" cxnId="{1F93FB6C-D391-499D-9E3A-AFBA13BAB487}">
      <dgm:prSet/>
      <dgm:spPr/>
      <dgm:t>
        <a:bodyPr/>
        <a:lstStyle/>
        <a:p>
          <a:endParaRPr lang="en-GB"/>
        </a:p>
      </dgm:t>
    </dgm:pt>
    <dgm:pt modelId="{B12D1D2B-79AE-42AC-9360-A25B53EDD92C}">
      <dgm:prSet phldrT="[Text]"/>
      <dgm:spPr/>
      <dgm:t>
        <a:bodyPr/>
        <a:lstStyle/>
        <a:p>
          <a:r>
            <a:rPr lang="en-GB" dirty="0"/>
            <a:t>IA – Intelligent Automation</a:t>
          </a:r>
        </a:p>
      </dgm:t>
    </dgm:pt>
    <dgm:pt modelId="{B0563063-9570-42A6-903B-10717CEE2901}" type="parTrans" cxnId="{60043B91-6BBB-40AA-8ECD-B3EE3ABB7E92}">
      <dgm:prSet/>
      <dgm:spPr/>
      <dgm:t>
        <a:bodyPr/>
        <a:lstStyle/>
        <a:p>
          <a:endParaRPr lang="en-GB"/>
        </a:p>
      </dgm:t>
    </dgm:pt>
    <dgm:pt modelId="{10DAA905-FCBD-4449-883E-6E9B1F635B27}" type="sibTrans" cxnId="{60043B91-6BBB-40AA-8ECD-B3EE3ABB7E92}">
      <dgm:prSet/>
      <dgm:spPr/>
      <dgm:t>
        <a:bodyPr/>
        <a:lstStyle/>
        <a:p>
          <a:endParaRPr lang="en-GB"/>
        </a:p>
      </dgm:t>
    </dgm:pt>
    <dgm:pt modelId="{5829C635-1730-433D-A10F-E8D946A0B416}">
      <dgm:prSet phldrT="[Text]"/>
      <dgm:spPr/>
      <dgm:t>
        <a:bodyPr/>
        <a:lstStyle/>
        <a:p>
          <a:r>
            <a:rPr lang="en-GB" dirty="0"/>
            <a:t>Simulates aspects of human intelligence (e.g. language, reasoning, vision)
Uses machine learning and large data sets
Can generate text, summaries, images, etc.
Is probabilistic, not rule-based
Needs oversight, governance, and careful use</a:t>
          </a:r>
        </a:p>
      </dgm:t>
    </dgm:pt>
    <dgm:pt modelId="{E609D3EA-D158-4906-88AE-D7332517EC0B}" type="parTrans" cxnId="{F2186188-7BC7-41A6-B6A1-BD874CF61724}">
      <dgm:prSet/>
      <dgm:spPr/>
    </dgm:pt>
    <dgm:pt modelId="{EF0930D1-2768-4104-910E-87606572C7F7}" type="sibTrans" cxnId="{F2186188-7BC7-41A6-B6A1-BD874CF61724}">
      <dgm:prSet/>
      <dgm:spPr/>
    </dgm:pt>
    <dgm:pt modelId="{92C20821-890D-40D5-82BC-F93421FC63FA}">
      <dgm:prSet phldrT="[Text]"/>
      <dgm:spPr/>
      <dgm:t>
        <a:bodyPr/>
        <a:lstStyle/>
        <a:p>
          <a:r>
            <a:rPr lang="en-GB" dirty="0"/>
            <a:t>Automates structured, repetitive, rule-based tasks
Uses logic and business rules
Can mimic what a person does on a screen
Doesn’t “learn” – it does what it’s told
Already widely used (e.g. invoice processing, data entry)</a:t>
          </a:r>
        </a:p>
      </dgm:t>
    </dgm:pt>
    <dgm:pt modelId="{29738E6D-1F04-480C-9F7B-B5B41346C5FA}" type="parTrans" cxnId="{2925ADBD-86E1-482F-8036-3E3B1FF03955}">
      <dgm:prSet/>
      <dgm:spPr/>
    </dgm:pt>
    <dgm:pt modelId="{02A9AE44-F153-4AC0-AB13-42D9A9E819F2}" type="sibTrans" cxnId="{2925ADBD-86E1-482F-8036-3E3B1FF03955}">
      <dgm:prSet/>
      <dgm:spPr/>
    </dgm:pt>
    <dgm:pt modelId="{64010084-4B4D-42B8-9FAF-2DDE4B947EAE}" type="pres">
      <dgm:prSet presAssocID="{A5E031AA-B28D-4604-BEA4-A4C0056C681A}" presName="Name0" presStyleCnt="0">
        <dgm:presLayoutVars>
          <dgm:dir/>
          <dgm:animLvl val="lvl"/>
          <dgm:resizeHandles val="exact"/>
        </dgm:presLayoutVars>
      </dgm:prSet>
      <dgm:spPr/>
    </dgm:pt>
    <dgm:pt modelId="{447BE696-0FDA-45EA-9880-F3A8F38BD299}" type="pres">
      <dgm:prSet presAssocID="{B12D1D2B-79AE-42AC-9360-A25B53EDD92C}" presName="composite" presStyleCnt="0"/>
      <dgm:spPr/>
    </dgm:pt>
    <dgm:pt modelId="{03453699-10CB-4CFC-96E3-1E04B557504D}" type="pres">
      <dgm:prSet presAssocID="{B12D1D2B-79AE-42AC-9360-A25B53EDD92C}" presName="parTx" presStyleLbl="alignNode1" presStyleIdx="0" presStyleCnt="2">
        <dgm:presLayoutVars>
          <dgm:chMax val="0"/>
          <dgm:chPref val="0"/>
          <dgm:bulletEnabled val="1"/>
        </dgm:presLayoutVars>
      </dgm:prSet>
      <dgm:spPr/>
    </dgm:pt>
    <dgm:pt modelId="{4C382559-8AB1-4B90-99C9-BC397000A584}" type="pres">
      <dgm:prSet presAssocID="{B12D1D2B-79AE-42AC-9360-A25B53EDD92C}" presName="desTx" presStyleLbl="alignAccFollowNode1" presStyleIdx="0" presStyleCnt="2">
        <dgm:presLayoutVars>
          <dgm:bulletEnabled val="1"/>
        </dgm:presLayoutVars>
      </dgm:prSet>
      <dgm:spPr/>
    </dgm:pt>
    <dgm:pt modelId="{EAD4DF5C-347B-4D75-94D6-529A59EABBB5}" type="pres">
      <dgm:prSet presAssocID="{10DAA905-FCBD-4449-883E-6E9B1F635B27}" presName="space" presStyleCnt="0"/>
      <dgm:spPr/>
    </dgm:pt>
    <dgm:pt modelId="{3F24AE3F-0E93-4569-957D-967075B1112E}" type="pres">
      <dgm:prSet presAssocID="{90E30DE3-60C3-4ED5-8431-DD3B21E8563D}" presName="composite" presStyleCnt="0"/>
      <dgm:spPr/>
    </dgm:pt>
    <dgm:pt modelId="{5A07D73D-7698-4B56-ACB3-66B86C381B9C}" type="pres">
      <dgm:prSet presAssocID="{90E30DE3-60C3-4ED5-8431-DD3B21E8563D}" presName="parTx" presStyleLbl="alignNode1" presStyleIdx="1" presStyleCnt="2">
        <dgm:presLayoutVars>
          <dgm:chMax val="0"/>
          <dgm:chPref val="0"/>
          <dgm:bulletEnabled val="1"/>
        </dgm:presLayoutVars>
      </dgm:prSet>
      <dgm:spPr/>
    </dgm:pt>
    <dgm:pt modelId="{BDC921B3-DDE1-4EEB-8449-2D7B03D4D2CD}" type="pres">
      <dgm:prSet presAssocID="{90E30DE3-60C3-4ED5-8431-DD3B21E8563D}" presName="desTx" presStyleLbl="alignAccFollowNode1" presStyleIdx="1" presStyleCnt="2">
        <dgm:presLayoutVars>
          <dgm:bulletEnabled val="1"/>
        </dgm:presLayoutVars>
      </dgm:prSet>
      <dgm:spPr/>
    </dgm:pt>
  </dgm:ptLst>
  <dgm:cxnLst>
    <dgm:cxn modelId="{40A11F06-1B4F-486C-86A1-BFB42907FE38}" type="presOf" srcId="{A5E031AA-B28D-4604-BEA4-A4C0056C681A}" destId="{64010084-4B4D-42B8-9FAF-2DDE4B947EAE}" srcOrd="0" destOrd="0" presId="urn:microsoft.com/office/officeart/2005/8/layout/hList1"/>
    <dgm:cxn modelId="{75AD4906-DFA7-4F4B-AC05-895E4DFCB799}" type="presOf" srcId="{90E30DE3-60C3-4ED5-8431-DD3B21E8563D}" destId="{5A07D73D-7698-4B56-ACB3-66B86C381B9C}" srcOrd="0" destOrd="0" presId="urn:microsoft.com/office/officeart/2005/8/layout/hList1"/>
    <dgm:cxn modelId="{1F93FB6C-D391-499D-9E3A-AFBA13BAB487}" srcId="{A5E031AA-B28D-4604-BEA4-A4C0056C681A}" destId="{90E30DE3-60C3-4ED5-8431-DD3B21E8563D}" srcOrd="1" destOrd="0" parTransId="{D39D79BB-0DFD-46C9-AB5D-16E18EB05E3A}" sibTransId="{AEAFF788-CF7E-469A-B05F-423E6A120032}"/>
    <dgm:cxn modelId="{5EA1004E-1F45-4874-B9E2-53D399524ADE}" type="presOf" srcId="{B12D1D2B-79AE-42AC-9360-A25B53EDD92C}" destId="{03453699-10CB-4CFC-96E3-1E04B557504D}" srcOrd="0" destOrd="0" presId="urn:microsoft.com/office/officeart/2005/8/layout/hList1"/>
    <dgm:cxn modelId="{F2186188-7BC7-41A6-B6A1-BD874CF61724}" srcId="{90E30DE3-60C3-4ED5-8431-DD3B21E8563D}" destId="{5829C635-1730-433D-A10F-E8D946A0B416}" srcOrd="0" destOrd="0" parTransId="{E609D3EA-D158-4906-88AE-D7332517EC0B}" sibTransId="{EF0930D1-2768-4104-910E-87606572C7F7}"/>
    <dgm:cxn modelId="{60043B91-6BBB-40AA-8ECD-B3EE3ABB7E92}" srcId="{A5E031AA-B28D-4604-BEA4-A4C0056C681A}" destId="{B12D1D2B-79AE-42AC-9360-A25B53EDD92C}" srcOrd="0" destOrd="0" parTransId="{B0563063-9570-42A6-903B-10717CEE2901}" sibTransId="{10DAA905-FCBD-4449-883E-6E9B1F635B27}"/>
    <dgm:cxn modelId="{C583229B-A239-4747-8CA1-33455B39813C}" type="presOf" srcId="{5829C635-1730-433D-A10F-E8D946A0B416}" destId="{BDC921B3-DDE1-4EEB-8449-2D7B03D4D2CD}" srcOrd="0" destOrd="0" presId="urn:microsoft.com/office/officeart/2005/8/layout/hList1"/>
    <dgm:cxn modelId="{06FEB8BC-9DFA-413E-B987-926C93381460}" type="presOf" srcId="{92C20821-890D-40D5-82BC-F93421FC63FA}" destId="{4C382559-8AB1-4B90-99C9-BC397000A584}" srcOrd="0" destOrd="0" presId="urn:microsoft.com/office/officeart/2005/8/layout/hList1"/>
    <dgm:cxn modelId="{2925ADBD-86E1-482F-8036-3E3B1FF03955}" srcId="{B12D1D2B-79AE-42AC-9360-A25B53EDD92C}" destId="{92C20821-890D-40D5-82BC-F93421FC63FA}" srcOrd="0" destOrd="0" parTransId="{29738E6D-1F04-480C-9F7B-B5B41346C5FA}" sibTransId="{02A9AE44-F153-4AC0-AB13-42D9A9E819F2}"/>
    <dgm:cxn modelId="{06115B8F-29D3-48D7-A768-9C8FF4CEF769}" type="presParOf" srcId="{64010084-4B4D-42B8-9FAF-2DDE4B947EAE}" destId="{447BE696-0FDA-45EA-9880-F3A8F38BD299}" srcOrd="0" destOrd="0" presId="urn:microsoft.com/office/officeart/2005/8/layout/hList1"/>
    <dgm:cxn modelId="{C1B16FEB-4858-4EE9-AAB6-8C47C1DC0F1C}" type="presParOf" srcId="{447BE696-0FDA-45EA-9880-F3A8F38BD299}" destId="{03453699-10CB-4CFC-96E3-1E04B557504D}" srcOrd="0" destOrd="0" presId="urn:microsoft.com/office/officeart/2005/8/layout/hList1"/>
    <dgm:cxn modelId="{CFA5F7BD-58DF-45D9-96E1-1094A37F1B7B}" type="presParOf" srcId="{447BE696-0FDA-45EA-9880-F3A8F38BD299}" destId="{4C382559-8AB1-4B90-99C9-BC397000A584}" srcOrd="1" destOrd="0" presId="urn:microsoft.com/office/officeart/2005/8/layout/hList1"/>
    <dgm:cxn modelId="{53F27B6C-966A-4781-BC67-D440ACCB0D1F}" type="presParOf" srcId="{64010084-4B4D-42B8-9FAF-2DDE4B947EAE}" destId="{EAD4DF5C-347B-4D75-94D6-529A59EABBB5}" srcOrd="1" destOrd="0" presId="urn:microsoft.com/office/officeart/2005/8/layout/hList1"/>
    <dgm:cxn modelId="{034136D9-7C0A-42DF-9161-2AF60EA6C3C9}" type="presParOf" srcId="{64010084-4B4D-42B8-9FAF-2DDE4B947EAE}" destId="{3F24AE3F-0E93-4569-957D-967075B1112E}" srcOrd="2" destOrd="0" presId="urn:microsoft.com/office/officeart/2005/8/layout/hList1"/>
    <dgm:cxn modelId="{8C233AD8-E6D9-4B11-B9C0-3EB15DBC4A5F}" type="presParOf" srcId="{3F24AE3F-0E93-4569-957D-967075B1112E}" destId="{5A07D73D-7698-4B56-ACB3-66B86C381B9C}" srcOrd="0" destOrd="0" presId="urn:microsoft.com/office/officeart/2005/8/layout/hList1"/>
    <dgm:cxn modelId="{2A0F7EF0-EB66-49BC-AA60-F56BE687F3F9}" type="presParOf" srcId="{3F24AE3F-0E93-4569-957D-967075B1112E}" destId="{BDC921B3-DDE1-4EEB-8449-2D7B03D4D2CD}"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53699-10CB-4CFC-96E3-1E04B557504D}">
      <dsp:nvSpPr>
        <dsp:cNvPr id="0" name=""/>
        <dsp:cNvSpPr/>
      </dsp:nvSpPr>
      <dsp:spPr>
        <a:xfrm>
          <a:off x="33"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IA – Intelligent Automation</a:t>
          </a:r>
        </a:p>
      </dsp:txBody>
      <dsp:txXfrm>
        <a:off x="33" y="288110"/>
        <a:ext cx="3223187" cy="547200"/>
      </dsp:txXfrm>
    </dsp:sp>
    <dsp:sp modelId="{4C382559-8AB1-4B90-99C9-BC397000A584}">
      <dsp:nvSpPr>
        <dsp:cNvPr id="0" name=""/>
        <dsp:cNvSpPr/>
      </dsp:nvSpPr>
      <dsp:spPr>
        <a:xfrm>
          <a:off x="33"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Automates structured, repetitive, rule-based tasks
Uses logic and business rules
Can mimic what a person does on a screen
Doesn’t “learn” – it does what it’s told
Already widely used (e.g. invoice processing, data entry)</a:t>
          </a:r>
        </a:p>
      </dsp:txBody>
      <dsp:txXfrm>
        <a:off x="33" y="835310"/>
        <a:ext cx="3223187" cy="3442229"/>
      </dsp:txXfrm>
    </dsp:sp>
    <dsp:sp modelId="{5A07D73D-7698-4B56-ACB3-66B86C381B9C}">
      <dsp:nvSpPr>
        <dsp:cNvPr id="0" name=""/>
        <dsp:cNvSpPr/>
      </dsp:nvSpPr>
      <dsp:spPr>
        <a:xfrm>
          <a:off x="3674467"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AI – Artificial Intelligence</a:t>
          </a:r>
        </a:p>
      </dsp:txBody>
      <dsp:txXfrm>
        <a:off x="3674467" y="288110"/>
        <a:ext cx="3223187" cy="547200"/>
      </dsp:txXfrm>
    </dsp:sp>
    <dsp:sp modelId="{BDC921B3-DDE1-4EEB-8449-2D7B03D4D2CD}">
      <dsp:nvSpPr>
        <dsp:cNvPr id="0" name=""/>
        <dsp:cNvSpPr/>
      </dsp:nvSpPr>
      <dsp:spPr>
        <a:xfrm>
          <a:off x="3674467"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Simulates aspects of human intelligence (e.g. language, reasoning, vision)
Uses machine learning and large data sets
Can generate text, summaries, images, etc.
Is probabilistic, not rule-based
Needs oversight, governance, and careful use</a:t>
          </a:r>
        </a:p>
      </dsp:txBody>
      <dsp:txXfrm>
        <a:off x="3674467" y="835310"/>
        <a:ext cx="3223187" cy="3442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53699-10CB-4CFC-96E3-1E04B557504D}">
      <dsp:nvSpPr>
        <dsp:cNvPr id="0" name=""/>
        <dsp:cNvSpPr/>
      </dsp:nvSpPr>
      <dsp:spPr>
        <a:xfrm>
          <a:off x="33"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IA – Intelligent Automation</a:t>
          </a:r>
        </a:p>
      </dsp:txBody>
      <dsp:txXfrm>
        <a:off x="33" y="288110"/>
        <a:ext cx="3223187" cy="547200"/>
      </dsp:txXfrm>
    </dsp:sp>
    <dsp:sp modelId="{4C382559-8AB1-4B90-99C9-BC397000A584}">
      <dsp:nvSpPr>
        <dsp:cNvPr id="0" name=""/>
        <dsp:cNvSpPr/>
      </dsp:nvSpPr>
      <dsp:spPr>
        <a:xfrm>
          <a:off x="33"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Automates structured, repetitive, rule-based tasks
Uses logic and business rules
Can mimic what a person does on a screen
Doesn’t “learn” – it does what it’s told
Already widely used (e.g. invoice processing, data entry)</a:t>
          </a:r>
        </a:p>
      </dsp:txBody>
      <dsp:txXfrm>
        <a:off x="33" y="835310"/>
        <a:ext cx="3223187" cy="3442229"/>
      </dsp:txXfrm>
    </dsp:sp>
    <dsp:sp modelId="{5A07D73D-7698-4B56-ACB3-66B86C381B9C}">
      <dsp:nvSpPr>
        <dsp:cNvPr id="0" name=""/>
        <dsp:cNvSpPr/>
      </dsp:nvSpPr>
      <dsp:spPr>
        <a:xfrm>
          <a:off x="3674467"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AI – Artificial Intelligence</a:t>
          </a:r>
        </a:p>
      </dsp:txBody>
      <dsp:txXfrm>
        <a:off x="3674467" y="288110"/>
        <a:ext cx="3223187" cy="547200"/>
      </dsp:txXfrm>
    </dsp:sp>
    <dsp:sp modelId="{BDC921B3-DDE1-4EEB-8449-2D7B03D4D2CD}">
      <dsp:nvSpPr>
        <dsp:cNvPr id="0" name=""/>
        <dsp:cNvSpPr/>
      </dsp:nvSpPr>
      <dsp:spPr>
        <a:xfrm>
          <a:off x="3674467"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Simulates aspects of human intelligence (e.g. language, reasoning, vision)
Uses machine learning and large data sets
Can generate text, summaries, images, etc.
Is probabilistic, not rule-based
Needs oversight, governance, and careful use</a:t>
          </a:r>
        </a:p>
      </dsp:txBody>
      <dsp:txXfrm>
        <a:off x="3674467" y="835310"/>
        <a:ext cx="3223187" cy="3442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53699-10CB-4CFC-96E3-1E04B557504D}">
      <dsp:nvSpPr>
        <dsp:cNvPr id="0" name=""/>
        <dsp:cNvSpPr/>
      </dsp:nvSpPr>
      <dsp:spPr>
        <a:xfrm>
          <a:off x="33"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IA – Intelligent Automation</a:t>
          </a:r>
        </a:p>
      </dsp:txBody>
      <dsp:txXfrm>
        <a:off x="33" y="288110"/>
        <a:ext cx="3223187" cy="547200"/>
      </dsp:txXfrm>
    </dsp:sp>
    <dsp:sp modelId="{4C382559-8AB1-4B90-99C9-BC397000A584}">
      <dsp:nvSpPr>
        <dsp:cNvPr id="0" name=""/>
        <dsp:cNvSpPr/>
      </dsp:nvSpPr>
      <dsp:spPr>
        <a:xfrm>
          <a:off x="33"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Automates structured, repetitive, rule-based tasks
Uses logic and business rules
Can mimic what a person does on a screen
Doesn’t “learn” – it does what it’s told
Already widely used (e.g. invoice processing, data entry)</a:t>
          </a:r>
        </a:p>
      </dsp:txBody>
      <dsp:txXfrm>
        <a:off x="33" y="835310"/>
        <a:ext cx="3223187" cy="3442229"/>
      </dsp:txXfrm>
    </dsp:sp>
    <dsp:sp modelId="{5A07D73D-7698-4B56-ACB3-66B86C381B9C}">
      <dsp:nvSpPr>
        <dsp:cNvPr id="0" name=""/>
        <dsp:cNvSpPr/>
      </dsp:nvSpPr>
      <dsp:spPr>
        <a:xfrm>
          <a:off x="3674467"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AI – Artificial Intelligence</a:t>
          </a:r>
        </a:p>
      </dsp:txBody>
      <dsp:txXfrm>
        <a:off x="3674467" y="288110"/>
        <a:ext cx="3223187" cy="547200"/>
      </dsp:txXfrm>
    </dsp:sp>
    <dsp:sp modelId="{BDC921B3-DDE1-4EEB-8449-2D7B03D4D2CD}">
      <dsp:nvSpPr>
        <dsp:cNvPr id="0" name=""/>
        <dsp:cNvSpPr/>
      </dsp:nvSpPr>
      <dsp:spPr>
        <a:xfrm>
          <a:off x="3674467"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Simulates aspects of human intelligence (e.g. language, reasoning, vision)
Uses machine learning and large data sets
Can generate text, summaries, images, etc.
Is probabilistic, not rule-based
Needs oversight, governance, and careful use</a:t>
          </a:r>
        </a:p>
      </dsp:txBody>
      <dsp:txXfrm>
        <a:off x="3674467" y="835310"/>
        <a:ext cx="3223187" cy="3442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53699-10CB-4CFC-96E3-1E04B557504D}">
      <dsp:nvSpPr>
        <dsp:cNvPr id="0" name=""/>
        <dsp:cNvSpPr/>
      </dsp:nvSpPr>
      <dsp:spPr>
        <a:xfrm>
          <a:off x="33"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IA – Intelligent Automation</a:t>
          </a:r>
        </a:p>
      </dsp:txBody>
      <dsp:txXfrm>
        <a:off x="33" y="288110"/>
        <a:ext cx="3223187" cy="547200"/>
      </dsp:txXfrm>
    </dsp:sp>
    <dsp:sp modelId="{4C382559-8AB1-4B90-99C9-BC397000A584}">
      <dsp:nvSpPr>
        <dsp:cNvPr id="0" name=""/>
        <dsp:cNvSpPr/>
      </dsp:nvSpPr>
      <dsp:spPr>
        <a:xfrm>
          <a:off x="33"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Automates structured, repetitive, rule-based tasks
Uses logic and business rules
Can mimic what a person does on a screen
Doesn’t “learn” – it does what it’s told
Already widely used (e.g. invoice processing, data entry)</a:t>
          </a:r>
        </a:p>
      </dsp:txBody>
      <dsp:txXfrm>
        <a:off x="33" y="835310"/>
        <a:ext cx="3223187" cy="3442229"/>
      </dsp:txXfrm>
    </dsp:sp>
    <dsp:sp modelId="{5A07D73D-7698-4B56-ACB3-66B86C381B9C}">
      <dsp:nvSpPr>
        <dsp:cNvPr id="0" name=""/>
        <dsp:cNvSpPr/>
      </dsp:nvSpPr>
      <dsp:spPr>
        <a:xfrm>
          <a:off x="3674467" y="288110"/>
          <a:ext cx="32231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AI – Artificial Intelligence</a:t>
          </a:r>
        </a:p>
      </dsp:txBody>
      <dsp:txXfrm>
        <a:off x="3674467" y="288110"/>
        <a:ext cx="3223187" cy="547200"/>
      </dsp:txXfrm>
    </dsp:sp>
    <dsp:sp modelId="{BDC921B3-DDE1-4EEB-8449-2D7B03D4D2CD}">
      <dsp:nvSpPr>
        <dsp:cNvPr id="0" name=""/>
        <dsp:cNvSpPr/>
      </dsp:nvSpPr>
      <dsp:spPr>
        <a:xfrm>
          <a:off x="3674467" y="835310"/>
          <a:ext cx="3223187" cy="34422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Simulates aspects of human intelligence (e.g. language, reasoning, vision)
Uses machine learning and large data sets
Can generate text, summaries, images, etc.
Is probabilistic, not rule-based
Needs oversight, governance, and careful use</a:t>
          </a:r>
        </a:p>
      </dsp:txBody>
      <dsp:txXfrm>
        <a:off x="3674467" y="835310"/>
        <a:ext cx="3223187" cy="34422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1D3A7-234A-4197-A215-BD624F9E87FF}" type="datetimeFigureOut">
              <a:rPr lang="en-DE" smtClean="0"/>
              <a:t>06/16/2025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9C6D2-59CC-4855-BBD3-C072E261A84F}" type="slidenum">
              <a:rPr lang="en-DE" smtClean="0"/>
              <a:t>‹#›</a:t>
            </a:fld>
            <a:endParaRPr lang="en-DE"/>
          </a:p>
        </p:txBody>
      </p:sp>
    </p:spTree>
    <p:extLst>
      <p:ext uri="{BB962C8B-B14F-4D97-AF65-F5344CB8AC3E}">
        <p14:creationId xmlns:p14="http://schemas.microsoft.com/office/powerpoint/2010/main" val="267727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David, and I lead the Intelligent Automation work here at Westmorland and Furness. </a:t>
            </a:r>
          </a:p>
          <a:p>
            <a:endParaRPr lang="en-GB" dirty="0"/>
          </a:p>
          <a:p>
            <a:r>
              <a:rPr lang="en-GB" dirty="0"/>
              <a:t>My job is to help teams make their processes better — sometimes faster, sometimes easier, always more reliable.</a:t>
            </a:r>
          </a:p>
          <a:p>
            <a:br>
              <a:rPr lang="en-GB" dirty="0"/>
            </a:br>
            <a:r>
              <a:rPr lang="en-GB" dirty="0"/>
              <a:t>Lately that’s meant a lot of work on robotic process automation, and more recently we’ve started looking at how we use AI — safely, securely, and in a way that benefits our staff and residents.</a:t>
            </a:r>
          </a:p>
          <a:p>
            <a:br>
              <a:rPr lang="en-GB" dirty="0"/>
            </a:br>
            <a:r>
              <a:rPr lang="en-GB" dirty="0"/>
              <a:t>Today I’m wearing both hats: showing you what’s possible, and helping you understand the boundaries we all need to work within.</a:t>
            </a:r>
          </a:p>
        </p:txBody>
      </p:sp>
      <p:sp>
        <p:nvSpPr>
          <p:cNvPr id="4" name="Slide Number Placeholder 3"/>
          <p:cNvSpPr>
            <a:spLocks noGrp="1"/>
          </p:cNvSpPr>
          <p:nvPr>
            <p:ph type="sldNum" sz="quarter" idx="5"/>
          </p:nvPr>
        </p:nvSpPr>
        <p:spPr/>
        <p:txBody>
          <a:bodyPr/>
          <a:lstStyle/>
          <a:p>
            <a:fld id="{D949C6D2-59CC-4855-BBD3-C072E261A84F}" type="slidenum">
              <a:rPr lang="en-DE" smtClean="0"/>
              <a:t>2</a:t>
            </a:fld>
            <a:endParaRPr lang="en-DE"/>
          </a:p>
        </p:txBody>
      </p:sp>
    </p:spTree>
    <p:extLst>
      <p:ext uri="{BB962C8B-B14F-4D97-AF65-F5344CB8AC3E}">
        <p14:creationId xmlns:p14="http://schemas.microsoft.com/office/powerpoint/2010/main" val="1605776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be real about where we are with AI — because the reality is more interesting than the hype.</a:t>
            </a:r>
          </a:p>
          <a:p>
            <a:endParaRPr lang="en-GB" dirty="0"/>
          </a:p>
          <a:p>
            <a:r>
              <a:rPr lang="en-GB" dirty="0"/>
              <a:t>We’re already using AI — though not always in the headline-grabbing ways you might expect. It’s quietly working behind the scenes: detecting phishing emails, flagging unusual network traffic, powering smarter search on our websites, and tagging content.</a:t>
            </a:r>
          </a:p>
          <a:p>
            <a:endParaRPr lang="en-GB" dirty="0"/>
          </a:p>
          <a:p>
            <a:r>
              <a:rPr lang="en-GB" dirty="0"/>
              <a:t>But when people think of AI these days, they’re often thinking about tools like ChatGPT or Microsoft Copilot — </a:t>
            </a:r>
            <a:r>
              <a:rPr lang="en-GB" i="1" dirty="0"/>
              <a:t>Generative AI</a:t>
            </a:r>
            <a:r>
              <a:rPr lang="en-GB" dirty="0"/>
              <a:t>. That’s the kind of AI that can summarise, suggest, or generate content.</a:t>
            </a:r>
          </a:p>
          <a:p>
            <a:endParaRPr lang="en-GB" dirty="0"/>
          </a:p>
          <a:p>
            <a:r>
              <a:rPr lang="en-GB" dirty="0"/>
              <a:t>We’re not using those tools at scale just yet. But — and this is important — we’re </a:t>
            </a:r>
            <a:r>
              <a:rPr lang="en-GB" b="1" dirty="0"/>
              <a:t>ready</a:t>
            </a:r>
            <a:r>
              <a:rPr lang="en-GB" dirty="0"/>
              <a:t>. We have a policy in place. We have governance ready. We’re working with ICT and Service teams to set up safe, responsible pilots.</a:t>
            </a:r>
          </a:p>
          <a:p>
            <a:endParaRPr lang="en-GB" dirty="0"/>
          </a:p>
          <a:p>
            <a:r>
              <a:rPr lang="en-GB" dirty="0"/>
              <a:t>It’s a deliberate, careful start — because when we do use these tools, we want to do it right.</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11</a:t>
            </a:fld>
            <a:endParaRPr lang="en-DE"/>
          </a:p>
        </p:txBody>
      </p:sp>
    </p:spTree>
    <p:extLst>
      <p:ext uri="{BB962C8B-B14F-4D97-AF65-F5344CB8AC3E}">
        <p14:creationId xmlns:p14="http://schemas.microsoft.com/office/powerpoint/2010/main" val="1344868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look at some tools we’re actively watching — they’re not in use here yet, but they give a great flavour of what we’re preparing for."</a:t>
            </a:r>
          </a:p>
          <a:p>
            <a:r>
              <a:rPr lang="en-GB" dirty="0"/>
              <a:t>"</a:t>
            </a:r>
            <a:r>
              <a:rPr lang="en-GB" b="1" dirty="0"/>
              <a:t>Loom</a:t>
            </a:r>
            <a:r>
              <a:rPr lang="en-GB" dirty="0"/>
              <a:t> captures meetings and produces summaries — a bit like what Copilot will offer inside Teams."</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12</a:t>
            </a:fld>
            <a:endParaRPr lang="en-DE"/>
          </a:p>
        </p:txBody>
      </p:sp>
    </p:spTree>
    <p:extLst>
      <p:ext uri="{BB962C8B-B14F-4D97-AF65-F5344CB8AC3E}">
        <p14:creationId xmlns:p14="http://schemas.microsoft.com/office/powerpoint/2010/main" val="205336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1" dirty="0" err="1"/>
              <a:t>Chatbase</a:t>
            </a:r>
            <a:r>
              <a:rPr lang="en-GB" dirty="0"/>
              <a:t> lets you build a chatbot or document assistant in minutes — the kind of thing that could turn a long policy PDF into a helpful assistant."</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13</a:t>
            </a:fld>
            <a:endParaRPr lang="en-DE"/>
          </a:p>
        </p:txBody>
      </p:sp>
    </p:spTree>
    <p:extLst>
      <p:ext uri="{BB962C8B-B14F-4D97-AF65-F5344CB8AC3E}">
        <p14:creationId xmlns:p14="http://schemas.microsoft.com/office/powerpoint/2010/main" val="315539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a:r>
            <a:r>
              <a:rPr lang="en-GB" b="1" dirty="0" err="1"/>
              <a:t>Enjo</a:t>
            </a:r>
            <a:r>
              <a:rPr lang="en-GB" dirty="0"/>
              <a:t> is an AI helper that lives right inside Teams or Slack — it can pull together information, answer internal questions, or even trigger workflows."</a:t>
            </a:r>
          </a:p>
          <a:p>
            <a:r>
              <a:rPr lang="en-GB" dirty="0"/>
              <a:t>"We’re not endorsing these tools yet — but we’re watching, and we’re ready to trial similar ones when the time is right."</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14</a:t>
            </a:fld>
            <a:endParaRPr lang="en-DE"/>
          </a:p>
        </p:txBody>
      </p:sp>
    </p:spTree>
    <p:extLst>
      <p:ext uri="{BB962C8B-B14F-4D97-AF65-F5344CB8AC3E}">
        <p14:creationId xmlns:p14="http://schemas.microsoft.com/office/powerpoint/2010/main" val="2475533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worth pausing here and asking: what’s the actual impact?</a:t>
            </a:r>
          </a:p>
          <a:p>
            <a:endParaRPr lang="en-GB" dirty="0"/>
          </a:p>
          <a:p>
            <a:r>
              <a:rPr lang="en-GB" dirty="0"/>
              <a:t>With Intelligent Automation, we’ve already delivered major time savings, improved consistency, and helped teams focus on more meaningful work. You’ve seen the Slipped Invoices example — we’ve not only saved a literal pallet of paper, we’ve created capacity where it was badly needed.</a:t>
            </a:r>
          </a:p>
          <a:p>
            <a:endParaRPr lang="en-GB" dirty="0"/>
          </a:p>
          <a:p>
            <a:r>
              <a:rPr lang="en-GB" dirty="0"/>
              <a:t>And we’re not stopping there. The governance work we’ve done around AI — the policy, the risk management, the preparation — means that when the next generation of tools </a:t>
            </a:r>
            <a:r>
              <a:rPr lang="en-GB" i="1" dirty="0"/>
              <a:t>do</a:t>
            </a:r>
            <a:r>
              <a:rPr lang="en-GB" dirty="0"/>
              <a:t> roll out, they’ll be safe, useful, and staff-first.</a:t>
            </a:r>
          </a:p>
          <a:p>
            <a:endParaRPr lang="en-GB" dirty="0"/>
          </a:p>
          <a:p>
            <a:r>
              <a:rPr lang="en-GB" dirty="0"/>
              <a:t>IA is already delivering. AI is coming — and when it does, we’re ready to get the same kind of results: smarter working, not harder working.</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15</a:t>
            </a:fld>
            <a:endParaRPr lang="en-DE"/>
          </a:p>
        </p:txBody>
      </p:sp>
    </p:spTree>
    <p:extLst>
      <p:ext uri="{BB962C8B-B14F-4D97-AF65-F5344CB8AC3E}">
        <p14:creationId xmlns:p14="http://schemas.microsoft.com/office/powerpoint/2010/main" val="161356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we’ve seen what’s possible, let’s talk about how we keep it safe.“</a:t>
            </a:r>
          </a:p>
          <a:p>
            <a:endParaRPr lang="en-GB" dirty="0"/>
          </a:p>
          <a:p>
            <a:r>
              <a:rPr lang="en-GB" dirty="0"/>
              <a:t>"Our Generative AI Policy was introduced in February and gives clear, practical rules for using tools like Copilot, ChatGPT, and other </a:t>
            </a:r>
            <a:r>
              <a:rPr lang="en-GB" dirty="0" err="1"/>
              <a:t>GenAI</a:t>
            </a:r>
            <a:r>
              <a:rPr lang="en-GB" dirty="0"/>
              <a:t> systems.“</a:t>
            </a:r>
          </a:p>
          <a:p>
            <a:endParaRPr lang="en-GB" dirty="0"/>
          </a:p>
          <a:p>
            <a:r>
              <a:rPr lang="en-GB" dirty="0"/>
              <a:t>"Here are the key headlines:</a:t>
            </a:r>
          </a:p>
          <a:p>
            <a:pPr>
              <a:buFont typeface="Arial" panose="020B0604020202020204" pitchFamily="34" charset="0"/>
              <a:buChar char="•"/>
            </a:pPr>
            <a:r>
              <a:rPr lang="en-GB" dirty="0"/>
              <a:t>Use only tools that have been reviewed and approved by ICT.</a:t>
            </a:r>
          </a:p>
          <a:p>
            <a:pPr>
              <a:buFont typeface="Arial" panose="020B0604020202020204" pitchFamily="34" charset="0"/>
              <a:buChar char="•"/>
            </a:pPr>
            <a:r>
              <a:rPr lang="en-GB" dirty="0"/>
              <a:t>Never put sensitive or personal data into public AI systems — it’s a data breach risk.</a:t>
            </a:r>
          </a:p>
          <a:p>
            <a:pPr>
              <a:buFont typeface="Arial" panose="020B0604020202020204" pitchFamily="34" charset="0"/>
              <a:buChar char="•"/>
            </a:pPr>
            <a:r>
              <a:rPr lang="en-GB" dirty="0"/>
              <a:t>You’re responsible for anything AI generates — that includes fact-checking, tone, and accuracy.</a:t>
            </a:r>
          </a:p>
          <a:p>
            <a:pPr>
              <a:buFont typeface="Arial" panose="020B0604020202020204" pitchFamily="34" charset="0"/>
              <a:buChar char="•"/>
            </a:pPr>
            <a:r>
              <a:rPr lang="en-GB" dirty="0"/>
              <a:t>If you use </a:t>
            </a:r>
            <a:r>
              <a:rPr lang="en-GB" dirty="0" err="1"/>
              <a:t>GenAI</a:t>
            </a:r>
            <a:r>
              <a:rPr lang="en-GB" dirty="0"/>
              <a:t> to create something, be transparent. Let people know.</a:t>
            </a:r>
          </a:p>
          <a:p>
            <a:pPr>
              <a:buFont typeface="Arial" panose="020B0604020202020204" pitchFamily="34" charset="0"/>
              <a:buChar char="•"/>
            </a:pPr>
            <a:r>
              <a:rPr lang="en-GB" dirty="0"/>
              <a:t>And most importantly, if in doubt, ask. We’d much rather guide you than fix a problem later.“</a:t>
            </a:r>
          </a:p>
          <a:p>
            <a:pPr>
              <a:buFont typeface="Arial" panose="020B0604020202020204" pitchFamily="34" charset="0"/>
              <a:buChar char="•"/>
            </a:pPr>
            <a:endParaRPr lang="en-GB" dirty="0"/>
          </a:p>
          <a:p>
            <a:r>
              <a:rPr lang="en-GB" dirty="0"/>
              <a:t>"This isn’t about shutting things down. It’s about opening things up — safely, ethically, and professionally."</a:t>
            </a:r>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16</a:t>
            </a:fld>
            <a:endParaRPr lang="en-DE"/>
          </a:p>
        </p:txBody>
      </p:sp>
    </p:spTree>
    <p:extLst>
      <p:ext uri="{BB962C8B-B14F-4D97-AF65-F5344CB8AC3E}">
        <p14:creationId xmlns:p14="http://schemas.microsoft.com/office/powerpoint/2010/main" val="2968536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probably the most important slide in today’s session. Because we’re not here to block you from using AI — we’re here to help you use it </a:t>
            </a:r>
            <a:r>
              <a:rPr lang="en-GB" i="1" dirty="0"/>
              <a:t>well</a:t>
            </a:r>
            <a:r>
              <a:rPr lang="en-GB" dirty="0"/>
              <a:t>.“</a:t>
            </a:r>
          </a:p>
          <a:p>
            <a:endParaRPr lang="en-GB" dirty="0"/>
          </a:p>
          <a:p>
            <a:r>
              <a:rPr lang="en-GB" dirty="0"/>
              <a:t>"The </a:t>
            </a:r>
            <a:r>
              <a:rPr lang="en-GB" dirty="0" err="1"/>
              <a:t>GenAI</a:t>
            </a:r>
            <a:r>
              <a:rPr lang="en-GB" dirty="0"/>
              <a:t> Policy doesn’t ban tools. It guides how we use them safely, and makes sure we protect people’s data, avoid reputational risk, and stay on the right side of compliance.“</a:t>
            </a:r>
          </a:p>
          <a:p>
            <a:endParaRPr lang="en-GB" dirty="0"/>
          </a:p>
          <a:p>
            <a:r>
              <a:rPr lang="en-GB" dirty="0"/>
              <a:t>"If you want to try ChatGPT, Claude, Gemini, or even some of the newer players — that’s fine. Just don’t enter personal data, don’t publish the outputs without review, and don’t let the AI drive the bus.“</a:t>
            </a:r>
          </a:p>
          <a:p>
            <a:endParaRPr lang="en-GB" dirty="0"/>
          </a:p>
          <a:p>
            <a:r>
              <a:rPr lang="en-GB" dirty="0"/>
              <a:t>"We </a:t>
            </a:r>
            <a:r>
              <a:rPr lang="en-GB" i="1" dirty="0"/>
              <a:t>want</a:t>
            </a:r>
            <a:r>
              <a:rPr lang="en-GB" dirty="0"/>
              <a:t> you to be exploring — because that’s how we discover opportunities. If you find something useful, come talk to us. We can look at how to pilot it properly, get governance in place, and turn it into a supported solution.“</a:t>
            </a:r>
          </a:p>
          <a:p>
            <a:endParaRPr lang="en-GB" dirty="0"/>
          </a:p>
          <a:p>
            <a:r>
              <a:rPr lang="en-GB" dirty="0"/>
              <a:t>"This is about responsible curiosity. If we get that balance right, we don’t just avoid risks — we unlock real value."</a:t>
            </a:r>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17</a:t>
            </a:fld>
            <a:endParaRPr lang="en-DE"/>
          </a:p>
        </p:txBody>
      </p:sp>
    </p:spTree>
    <p:extLst>
      <p:ext uri="{BB962C8B-B14F-4D97-AF65-F5344CB8AC3E}">
        <p14:creationId xmlns:p14="http://schemas.microsoft.com/office/powerpoint/2010/main" val="347528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actually </a:t>
            </a:r>
            <a:r>
              <a:rPr lang="en-GB" i="1" dirty="0"/>
              <a:t>use</a:t>
            </a:r>
            <a:r>
              <a:rPr lang="en-GB" dirty="0"/>
              <a:t> </a:t>
            </a:r>
            <a:r>
              <a:rPr lang="en-GB" dirty="0" err="1"/>
              <a:t>GenAI</a:t>
            </a:r>
            <a:r>
              <a:rPr lang="en-GB" dirty="0"/>
              <a:t> well?“</a:t>
            </a:r>
          </a:p>
          <a:p>
            <a:endParaRPr lang="en-GB" dirty="0"/>
          </a:p>
          <a:p>
            <a:r>
              <a:rPr lang="en-GB" dirty="0"/>
              <a:t>"Start with low-risk, creative, exploratory uses — the kinds of things where a wrong answer isn’t a problem, and where you’d always be editing or adapting it anyway.“</a:t>
            </a:r>
          </a:p>
          <a:p>
            <a:endParaRPr lang="en-GB" dirty="0"/>
          </a:p>
          <a:p>
            <a:r>
              <a:rPr lang="en-GB" dirty="0"/>
              <a:t>"You might use it to draft a tricky email, brainstorm names for a campaign, or suggest ways to reword a message. It’s like a very fast, slightly weird colleague who’s never short on ideas — but needs a bit of managing!“</a:t>
            </a:r>
          </a:p>
          <a:p>
            <a:endParaRPr lang="en-GB" dirty="0"/>
          </a:p>
          <a:p>
            <a:r>
              <a:rPr lang="en-GB" dirty="0"/>
              <a:t>"If you're thinking, </a:t>
            </a:r>
            <a:r>
              <a:rPr lang="en-GB" i="1" dirty="0"/>
              <a:t>‘This would be amazing if it were approved and supported’</a:t>
            </a:r>
            <a:r>
              <a:rPr lang="en-GB" dirty="0"/>
              <a:t>, that’s your cue to tell us. That’s exactly how we turn experiments into solutions.“</a:t>
            </a:r>
          </a:p>
          <a:p>
            <a:endParaRPr lang="en-GB" dirty="0"/>
          </a:p>
          <a:p>
            <a:r>
              <a:rPr lang="en-GB" dirty="0"/>
              <a:t>"The key message is: use AI as a tool, not a truth machine. Be creative, be curious, but stay in control."</a:t>
            </a:r>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18</a:t>
            </a:fld>
            <a:endParaRPr lang="en-DE"/>
          </a:p>
        </p:txBody>
      </p:sp>
    </p:spTree>
    <p:extLst>
      <p:ext uri="{BB962C8B-B14F-4D97-AF65-F5344CB8AC3E}">
        <p14:creationId xmlns:p14="http://schemas.microsoft.com/office/powerpoint/2010/main" val="75726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essence of our approach to AI. It’s not about saying no — it’s about saying yes, </a:t>
            </a:r>
            <a:r>
              <a:rPr lang="en-GB" i="1" dirty="0"/>
              <a:t>the right way</a:t>
            </a:r>
            <a:r>
              <a:rPr lang="en-GB" dirty="0"/>
              <a:t>."</a:t>
            </a:r>
          </a:p>
          <a:p>
            <a:r>
              <a:rPr lang="en-GB" dirty="0"/>
              <a:t>"</a:t>
            </a:r>
            <a:r>
              <a:rPr lang="en-GB" b="1" dirty="0"/>
              <a:t>Be curious</a:t>
            </a:r>
            <a:r>
              <a:rPr lang="en-GB" dirty="0"/>
              <a:t> — try things out, see what’s possible. AI is moving fast, and some of the best ideas are going to come from the people using it in the real world."</a:t>
            </a:r>
          </a:p>
          <a:p>
            <a:r>
              <a:rPr lang="en-GB" dirty="0"/>
              <a:t>"</a:t>
            </a:r>
            <a:r>
              <a:rPr lang="en-GB" b="1" dirty="0"/>
              <a:t>Be responsible</a:t>
            </a:r>
            <a:r>
              <a:rPr lang="en-GB" dirty="0"/>
              <a:t> — treat AI like any other powerful tool. Understand what it can do, and what it shouldn’t do. Protect privacy, review the output, and own your work."</a:t>
            </a:r>
          </a:p>
          <a:p>
            <a:r>
              <a:rPr lang="en-GB" dirty="0"/>
              <a:t>"</a:t>
            </a:r>
            <a:r>
              <a:rPr lang="en-GB" b="1" dirty="0"/>
              <a:t>Be in touch</a:t>
            </a:r>
            <a:r>
              <a:rPr lang="en-GB" dirty="0"/>
              <a:t> — we want to hear from you. If you’ve found a great tool, or a task you think AI could help with, or you’ve got a brilliant use case — let us know. That’s how we move from exploration to delivery."</a:t>
            </a:r>
          </a:p>
          <a:p>
            <a:r>
              <a:rPr lang="en-GB" dirty="0"/>
              <a:t>"This is a team effort. Let’s build something smart, safe, and genuinely useful — together."</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19</a:t>
            </a:fld>
            <a:endParaRPr lang="en-DE"/>
          </a:p>
        </p:txBody>
      </p:sp>
    </p:spTree>
    <p:extLst>
      <p:ext uri="{BB962C8B-B14F-4D97-AF65-F5344CB8AC3E}">
        <p14:creationId xmlns:p14="http://schemas.microsoft.com/office/powerpoint/2010/main" val="2009356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 now it’s your turn."</a:t>
            </a:r>
          </a:p>
          <a:p>
            <a:r>
              <a:rPr lang="en-GB" dirty="0"/>
              <a:t>"We’d love you to take a moment and think about your work — not just what you do day to day, but </a:t>
            </a:r>
            <a:r>
              <a:rPr lang="en-GB" i="1" dirty="0"/>
              <a:t>why</a:t>
            </a:r>
            <a:r>
              <a:rPr lang="en-GB" dirty="0"/>
              <a:t> you do it. What’s the purpose behind your role? Who are you trying to help? What are the things that slow you down or distract from that?"</a:t>
            </a:r>
          </a:p>
          <a:p>
            <a:r>
              <a:rPr lang="en-GB" dirty="0"/>
              <a:t>"In your role, there’s probably a task that nags at you — something repetitive, something fiddly, something that steals time away from more meaningful work.</a:t>
            </a:r>
            <a:br>
              <a:rPr lang="en-GB" dirty="0"/>
            </a:br>
            <a:r>
              <a:rPr lang="en-GB" dirty="0"/>
              <a:t>Maybe it’s chasing updates.</a:t>
            </a:r>
            <a:br>
              <a:rPr lang="en-GB" dirty="0"/>
            </a:br>
            <a:r>
              <a:rPr lang="en-GB" dirty="0"/>
              <a:t>Maybe it’s formatting the same template for the tenth time.</a:t>
            </a:r>
            <a:br>
              <a:rPr lang="en-GB" dirty="0"/>
            </a:br>
            <a:r>
              <a:rPr lang="en-GB" dirty="0"/>
              <a:t>Maybe it’s retyping information between systems.</a:t>
            </a:r>
            <a:br>
              <a:rPr lang="en-GB" dirty="0"/>
            </a:br>
            <a:r>
              <a:rPr lang="en-GB" dirty="0"/>
              <a:t>Or maybe it’s something small but constant — like writing the same sort of response again and again."</a:t>
            </a:r>
          </a:p>
          <a:p>
            <a:r>
              <a:rPr lang="en-GB" dirty="0"/>
              <a:t>"We’re not looking for huge, dramatic answers. We're looking for those little signals — the 'there must be a better way' moments."</a:t>
            </a:r>
          </a:p>
          <a:p>
            <a:r>
              <a:rPr lang="en-GB" dirty="0"/>
              <a:t>"So I’d like you to take a moment now and pop your ideas into the word cloud.</a:t>
            </a:r>
            <a:br>
              <a:rPr lang="en-GB" dirty="0"/>
            </a:br>
            <a:r>
              <a:rPr lang="en-GB" dirty="0"/>
              <a:t>One word. Two words. A short phrase. Keep it simple.</a:t>
            </a:r>
            <a:br>
              <a:rPr lang="en-GB" dirty="0"/>
            </a:br>
            <a:r>
              <a:rPr lang="en-GB" dirty="0"/>
              <a:t>Something that makes you sigh.</a:t>
            </a:r>
            <a:br>
              <a:rPr lang="en-GB" dirty="0"/>
            </a:br>
            <a:r>
              <a:rPr lang="en-GB" dirty="0"/>
              <a:t>Something you’d love a digital helper to assist with."</a:t>
            </a:r>
          </a:p>
          <a:p>
            <a:r>
              <a:rPr lang="en-GB" dirty="0"/>
              <a:t>"And don’t worry about getting it perfect — you’re not committing to a project or making a request.</a:t>
            </a:r>
            <a:br>
              <a:rPr lang="en-GB" dirty="0"/>
            </a:br>
            <a:r>
              <a:rPr lang="en-GB" dirty="0"/>
              <a:t>You're planting a seed.</a:t>
            </a:r>
            <a:br>
              <a:rPr lang="en-GB" dirty="0"/>
            </a:br>
            <a:r>
              <a:rPr lang="en-GB" dirty="0"/>
              <a:t>Something we, as the Digital Innovation team, might be able to turn into a small solution that saves time across the board."</a:t>
            </a:r>
          </a:p>
          <a:p>
            <a:r>
              <a:rPr lang="en-GB" i="1" dirty="0"/>
              <a:t>[pause to let people type — you can comment gently if words start appearing]</a:t>
            </a:r>
            <a:br>
              <a:rPr lang="en-GB" dirty="0"/>
            </a:br>
            <a:r>
              <a:rPr lang="en-GB" dirty="0"/>
              <a:t>"Ah, yes — 'notes'. That one comes up a lot.</a:t>
            </a:r>
            <a:br>
              <a:rPr lang="en-GB" dirty="0"/>
            </a:br>
            <a:r>
              <a:rPr lang="en-GB" dirty="0"/>
              <a:t>'Tracking spreadsheets' — yep, I hear that one in every department.</a:t>
            </a:r>
            <a:br>
              <a:rPr lang="en-GB" dirty="0"/>
            </a:br>
            <a:r>
              <a:rPr lang="en-GB" dirty="0"/>
              <a:t>Keep them coming — this is really helpful for us, and it might spark something for you too."</a:t>
            </a:r>
          </a:p>
          <a:p>
            <a:r>
              <a:rPr lang="en-GB" dirty="0"/>
              <a:t>"We’ll leave this up while we move into our closing — but thank you for sharing. These small moments add up to big improvements."</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20</a:t>
            </a:fld>
            <a:endParaRPr lang="en-DE"/>
          </a:p>
        </p:txBody>
      </p:sp>
    </p:spTree>
    <p:extLst>
      <p:ext uri="{BB962C8B-B14F-4D97-AF65-F5344CB8AC3E}">
        <p14:creationId xmlns:p14="http://schemas.microsoft.com/office/powerpoint/2010/main" val="155314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how we’re going to spend our time together.</a:t>
            </a:r>
            <a:br>
              <a:rPr lang="en-GB" dirty="0"/>
            </a:br>
            <a:r>
              <a:rPr lang="en-GB" dirty="0"/>
              <a:t>We’ll kick things off with some </a:t>
            </a:r>
            <a:r>
              <a:rPr lang="en-GB" dirty="0" err="1"/>
              <a:t>mythbusting</a:t>
            </a:r>
            <a:r>
              <a:rPr lang="en-GB" dirty="0"/>
              <a:t>, introduce our IA and AI digital helpers, look at real examples already running today, and then spend a bit of time on what the council’s AI policy means for you.</a:t>
            </a:r>
            <a:br>
              <a:rPr lang="en-GB" dirty="0"/>
            </a:br>
            <a:r>
              <a:rPr lang="en-GB" dirty="0"/>
              <a:t>We’ll wrap up with something interactive and hopefully leave you with a few ideas – or maybe even a bit of inspiration.</a:t>
            </a:r>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3</a:t>
            </a:fld>
            <a:endParaRPr lang="en-DE"/>
          </a:p>
        </p:txBody>
      </p:sp>
    </p:spTree>
    <p:extLst>
      <p:ext uri="{BB962C8B-B14F-4D97-AF65-F5344CB8AC3E}">
        <p14:creationId xmlns:p14="http://schemas.microsoft.com/office/powerpoint/2010/main" val="367490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for all the ideas you’ve shared — these word clouds are always fascinating, and honestly, they help shape what we work on next."</a:t>
            </a:r>
          </a:p>
          <a:p>
            <a:r>
              <a:rPr lang="en-GB" dirty="0"/>
              <a:t>"We’ve also had the Q&amp;A feature open throughout the session — so let’s take a few minutes to look at your questions."</a:t>
            </a:r>
          </a:p>
          <a:p>
            <a:r>
              <a:rPr lang="en-GB" dirty="0"/>
              <a:t>"If something’s come to mind now — go ahead and type it in. There’s no such thing as a silly question when it comes to this stuff."</a:t>
            </a:r>
          </a:p>
          <a:p>
            <a:r>
              <a:rPr lang="en-GB" dirty="0"/>
              <a:t>"We might not get to everything right now, but I’ll follow up where needed, and if it sparks a great idea — even better."</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21</a:t>
            </a:fld>
            <a:endParaRPr lang="en-DE"/>
          </a:p>
        </p:txBody>
      </p:sp>
    </p:spTree>
    <p:extLst>
      <p:ext uri="{BB962C8B-B14F-4D97-AF65-F5344CB8AC3E}">
        <p14:creationId xmlns:p14="http://schemas.microsoft.com/office/powerpoint/2010/main" val="4157847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again for spending this time with us. I hope we’ve demystified a few things, given you some ideas, and opened up the possibility that these tools aren’t just buzzwords — they’re helpers, if we use them right."</a:t>
            </a:r>
          </a:p>
          <a:p>
            <a:r>
              <a:rPr lang="en-GB" dirty="0"/>
              <a:t>"Please keep the conversation going. Whether you’ve got an idea, a tool you’ve found, or even just a hunch that something could be done better — let us know. That’s what we’re here for."</a:t>
            </a:r>
          </a:p>
          <a:p>
            <a:r>
              <a:rPr lang="en-GB" dirty="0"/>
              <a:t>"Try something. Share it. And if it looks promising, we’ll work with you to make it safe, supported, and sustainable."</a:t>
            </a:r>
          </a:p>
          <a:p>
            <a:r>
              <a:rPr lang="en-GB" dirty="0"/>
              <a:t>"Thanks again – I’ll be here if you want to talk more!”</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22</a:t>
            </a:fld>
            <a:endParaRPr lang="en-DE"/>
          </a:p>
        </p:txBody>
      </p:sp>
    </p:spTree>
    <p:extLst>
      <p:ext uri="{BB962C8B-B14F-4D97-AF65-F5344CB8AC3E}">
        <p14:creationId xmlns:p14="http://schemas.microsoft.com/office/powerpoint/2010/main" val="314681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23</a:t>
            </a:fld>
            <a:endParaRPr lang="en-DE"/>
          </a:p>
        </p:txBody>
      </p:sp>
    </p:spTree>
    <p:extLst>
      <p:ext uri="{BB962C8B-B14F-4D97-AF65-F5344CB8AC3E}">
        <p14:creationId xmlns:p14="http://schemas.microsoft.com/office/powerpoint/2010/main" val="271436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let’s kick things off with a quick quiz — just to see how much AI and IA knowledge you’re already carrying around."</a:t>
            </a:r>
          </a:p>
          <a:p>
            <a:endParaRPr lang="en-GB" dirty="0"/>
          </a:p>
          <a:p>
            <a:r>
              <a:rPr lang="en-GB" dirty="0"/>
              <a:t>"We’re going to use a tool called </a:t>
            </a:r>
            <a:r>
              <a:rPr lang="en-GB" b="1" dirty="0" err="1"/>
              <a:t>Slido</a:t>
            </a:r>
            <a:r>
              <a:rPr lang="en-GB" dirty="0"/>
              <a:t> — you’ll see a code or QR code on screen. Just grab your phone, tablet, or open a browser tab and go to </a:t>
            </a:r>
            <a:r>
              <a:rPr lang="en-GB" b="1" dirty="0"/>
              <a:t>slido.com</a:t>
            </a:r>
            <a:r>
              <a:rPr lang="en-GB" dirty="0"/>
              <a:t>, then type in the event code."</a:t>
            </a:r>
          </a:p>
          <a:p>
            <a:endParaRPr lang="en-GB" dirty="0"/>
          </a:p>
          <a:p>
            <a:r>
              <a:rPr lang="en-GB" dirty="0"/>
              <a:t>"Once you're in, you’ll see a series of </a:t>
            </a:r>
            <a:r>
              <a:rPr lang="en-GB" b="1" dirty="0"/>
              <a:t>True or False</a:t>
            </a:r>
            <a:r>
              <a:rPr lang="en-GB" dirty="0"/>
              <a:t> questions appear — all about AI and Intelligent Automation."</a:t>
            </a:r>
          </a:p>
          <a:p>
            <a:endParaRPr lang="en-GB" dirty="0"/>
          </a:p>
          <a:p>
            <a:r>
              <a:rPr lang="en-GB" dirty="0"/>
              <a:t>"Answer each one as we go — some are straightforward, some are tricky. And don’t worry, this isn’t a test — it’s just to get us thinking, and maybe clear up a few misconceptions."</a:t>
            </a:r>
          </a:p>
          <a:p>
            <a:endParaRPr lang="en-GB" dirty="0"/>
          </a:p>
          <a:p>
            <a:r>
              <a:rPr lang="en-GB" dirty="0"/>
              <a:t>"Ready? Let’s go — here comes your first question.“</a:t>
            </a:r>
          </a:p>
          <a:p>
            <a:endParaRPr lang="en-GB" dirty="0"/>
          </a:p>
          <a:p>
            <a:endParaRPr lang="en-GB" dirty="0"/>
          </a:p>
          <a:p>
            <a:r>
              <a:rPr lang="en-GB" dirty="0"/>
              <a:t>"Right — quiz done!”</a:t>
            </a:r>
          </a:p>
          <a:p>
            <a:endParaRPr lang="en-GB" dirty="0"/>
          </a:p>
          <a:p>
            <a:r>
              <a:rPr lang="en-GB" i="1" dirty="0"/>
              <a:t>[pause for leaderboard or manually announce winner]</a:t>
            </a:r>
          </a:p>
          <a:p>
            <a:endParaRPr lang="en-GB" dirty="0"/>
          </a:p>
          <a:p>
            <a:r>
              <a:rPr lang="en-GB" dirty="0"/>
              <a:t>"Now, while we go through the answers, I’d like you to also think about your own questions — anything you’re still unsure about, curious about, or even suspicious of when it comes to AI or automation.“</a:t>
            </a:r>
          </a:p>
          <a:p>
            <a:endParaRPr lang="en-GB" dirty="0"/>
          </a:p>
          <a:p>
            <a:r>
              <a:rPr lang="en-GB" dirty="0"/>
              <a:t>"We’ve got the </a:t>
            </a:r>
            <a:r>
              <a:rPr lang="en-GB" b="1" dirty="0" err="1"/>
              <a:t>Slido</a:t>
            </a:r>
            <a:r>
              <a:rPr lang="en-GB" b="1" dirty="0"/>
              <a:t> Q&amp;A open now</a:t>
            </a:r>
            <a:r>
              <a:rPr lang="en-GB" dirty="0"/>
              <a:t> — you can type questions in anytime, and we’ll come back to them at the end of the session."</a:t>
            </a:r>
          </a:p>
          <a:p>
            <a:endParaRPr lang="en-GB"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4</a:t>
            </a:fld>
            <a:endParaRPr lang="en-DE"/>
          </a:p>
        </p:txBody>
      </p:sp>
    </p:spTree>
    <p:extLst>
      <p:ext uri="{BB962C8B-B14F-4D97-AF65-F5344CB8AC3E}">
        <p14:creationId xmlns:p14="http://schemas.microsoft.com/office/powerpoint/2010/main" val="387469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GB" b="1" dirty="0"/>
              <a:t>“AI learns from every conversation I have with it.”</a:t>
            </a:r>
            <a:r>
              <a:rPr lang="en-GB" dirty="0"/>
              <a:t> ❌</a:t>
            </a:r>
          </a:p>
          <a:p>
            <a:r>
              <a:rPr lang="en-GB" dirty="0"/>
              <a:t>"This one trips people up. Chatbots like ChatGPT </a:t>
            </a:r>
            <a:r>
              <a:rPr lang="en-GB" i="1" dirty="0"/>
              <a:t>don’t</a:t>
            </a:r>
            <a:r>
              <a:rPr lang="en-GB" dirty="0"/>
              <a:t> learn from </a:t>
            </a:r>
            <a:r>
              <a:rPr lang="en-GB" i="1" dirty="0"/>
              <a:t>your</a:t>
            </a:r>
            <a:r>
              <a:rPr lang="en-GB" dirty="0"/>
              <a:t> chat — they use something called </a:t>
            </a:r>
            <a:r>
              <a:rPr lang="en-GB" i="1" dirty="0"/>
              <a:t>context</a:t>
            </a:r>
            <a:r>
              <a:rPr lang="en-GB" dirty="0"/>
              <a:t>, but their training is frozen until OpenAI updates the model. Real-time learning like that would be a major security risk!“</a:t>
            </a:r>
          </a:p>
          <a:p>
            <a:endParaRPr lang="en-GB" dirty="0"/>
          </a:p>
          <a:p>
            <a:pPr>
              <a:buFont typeface="+mj-lt"/>
              <a:buAutoNum type="arabicPeriod" startAt="2"/>
            </a:pPr>
            <a:r>
              <a:rPr lang="en-GB" b="1" dirty="0"/>
              <a:t>“IA can follow a set of instructions again and again, perfectly.”</a:t>
            </a:r>
            <a:r>
              <a:rPr lang="en-GB" dirty="0"/>
              <a:t> ✅</a:t>
            </a:r>
          </a:p>
          <a:p>
            <a:r>
              <a:rPr lang="en-GB" dirty="0"/>
              <a:t>"Exactly. That’s the heart of Intelligent Automation — it runs a script or follows a flowchart of decisions. Great for tasks that need doing the same way every time.“</a:t>
            </a:r>
          </a:p>
          <a:p>
            <a:endParaRPr lang="en-GB" dirty="0"/>
          </a:p>
          <a:p>
            <a:pPr>
              <a:buFont typeface="+mj-lt"/>
              <a:buAutoNum type="arabicPeriod" startAt="3"/>
            </a:pPr>
            <a:r>
              <a:rPr lang="en-GB" b="1" dirty="0"/>
              <a:t>“We already use AI in the council.”</a:t>
            </a:r>
            <a:r>
              <a:rPr lang="en-GB" dirty="0"/>
              <a:t> ✅</a:t>
            </a:r>
          </a:p>
          <a:p>
            <a:r>
              <a:rPr lang="en-GB" dirty="0"/>
              <a:t>"True! You might not see it every day, but AI is being explored for tasks like minute-taking, summarising feedback, and helping write content. We’re piloting these tools safely and ethically.“</a:t>
            </a:r>
          </a:p>
          <a:p>
            <a:endParaRPr lang="en-GB" dirty="0"/>
          </a:p>
          <a:p>
            <a:pPr>
              <a:buFont typeface="+mj-lt"/>
              <a:buAutoNum type="arabicPeriod" startAt="4"/>
            </a:pPr>
            <a:r>
              <a:rPr lang="en-GB" b="1" dirty="0"/>
              <a:t>“You can give </a:t>
            </a:r>
            <a:r>
              <a:rPr lang="en-GB" b="1" dirty="0" err="1"/>
              <a:t>GenAI</a:t>
            </a:r>
            <a:r>
              <a:rPr lang="en-GB" b="1" dirty="0"/>
              <a:t> tools sensitive data if it’s helpful.”</a:t>
            </a:r>
            <a:r>
              <a:rPr lang="en-GB" dirty="0"/>
              <a:t> ❌</a:t>
            </a:r>
          </a:p>
          <a:p>
            <a:r>
              <a:rPr lang="en-GB" dirty="0"/>
              <a:t>"Big red flag here. Even if it seems convenient, you mustn’t paste personal or confidential info into public </a:t>
            </a:r>
            <a:r>
              <a:rPr lang="en-GB" dirty="0" err="1"/>
              <a:t>GenAI</a:t>
            </a:r>
            <a:r>
              <a:rPr lang="en-GB" dirty="0"/>
              <a:t> tools. That’s covered in our policy — it’s a potential data breach.“</a:t>
            </a:r>
          </a:p>
          <a:p>
            <a:endParaRPr lang="en-GB" dirty="0"/>
          </a:p>
          <a:p>
            <a:pPr>
              <a:buFont typeface="+mj-lt"/>
              <a:buAutoNum type="arabicPeriod" startAt="5"/>
            </a:pPr>
            <a:r>
              <a:rPr lang="en-GB" b="1" dirty="0"/>
              <a:t>“IA replaces people.”</a:t>
            </a:r>
            <a:r>
              <a:rPr lang="en-GB" dirty="0"/>
              <a:t> ❌</a:t>
            </a:r>
          </a:p>
          <a:p>
            <a:r>
              <a:rPr lang="en-GB" dirty="0"/>
              <a:t>"Nope — it </a:t>
            </a:r>
            <a:r>
              <a:rPr lang="en-GB" i="1" dirty="0"/>
              <a:t>supports</a:t>
            </a:r>
            <a:r>
              <a:rPr lang="en-GB" dirty="0"/>
              <a:t> people by taking on low-value, repetitive work. In our experience, IA frees staff to focus on the bits that need judgement, empathy, or creative thinking.“</a:t>
            </a:r>
          </a:p>
          <a:p>
            <a:endParaRPr lang="en-GB" dirty="0"/>
          </a:p>
          <a:p>
            <a:pPr>
              <a:buFont typeface="+mj-lt"/>
              <a:buAutoNum type="arabicPeriod" startAt="6"/>
            </a:pPr>
            <a:r>
              <a:rPr lang="en-GB" b="1" dirty="0"/>
              <a:t>“AI tools are only for tech experts.”</a:t>
            </a:r>
            <a:r>
              <a:rPr lang="en-GB" dirty="0"/>
              <a:t> ❌</a:t>
            </a:r>
          </a:p>
          <a:p>
            <a:r>
              <a:rPr lang="en-GB" dirty="0"/>
              <a:t>"False again. These tools are built to be accessible — many are built into everyday software like Word or Teams. If you can write an email, you can use Copilot.“</a:t>
            </a:r>
          </a:p>
          <a:p>
            <a:endParaRPr lang="en-GB" dirty="0"/>
          </a:p>
          <a:p>
            <a:pPr>
              <a:buFont typeface="+mj-lt"/>
              <a:buAutoNum type="arabicPeriod" startAt="7"/>
            </a:pPr>
            <a:r>
              <a:rPr lang="en-GB" b="1" dirty="0"/>
              <a:t>“You might already be using AI without knowing it.”</a:t>
            </a:r>
            <a:r>
              <a:rPr lang="en-GB" dirty="0"/>
              <a:t> ✅</a:t>
            </a:r>
          </a:p>
          <a:p>
            <a:r>
              <a:rPr lang="en-GB" dirty="0"/>
              <a:t>"Absolutely. If you’ve used Microsoft Copilot, spell-check, summarisation in Teams, or even web search previews — that’s AI quietly working in the background."</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5</a:t>
            </a:fld>
            <a:endParaRPr lang="en-DE"/>
          </a:p>
        </p:txBody>
      </p:sp>
    </p:spTree>
    <p:extLst>
      <p:ext uri="{BB962C8B-B14F-4D97-AF65-F5344CB8AC3E}">
        <p14:creationId xmlns:p14="http://schemas.microsoft.com/office/powerpoint/2010/main" val="51656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break it down clearly — what exactly </a:t>
            </a:r>
            <a:r>
              <a:rPr lang="en-GB" i="1" dirty="0"/>
              <a:t>is</a:t>
            </a:r>
            <a:r>
              <a:rPr lang="en-GB" dirty="0"/>
              <a:t> the difference between Intelligent Automation and Artificial Intelligence?</a:t>
            </a:r>
          </a:p>
          <a:p>
            <a:endParaRPr lang="en-GB" dirty="0"/>
          </a:p>
          <a:p>
            <a:r>
              <a:rPr lang="en-GB" dirty="0"/>
              <a:t>Start with </a:t>
            </a:r>
            <a:r>
              <a:rPr lang="en-GB" b="1" dirty="0"/>
              <a:t>Intelligent Automation</a:t>
            </a:r>
            <a:r>
              <a:rPr lang="en-GB" dirty="0"/>
              <a:t>, or IA. </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6</a:t>
            </a:fld>
            <a:endParaRPr lang="en-DE"/>
          </a:p>
        </p:txBody>
      </p:sp>
    </p:spTree>
    <p:extLst>
      <p:ext uri="{BB962C8B-B14F-4D97-AF65-F5344CB8AC3E}">
        <p14:creationId xmlns:p14="http://schemas.microsoft.com/office/powerpoint/2010/main" val="380213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with </a:t>
            </a:r>
            <a:r>
              <a:rPr lang="en-GB" b="1" dirty="0"/>
              <a:t>Intelligent Automation</a:t>
            </a:r>
            <a:r>
              <a:rPr lang="en-GB" dirty="0"/>
              <a:t>, or IA. This is sometimes called robotic process automation, and it’s the kind of automation we already use in the council. IA is great at following rules — exactly, reliably, and without getting tired. If a task is repetitive, structured, and happens the same way every time, that’s where IA shines. Think of it as a really fast, really reliable digital assistant doing the same thing every day.</a:t>
            </a:r>
          </a:p>
          <a:p>
            <a:endParaRPr lang="en-GB" dirty="0"/>
          </a:p>
          <a:p>
            <a:r>
              <a:rPr lang="en-GB" dirty="0"/>
              <a:t>Now compare that to </a:t>
            </a:r>
            <a:r>
              <a:rPr lang="en-GB" b="1" dirty="0"/>
              <a:t>Artificial Intelligence</a:t>
            </a:r>
            <a:r>
              <a:rPr lang="en-GB" dirty="0"/>
              <a:t>, or AI. </a:t>
            </a:r>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7</a:t>
            </a:fld>
            <a:endParaRPr lang="en-DE"/>
          </a:p>
        </p:txBody>
      </p:sp>
    </p:spTree>
    <p:extLst>
      <p:ext uri="{BB962C8B-B14F-4D97-AF65-F5344CB8AC3E}">
        <p14:creationId xmlns:p14="http://schemas.microsoft.com/office/powerpoint/2010/main" val="233400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compare that to </a:t>
            </a:r>
            <a:r>
              <a:rPr lang="en-GB" b="1" dirty="0"/>
              <a:t>Artificial Intelligence</a:t>
            </a:r>
            <a:r>
              <a:rPr lang="en-GB" dirty="0"/>
              <a:t>, or AI. This is a broader set of technologies that includes things like machine learning and natural language processing — what lets tools like ChatGPT generate text, or summarise meeting notes, or suggest the next sentence in an email. AI doesn’t follow rules — it learns patterns and makes probabilistic guesses. That makes it more flexible, but also less predictable. It needs checking and oversight.</a:t>
            </a:r>
          </a:p>
          <a:p>
            <a:endParaRPr lang="en-GB" dirty="0"/>
          </a:p>
          <a:p>
            <a:r>
              <a:rPr lang="en-GB" dirty="0"/>
              <a:t>Here’s a good way to remember it:</a:t>
            </a:r>
            <a:br>
              <a:rPr lang="en-GB" dirty="0"/>
            </a:br>
            <a:r>
              <a:rPr lang="en-GB" dirty="0"/>
              <a:t>IA is about </a:t>
            </a:r>
            <a:r>
              <a:rPr lang="en-GB" b="1" dirty="0"/>
              <a:t>following instructions</a:t>
            </a:r>
            <a:r>
              <a:rPr lang="en-GB" dirty="0"/>
              <a:t>.</a:t>
            </a:r>
            <a:br>
              <a:rPr lang="en-GB" dirty="0"/>
            </a:br>
            <a:r>
              <a:rPr lang="en-GB" dirty="0"/>
              <a:t>AI is about </a:t>
            </a:r>
            <a:r>
              <a:rPr lang="en-GB" b="1" dirty="0"/>
              <a:t>interpreting or generating data</a:t>
            </a:r>
            <a:r>
              <a:rPr lang="en-GB" dirty="0"/>
              <a:t>.</a:t>
            </a:r>
          </a:p>
          <a:p>
            <a:endParaRPr lang="en-GB" dirty="0"/>
          </a:p>
          <a:p>
            <a:r>
              <a:rPr lang="en-GB" dirty="0"/>
              <a:t>And when you combine them? You get smart systems — like automation that kicks off when an AI tool flags something interesting. That’s where we’re heading in the future.</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8</a:t>
            </a:fld>
            <a:endParaRPr lang="en-DE"/>
          </a:p>
        </p:txBody>
      </p:sp>
    </p:spTree>
    <p:extLst>
      <p:ext uri="{BB962C8B-B14F-4D97-AF65-F5344CB8AC3E}">
        <p14:creationId xmlns:p14="http://schemas.microsoft.com/office/powerpoint/2010/main" val="1740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good way to remember it:</a:t>
            </a:r>
            <a:br>
              <a:rPr lang="en-GB" dirty="0"/>
            </a:br>
            <a:r>
              <a:rPr lang="en-GB" dirty="0"/>
              <a:t>IA is about </a:t>
            </a:r>
            <a:r>
              <a:rPr lang="en-GB" b="1" dirty="0"/>
              <a:t>following instructions</a:t>
            </a:r>
            <a:r>
              <a:rPr lang="en-GB" dirty="0"/>
              <a:t>.</a:t>
            </a:r>
            <a:br>
              <a:rPr lang="en-GB" dirty="0"/>
            </a:br>
            <a:r>
              <a:rPr lang="en-GB" dirty="0"/>
              <a:t>AI is about </a:t>
            </a:r>
            <a:r>
              <a:rPr lang="en-GB" b="1" dirty="0"/>
              <a:t>interpreting or generating data</a:t>
            </a:r>
            <a:r>
              <a:rPr lang="en-GB" dirty="0"/>
              <a:t>.</a:t>
            </a:r>
          </a:p>
          <a:p>
            <a:endParaRPr lang="en-GB" dirty="0"/>
          </a:p>
          <a:p>
            <a:r>
              <a:rPr lang="en-GB" dirty="0"/>
              <a:t>And when you combine them? You get smart systems — like automation that kicks off when an AI tool flags something interesting. That’s where we’re heading in the future.</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9</a:t>
            </a:fld>
            <a:endParaRPr lang="en-DE"/>
          </a:p>
        </p:txBody>
      </p:sp>
    </p:spTree>
    <p:extLst>
      <p:ext uri="{BB962C8B-B14F-4D97-AF65-F5344CB8AC3E}">
        <p14:creationId xmlns:p14="http://schemas.microsoft.com/office/powerpoint/2010/main" val="3207050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of our best examples of Intelligent Automation in action — the Slipped Invoices process."</a:t>
            </a:r>
          </a:p>
          <a:p>
            <a:r>
              <a:rPr lang="en-GB" dirty="0"/>
              <a:t>"Six years ago, in Cumbria County Council, we had 8 people working full time to process and log invoice details. It was intensive, manual, and entirely reliant on paper."</a:t>
            </a:r>
          </a:p>
          <a:p>
            <a:r>
              <a:rPr lang="en-GB" dirty="0"/>
              <a:t>"The first automation replaced the core of that task — and we were able to redeploy four people to more critical parts of the Purchase to Pay team where the need was greater."</a:t>
            </a:r>
          </a:p>
          <a:p>
            <a:r>
              <a:rPr lang="en-GB" dirty="0"/>
              <a:t>"Then we went further. We tackled the paper-handling stage — one full-time role dedicated to scanning and sorting documents. The second round of IA removed that completely."</a:t>
            </a:r>
          </a:p>
          <a:p>
            <a:r>
              <a:rPr lang="en-GB" dirty="0"/>
              <a:t>"Now, in Westmorland and Furness, the </a:t>
            </a:r>
            <a:r>
              <a:rPr lang="en-GB" i="1" dirty="0"/>
              <a:t>third generation</a:t>
            </a:r>
            <a:r>
              <a:rPr lang="en-GB" dirty="0"/>
              <a:t> of that automation is running — and it’s doing more invoice entries into E5 than ever before, entirely paper-free."</a:t>
            </a:r>
          </a:p>
          <a:p>
            <a:r>
              <a:rPr lang="en-GB" dirty="0"/>
              <a:t>"To give you a sense of impact — we’ve saved the equivalent of over a pallet of paper that used to be manually handled, scanned, and filed. That’s not just efficiency — it’s transformation."</a:t>
            </a:r>
          </a:p>
          <a:p>
            <a:endParaRPr lang="en-GB" b="1" dirty="0"/>
          </a:p>
          <a:p>
            <a:endParaRPr lang="en-GB" dirty="0"/>
          </a:p>
        </p:txBody>
      </p:sp>
      <p:sp>
        <p:nvSpPr>
          <p:cNvPr id="4" name="Slide Number Placeholder 3"/>
          <p:cNvSpPr>
            <a:spLocks noGrp="1"/>
          </p:cNvSpPr>
          <p:nvPr>
            <p:ph type="sldNum" sz="quarter" idx="5"/>
          </p:nvPr>
        </p:nvSpPr>
        <p:spPr/>
        <p:txBody>
          <a:bodyPr/>
          <a:lstStyle/>
          <a:p>
            <a:fld id="{D949C6D2-59CC-4855-BBD3-C072E261A84F}" type="slidenum">
              <a:rPr lang="en-DE" smtClean="0"/>
              <a:t>10</a:t>
            </a:fld>
            <a:endParaRPr lang="en-DE"/>
          </a:p>
        </p:txBody>
      </p:sp>
    </p:spTree>
    <p:extLst>
      <p:ext uri="{BB962C8B-B14F-4D97-AF65-F5344CB8AC3E}">
        <p14:creationId xmlns:p14="http://schemas.microsoft.com/office/powerpoint/2010/main" val="3982060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B43BE5-63E5-3361-10A4-818620BCCF0D}"/>
              </a:ext>
            </a:extLst>
          </p:cNvPr>
          <p:cNvSpPr>
            <a:spLocks noGrp="1"/>
          </p:cNvSpPr>
          <p:nvPr>
            <p:ph type="ctrTitle" hasCustomPrompt="1"/>
          </p:nvPr>
        </p:nvSpPr>
        <p:spPr>
          <a:xfrm>
            <a:off x="596102" y="2448231"/>
            <a:ext cx="6917506" cy="1480523"/>
          </a:xfrm>
          <a:prstGeom prst="rect">
            <a:avLst/>
          </a:prstGeom>
        </p:spPr>
        <p:txBody>
          <a:bodyPr/>
          <a:lstStyle>
            <a:lvl1pPr>
              <a:defRPr>
                <a:solidFill>
                  <a:schemeClr val="tx1"/>
                </a:solidFill>
              </a:defRPr>
            </a:lvl1pPr>
          </a:lstStyle>
          <a:p>
            <a:pPr algn="l"/>
            <a:r>
              <a:rPr lang="en-US" b="1" dirty="0">
                <a:solidFill>
                  <a:srgbClr val="34343E"/>
                </a:solidFill>
                <a:latin typeface="Arial" panose="020B0604020202020204" pitchFamily="34" charset="0"/>
                <a:cs typeface="Arial" panose="020B0604020202020204" pitchFamily="34" charset="0"/>
              </a:rPr>
              <a:t>This is a presentation heading across two lines</a:t>
            </a:r>
          </a:p>
        </p:txBody>
      </p:sp>
      <p:sp>
        <p:nvSpPr>
          <p:cNvPr id="8" name="Subtitle 2">
            <a:extLst>
              <a:ext uri="{FF2B5EF4-FFF2-40B4-BE49-F238E27FC236}">
                <a16:creationId xmlns:a16="http://schemas.microsoft.com/office/drawing/2014/main" id="{06AE2518-200C-4793-F837-1C96A416EA2B}"/>
              </a:ext>
            </a:extLst>
          </p:cNvPr>
          <p:cNvSpPr>
            <a:spLocks noGrp="1"/>
          </p:cNvSpPr>
          <p:nvPr>
            <p:ph type="subTitle" idx="1"/>
          </p:nvPr>
        </p:nvSpPr>
        <p:spPr>
          <a:xfrm>
            <a:off x="596103" y="3999603"/>
            <a:ext cx="6917506" cy="601894"/>
          </a:xfrm>
          <a:prstGeom prst="rect">
            <a:avLst/>
          </a:prstGeom>
        </p:spPr>
        <p:txBody>
          <a:bodyPr>
            <a:normAutofit/>
          </a:bodyPr>
          <a:lstStyle>
            <a:lvl1pPr marL="0" indent="0">
              <a:buNone/>
              <a:defRPr>
                <a:solidFill>
                  <a:schemeClr val="tx2"/>
                </a:solidFill>
              </a:defRPr>
            </a:lvl1pPr>
          </a:lstStyle>
          <a:p>
            <a:pPr algn="l"/>
            <a:r>
              <a:rPr lang="en-US" sz="2800">
                <a:solidFill>
                  <a:srgbClr val="626274"/>
                </a:solidFill>
                <a:latin typeface="Arial" panose="020B0604020202020204" pitchFamily="34" charset="0"/>
                <a:cs typeface="Arial" panose="020B0604020202020204" pitchFamily="34" charset="0"/>
              </a:rPr>
              <a:t>Click to edit Master subtitle style</a:t>
            </a:r>
            <a:endParaRPr lang="en-US" sz="2800" dirty="0">
              <a:solidFill>
                <a:srgbClr val="626274"/>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a:stretch>
            <a:fillRect/>
          </a:stretch>
        </p:blipFill>
        <p:spPr>
          <a:xfrm>
            <a:off x="682018" y="515935"/>
            <a:ext cx="3117164" cy="717583"/>
          </a:xfrm>
          <a:prstGeom prst="rect">
            <a:avLst/>
          </a:prstGeom>
        </p:spPr>
      </p:pic>
      <p:sp>
        <p:nvSpPr>
          <p:cNvPr id="6" name="Picture Placeholder 5">
            <a:extLst>
              <a:ext uri="{FF2B5EF4-FFF2-40B4-BE49-F238E27FC236}">
                <a16:creationId xmlns:a16="http://schemas.microsoft.com/office/drawing/2014/main" id="{75237C26-CCA9-2837-BDE3-8CE051D88576}"/>
              </a:ext>
            </a:extLst>
          </p:cNvPr>
          <p:cNvSpPr>
            <a:spLocks noGrp="1"/>
          </p:cNvSpPr>
          <p:nvPr>
            <p:ph type="pic" sz="quarter" idx="10"/>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US"/>
              <a:t>Click icon to add picture</a:t>
            </a:r>
            <a:endParaRPr lang="en-DE" dirty="0"/>
          </a:p>
        </p:txBody>
      </p:sp>
    </p:spTree>
    <p:extLst>
      <p:ext uri="{BB962C8B-B14F-4D97-AF65-F5344CB8AC3E}">
        <p14:creationId xmlns:p14="http://schemas.microsoft.com/office/powerpoint/2010/main" val="242257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4BDE-DE78-89D3-5EC7-816E1DAAE9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C448AF-BB09-2E31-6376-9BA832BD504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1B6D0DB-1F84-FB39-4642-E29B17DF823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5" name="Slide Number Placeholder 4">
            <a:extLst>
              <a:ext uri="{FF2B5EF4-FFF2-40B4-BE49-F238E27FC236}">
                <a16:creationId xmlns:a16="http://schemas.microsoft.com/office/drawing/2014/main" id="{CA081F46-C4FC-94E8-5166-1EB76ACEBE26}"/>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86876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1FBDC-8265-2B1A-13B1-17C640418A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A0DD3F3-F4C9-9C02-1C61-A759C3347AE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4" name="Slide Number Placeholder 3">
            <a:extLst>
              <a:ext uri="{FF2B5EF4-FFF2-40B4-BE49-F238E27FC236}">
                <a16:creationId xmlns:a16="http://schemas.microsoft.com/office/drawing/2014/main" id="{A589B4E7-8AC3-EEEA-CF81-865E2E66CF2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634665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16B3-CD2B-BC15-EC20-324E0707CF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A877DE-AB5E-B255-A7B9-6A3511D425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69398D-1C2D-13A8-BACA-BAFEB85EEB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A08FD-6480-9317-B08F-5AE190A06A0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35485AD-92F4-CE1B-078A-794AFFF5926D}"/>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182CC638-5416-6606-4779-44C2B7570B72}"/>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349555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372C-AC16-EA65-200E-A41AB165D02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AB8CDF-7249-DFA7-BAC4-BA4BE4C3AEE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CB1031-BF27-5EB0-0666-810101CC1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F973D-1D15-9B5D-DAF6-C713398F2F2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8B1D529-B606-A337-A747-76597468E2D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C60B3E36-CE16-69D9-2922-0334774194F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41192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F221-5F23-BFB6-1ACA-C34E704856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ABB63-A5CE-111B-55F5-F4824396346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E4405-027B-6AB9-F5E5-6298418CFFF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EF77A33-1553-3162-B9A5-0582ACD5B15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E06BF312-4E36-EEE5-8488-DD11A1E3FBCD}"/>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12440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4D290-D008-CA15-472A-24E4B174E6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861277-53FD-5A3D-47ED-FD447471B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604C-F54C-9A84-BDFD-9475F6F24B7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E4425CE-5703-22B8-C350-17C5DB47DD36}"/>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22409D4F-4338-87DC-FBEA-D5D4EBC0676B}"/>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409858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a:stretch>
            <a:fillRect/>
          </a:stretch>
        </p:blipFill>
        <p:spPr>
          <a:xfrm>
            <a:off x="682018" y="515935"/>
            <a:ext cx="3117164" cy="717583"/>
          </a:xfrm>
          <a:prstGeom prst="rect">
            <a:avLst/>
          </a:prstGeom>
        </p:spPr>
      </p:pic>
      <p:sp>
        <p:nvSpPr>
          <p:cNvPr id="4" name="Title 1">
            <a:extLst>
              <a:ext uri="{FF2B5EF4-FFF2-40B4-BE49-F238E27FC236}">
                <a16:creationId xmlns:a16="http://schemas.microsoft.com/office/drawing/2014/main" id="{EB73318F-AB02-1962-E7CA-69BCDFDE0335}"/>
              </a:ext>
            </a:extLst>
          </p:cNvPr>
          <p:cNvSpPr>
            <a:spLocks noGrp="1"/>
          </p:cNvSpPr>
          <p:nvPr>
            <p:ph type="ctrTitle" hasCustomPrompt="1"/>
          </p:nvPr>
        </p:nvSpPr>
        <p:spPr>
          <a:xfrm>
            <a:off x="596101" y="2448231"/>
            <a:ext cx="10159415" cy="1480523"/>
          </a:xfrm>
          <a:prstGeom prst="rect">
            <a:avLst/>
          </a:prstGeom>
        </p:spPr>
        <p:txBody>
          <a:bodyPr/>
          <a:lstStyle>
            <a:lvl1pPr>
              <a:defRPr>
                <a:solidFill>
                  <a:schemeClr val="tx1"/>
                </a:solidFill>
              </a:defRPr>
            </a:lvl1pPr>
          </a:lstStyle>
          <a:p>
            <a:pPr algn="l"/>
            <a:r>
              <a:rPr lang="en-US" b="1" dirty="0">
                <a:solidFill>
                  <a:srgbClr val="34343E"/>
                </a:solidFill>
                <a:latin typeface="Arial" panose="020B0604020202020204" pitchFamily="34" charset="0"/>
                <a:cs typeface="Arial" panose="020B0604020202020204" pitchFamily="34" charset="0"/>
              </a:rPr>
              <a:t>This is a presentation heading across two lines</a:t>
            </a:r>
          </a:p>
        </p:txBody>
      </p:sp>
      <p:sp>
        <p:nvSpPr>
          <p:cNvPr id="5" name="Subtitle 2">
            <a:extLst>
              <a:ext uri="{FF2B5EF4-FFF2-40B4-BE49-F238E27FC236}">
                <a16:creationId xmlns:a16="http://schemas.microsoft.com/office/drawing/2014/main" id="{3804347F-A928-316A-0395-9FE218C06062}"/>
              </a:ext>
            </a:extLst>
          </p:cNvPr>
          <p:cNvSpPr>
            <a:spLocks noGrp="1"/>
          </p:cNvSpPr>
          <p:nvPr>
            <p:ph type="subTitle" idx="1"/>
          </p:nvPr>
        </p:nvSpPr>
        <p:spPr>
          <a:xfrm>
            <a:off x="596102" y="3999603"/>
            <a:ext cx="10159413" cy="601894"/>
          </a:xfrm>
          <a:prstGeom prst="rect">
            <a:avLst/>
          </a:prstGeom>
        </p:spPr>
        <p:txBody>
          <a:bodyPr>
            <a:normAutofit/>
          </a:bodyPr>
          <a:lstStyle>
            <a:lvl1pPr marL="0" indent="0">
              <a:buNone/>
              <a:defRPr>
                <a:solidFill>
                  <a:schemeClr val="tx2"/>
                </a:solidFill>
              </a:defRPr>
            </a:lvl1pPr>
          </a:lstStyle>
          <a:p>
            <a:pPr algn="l"/>
            <a:r>
              <a:rPr lang="en-US" sz="2800">
                <a:solidFill>
                  <a:srgbClr val="626274"/>
                </a:solidFill>
                <a:latin typeface="Arial" panose="020B0604020202020204" pitchFamily="34" charset="0"/>
                <a:cs typeface="Arial" panose="020B0604020202020204" pitchFamily="34" charset="0"/>
              </a:rPr>
              <a:t>Click to edit Master subtitle style</a:t>
            </a:r>
            <a:endParaRPr lang="en-US" sz="28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220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3" name="Footer Placeholder 4">
            <a:extLst>
              <a:ext uri="{FF2B5EF4-FFF2-40B4-BE49-F238E27FC236}">
                <a16:creationId xmlns:a16="http://schemas.microsoft.com/office/drawing/2014/main" id="{E0C1E7E2-EFD2-9487-B6DA-942FA64AE4BA}"/>
              </a:ext>
            </a:extLst>
          </p:cNvPr>
          <p:cNvSpPr>
            <a:spLocks noGrp="1"/>
          </p:cNvSpPr>
          <p:nvPr>
            <p:ph type="ftr" sz="quarter" idx="11"/>
          </p:nvPr>
        </p:nvSpPr>
        <p:spPr>
          <a:xfrm>
            <a:off x="596659" y="6287824"/>
            <a:ext cx="9188275"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dirty="0"/>
          </a:p>
        </p:txBody>
      </p:sp>
    </p:spTree>
    <p:extLst>
      <p:ext uri="{BB962C8B-B14F-4D97-AF65-F5344CB8AC3E}">
        <p14:creationId xmlns:p14="http://schemas.microsoft.com/office/powerpoint/2010/main" val="232102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1352F1-6260-F2BD-E10C-76F8D32D6892}"/>
              </a:ext>
            </a:extLst>
          </p:cNvPr>
          <p:cNvSpPr>
            <a:spLocks noGrp="1"/>
          </p:cNvSpPr>
          <p:nvPr>
            <p:ph type="title"/>
          </p:nvPr>
        </p:nvSpPr>
        <p:spPr>
          <a:xfrm>
            <a:off x="596660" y="504483"/>
            <a:ext cx="6898648"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4D5D92EB-3149-8EF7-DBA9-56228028F696}"/>
              </a:ext>
            </a:extLst>
          </p:cNvPr>
          <p:cNvSpPr>
            <a:spLocks noGrp="1"/>
          </p:cNvSpPr>
          <p:nvPr>
            <p:ph idx="10"/>
          </p:nvPr>
        </p:nvSpPr>
        <p:spPr>
          <a:xfrm>
            <a:off x="596662" y="1437436"/>
            <a:ext cx="6898648"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E9E4C354-5AF8-AD14-6A91-8D6ED81E7B90}"/>
              </a:ext>
            </a:extLst>
          </p:cNvPr>
          <p:cNvSpPr>
            <a:spLocks noGrp="1"/>
          </p:cNvSpPr>
          <p:nvPr>
            <p:ph type="ftr" sz="quarter" idx="11"/>
          </p:nvPr>
        </p:nvSpPr>
        <p:spPr>
          <a:xfrm>
            <a:off x="596659" y="6287824"/>
            <a:ext cx="5411033"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dirty="0"/>
          </a:p>
        </p:txBody>
      </p:sp>
      <p:sp>
        <p:nvSpPr>
          <p:cNvPr id="7" name="Picture Placeholder 6">
            <a:extLst>
              <a:ext uri="{FF2B5EF4-FFF2-40B4-BE49-F238E27FC236}">
                <a16:creationId xmlns:a16="http://schemas.microsoft.com/office/drawing/2014/main" id="{A9A252AB-DAB8-D05C-201B-7317B171689E}"/>
              </a:ext>
            </a:extLst>
          </p:cNvPr>
          <p:cNvSpPr>
            <a:spLocks noGrp="1"/>
          </p:cNvSpPr>
          <p:nvPr>
            <p:ph type="pic" sz="quarter" idx="12"/>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US"/>
              <a:t>Click icon to add picture</a:t>
            </a:r>
            <a:endParaRPr lang="en-DE" dirty="0"/>
          </a:p>
        </p:txBody>
      </p:sp>
    </p:spTree>
    <p:extLst>
      <p:ext uri="{BB962C8B-B14F-4D97-AF65-F5344CB8AC3E}">
        <p14:creationId xmlns:p14="http://schemas.microsoft.com/office/powerpoint/2010/main" val="155823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4530432" y="685504"/>
            <a:ext cx="6908191"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4530436" y="1437436"/>
            <a:ext cx="6908190" cy="5105352"/>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259DCFDD-30A1-7791-0383-1274944B82CB}"/>
              </a:ext>
            </a:extLst>
          </p:cNvPr>
          <p:cNvSpPr>
            <a:spLocks noGrp="1"/>
          </p:cNvSpPr>
          <p:nvPr>
            <p:ph type="pic" sz="quarter" idx="11"/>
          </p:nvPr>
        </p:nvSpPr>
        <p:spPr>
          <a:xfrm>
            <a:off x="91215" y="85724"/>
            <a:ext cx="5102598" cy="6686378"/>
          </a:xfrm>
          <a:custGeom>
            <a:avLst/>
            <a:gdLst>
              <a:gd name="connsiteX0" fmla="*/ 5102598 w 5102598"/>
              <a:gd name="connsiteY0" fmla="*/ 0 h 6686378"/>
              <a:gd name="connsiteX1" fmla="*/ 4123828 w 5102598"/>
              <a:gd name="connsiteY1" fmla="*/ 1106503 h 6686378"/>
              <a:gd name="connsiteX2" fmla="*/ 4138085 w 5102598"/>
              <a:gd name="connsiteY2" fmla="*/ 6678415 h 6686378"/>
              <a:gd name="connsiteX3" fmla="*/ 79684 w 5102598"/>
              <a:gd name="connsiteY3" fmla="*/ 6686378 h 6686378"/>
              <a:gd name="connsiteX4" fmla="*/ 0 w 5102598"/>
              <a:gd name="connsiteY4" fmla="*/ 6606694 h 6686378"/>
              <a:gd name="connsiteX5" fmla="*/ 0 w 5102598"/>
              <a:gd name="connsiteY5" fmla="*/ 82893 h 6686378"/>
              <a:gd name="connsiteX6" fmla="*/ 79684 w 5102598"/>
              <a:gd name="connsiteY6" fmla="*/ 3209 h 6686378"/>
              <a:gd name="connsiteX7" fmla="*/ 4897453 w 5102598"/>
              <a:gd name="connsiteY7" fmla="*/ 3209 h 6686378"/>
              <a:gd name="connsiteX8" fmla="*/ 5102598 w 5102598"/>
              <a:gd name="connsiteY8" fmla="*/ 0 h 66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598" h="6686378">
                <a:moveTo>
                  <a:pt x="5102598" y="0"/>
                </a:moveTo>
                <a:cubicBezTo>
                  <a:pt x="4146233" y="212337"/>
                  <a:pt x="4128821" y="944357"/>
                  <a:pt x="4123828" y="1106503"/>
                </a:cubicBezTo>
                <a:cubicBezTo>
                  <a:pt x="4123828" y="1150511"/>
                  <a:pt x="4132709" y="6524088"/>
                  <a:pt x="4138085" y="6678415"/>
                </a:cubicBezTo>
                <a:lnTo>
                  <a:pt x="79684" y="6686378"/>
                </a:lnTo>
                <a:cubicBezTo>
                  <a:pt x="35676" y="6686378"/>
                  <a:pt x="0" y="6650703"/>
                  <a:pt x="0" y="6606694"/>
                </a:cubicBezTo>
                <a:lnTo>
                  <a:pt x="0" y="82893"/>
                </a:lnTo>
                <a:cubicBezTo>
                  <a:pt x="0" y="38885"/>
                  <a:pt x="35676" y="3209"/>
                  <a:pt x="79684" y="3209"/>
                </a:cubicBezTo>
                <a:lnTo>
                  <a:pt x="4897453" y="3209"/>
                </a:lnTo>
                <a:cubicBezTo>
                  <a:pt x="4941461" y="3209"/>
                  <a:pt x="4900436" y="4185"/>
                  <a:pt x="5102598" y="0"/>
                </a:cubicBezTo>
                <a:close/>
              </a:path>
            </a:pathLst>
          </a:custGeom>
          <a:solidFill>
            <a:schemeClr val="accent1">
              <a:lumMod val="20000"/>
              <a:lumOff val="80000"/>
            </a:schemeClr>
          </a:solidFill>
        </p:spPr>
        <p:txBody>
          <a:bodyPr wrap="square" anchor="ctr">
            <a:noAutofit/>
          </a:bodyPr>
          <a:lstStyle>
            <a:lvl1pPr marL="0" indent="0" algn="l">
              <a:buNone/>
              <a:defRPr sz="1200">
                <a:latin typeface="Arial" panose="020B0604020202020204" pitchFamily="34" charset="0"/>
                <a:cs typeface="Arial" panose="020B0604020202020204" pitchFamily="34" charset="0"/>
              </a:defRPr>
            </a:lvl1pPr>
          </a:lstStyle>
          <a:p>
            <a:r>
              <a:rPr lang="en-US"/>
              <a:t>Click icon to add picture</a:t>
            </a:r>
            <a:endParaRPr lang="en-DE" dirty="0"/>
          </a:p>
        </p:txBody>
      </p:sp>
    </p:spTree>
    <p:extLst>
      <p:ext uri="{BB962C8B-B14F-4D97-AF65-F5344CB8AC3E}">
        <p14:creationId xmlns:p14="http://schemas.microsoft.com/office/powerpoint/2010/main" val="240612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33F706-A0E2-F149-3D12-0F061DE0CD61}"/>
              </a:ext>
            </a:extLst>
          </p:cNvPr>
          <p:cNvSpPr/>
          <p:nvPr userDrawn="1"/>
        </p:nvSpPr>
        <p:spPr>
          <a:xfrm>
            <a:off x="76200" y="62753"/>
            <a:ext cx="10954871" cy="6714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8BBCE28D-A3BE-30EB-E1F2-F790B379D94C}"/>
              </a:ext>
            </a:extLst>
          </p:cNvPr>
          <p:cNvSpPr/>
          <p:nvPr userDrawn="1"/>
        </p:nvSpPr>
        <p:spPr>
          <a:xfrm>
            <a:off x="8722659" y="62753"/>
            <a:ext cx="3393141" cy="6225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Footer Placeholder 4">
            <a:extLst>
              <a:ext uri="{FF2B5EF4-FFF2-40B4-BE49-F238E27FC236}">
                <a16:creationId xmlns:a16="http://schemas.microsoft.com/office/drawing/2014/main" id="{EC324DF9-B179-ED48-5590-8516120571BD}"/>
              </a:ext>
            </a:extLst>
          </p:cNvPr>
          <p:cNvSpPr>
            <a:spLocks noGrp="1"/>
          </p:cNvSpPr>
          <p:nvPr>
            <p:ph type="ftr" sz="quarter" idx="11"/>
          </p:nvPr>
        </p:nvSpPr>
        <p:spPr>
          <a:xfrm>
            <a:off x="596659" y="6287824"/>
            <a:ext cx="5411033" cy="365125"/>
          </a:xfrm>
          <a:prstGeom prst="rect">
            <a:avLst/>
          </a:prstGeom>
        </p:spPr>
        <p:txBody>
          <a:bodyPr/>
          <a:lstStyle>
            <a:lvl1pPr>
              <a:defRPr sz="1200" b="1">
                <a:solidFill>
                  <a:schemeClr val="bg2"/>
                </a:solidFill>
                <a:latin typeface="Arial" panose="020B0604020202020204" pitchFamily="34" charset="0"/>
                <a:cs typeface="Arial" panose="020B0604020202020204" pitchFamily="34" charset="0"/>
              </a:defRPr>
            </a:lvl1pPr>
          </a:lstStyle>
          <a:p>
            <a:r>
              <a:rPr lang="en-GB" dirty="0"/>
              <a:t>Footer area for presentation title or web address</a:t>
            </a:r>
            <a:endParaRPr lang="en-US" dirty="0"/>
          </a:p>
        </p:txBody>
      </p:sp>
      <p:sp>
        <p:nvSpPr>
          <p:cNvPr id="6" name="Title 1">
            <a:extLst>
              <a:ext uri="{FF2B5EF4-FFF2-40B4-BE49-F238E27FC236}">
                <a16:creationId xmlns:a16="http://schemas.microsoft.com/office/drawing/2014/main" id="{B466F91D-F2F0-7754-26F7-984B8DCDC1BF}"/>
              </a:ext>
            </a:extLst>
          </p:cNvPr>
          <p:cNvSpPr>
            <a:spLocks noGrp="1"/>
          </p:cNvSpPr>
          <p:nvPr>
            <p:ph type="title"/>
          </p:nvPr>
        </p:nvSpPr>
        <p:spPr>
          <a:xfrm>
            <a:off x="596659" y="1283915"/>
            <a:ext cx="10515600" cy="2852737"/>
          </a:xfrm>
          <a:prstGeom prst="rect">
            <a:avLst/>
          </a:prstGeom>
        </p:spPr>
        <p:txBody>
          <a:bodyPr anchor="b"/>
          <a:lstStyle>
            <a:lvl1pPr>
              <a:defRPr sz="360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F5D49AD1-B509-E635-8EB2-12C9529384E7}"/>
              </a:ext>
            </a:extLst>
          </p:cNvPr>
          <p:cNvSpPr>
            <a:spLocks noGrp="1"/>
          </p:cNvSpPr>
          <p:nvPr>
            <p:ph type="body" idx="1"/>
          </p:nvPr>
        </p:nvSpPr>
        <p:spPr>
          <a:xfrm>
            <a:off x="596659" y="4163640"/>
            <a:ext cx="10515600" cy="1500187"/>
          </a:xfrm>
          <a:prstGeom prst="rect">
            <a:avLst/>
          </a:prstGeom>
        </p:spPr>
        <p:txBody>
          <a:bodyPr/>
          <a:lstStyle>
            <a:lvl1pPr marL="0" indent="0">
              <a:buNone/>
              <a:defRPr sz="2400" b="1">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9808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0B0D-938A-608F-0096-4CFA663F01D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2B7BA3B-5001-9DC1-0266-088647A342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EF7B51-F2C8-2574-6F8A-0968A44CB1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11232DC-55D8-8927-6D40-E92BBB283E50}"/>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dirty="0"/>
          </a:p>
        </p:txBody>
      </p:sp>
      <p:sp>
        <p:nvSpPr>
          <p:cNvPr id="6" name="Slide Number Placeholder 5">
            <a:extLst>
              <a:ext uri="{FF2B5EF4-FFF2-40B4-BE49-F238E27FC236}">
                <a16:creationId xmlns:a16="http://schemas.microsoft.com/office/drawing/2014/main" id="{B2E5E712-4156-1315-5579-BA4BA492E86A}"/>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05901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8B586E-9057-E39A-37B0-C4204CE6A84C}"/>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77FF8FE-3741-038F-42FA-C4BAA28E9FED}"/>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10" name="Footer Placeholder 4">
            <a:extLst>
              <a:ext uri="{FF2B5EF4-FFF2-40B4-BE49-F238E27FC236}">
                <a16:creationId xmlns:a16="http://schemas.microsoft.com/office/drawing/2014/main" id="{036BF46C-8B6B-0E3D-93F9-452891EF8C70}"/>
              </a:ext>
            </a:extLst>
          </p:cNvPr>
          <p:cNvSpPr>
            <a:spLocks noGrp="1"/>
          </p:cNvSpPr>
          <p:nvPr>
            <p:ph type="ftr" sz="quarter" idx="11"/>
          </p:nvPr>
        </p:nvSpPr>
        <p:spPr>
          <a:xfrm>
            <a:off x="596659" y="6287824"/>
            <a:ext cx="9188275"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dirty="0"/>
          </a:p>
        </p:txBody>
      </p:sp>
    </p:spTree>
    <p:extLst>
      <p:ext uri="{BB962C8B-B14F-4D97-AF65-F5344CB8AC3E}">
        <p14:creationId xmlns:p14="http://schemas.microsoft.com/office/powerpoint/2010/main" val="375213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7828-7F34-3355-2492-459006256C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88180B-8AA7-5409-AA11-2004DDEC87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3F7FC8-4478-F308-5336-1833FD0920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49330-19AD-A076-2DA4-46CF77A7FB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950BE-E921-D625-D4D3-F95B4FCCDE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303082-0DD5-6861-B74E-4A59BC5B9AB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68D5A49-3B78-7B0A-7AAF-64D2BABF0AD4}"/>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9" name="Slide Number Placeholder 8">
            <a:extLst>
              <a:ext uri="{FF2B5EF4-FFF2-40B4-BE49-F238E27FC236}">
                <a16:creationId xmlns:a16="http://schemas.microsoft.com/office/drawing/2014/main" id="{94C49BA5-92C9-664D-E7A4-A104C6DE0CAF}"/>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4118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A6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FB381-F9B1-3AE3-2DDF-85368A057958}"/>
              </a:ext>
            </a:extLst>
          </p:cNvPr>
          <p:cNvPicPr>
            <a:picLocks noChangeAspect="1"/>
          </p:cNvPicPr>
          <p:nvPr userDrawn="1"/>
        </p:nvPicPr>
        <p:blipFill>
          <a:blip r:embed="rId17"/>
          <a:stretch>
            <a:fillRect/>
          </a:stretch>
        </p:blipFill>
        <p:spPr>
          <a:xfrm>
            <a:off x="11332668" y="6268749"/>
            <a:ext cx="604833" cy="285960"/>
          </a:xfrm>
          <a:prstGeom prst="rect">
            <a:avLst/>
          </a:prstGeom>
        </p:spPr>
      </p:pic>
      <p:pic>
        <p:nvPicPr>
          <p:cNvPr id="5" name="Picture 4">
            <a:extLst>
              <a:ext uri="{FF2B5EF4-FFF2-40B4-BE49-F238E27FC236}">
                <a16:creationId xmlns:a16="http://schemas.microsoft.com/office/drawing/2014/main" id="{731173DC-4069-5207-8965-9AC83EB9DC91}"/>
              </a:ext>
            </a:extLst>
          </p:cNvPr>
          <p:cNvPicPr>
            <a:picLocks noChangeAspect="1"/>
          </p:cNvPicPr>
          <p:nvPr userDrawn="1"/>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176852713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60"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4.mp4"/><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David.Cunliffe@westmorlandandfurness.gov.uk"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hyperlink" Target="mailto:Artificial.Intelligence@westmorlandandfurness.gov.uk" TargetMode="External"/><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mailto:Automation.Team@westmorlandandfurness.gov.uk"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png"/><Relationship Id="rId3" Type="http://schemas.microsoft.com/office/2007/relationships/media" Target="../media/media2.mp4"/><Relationship Id="rId7" Type="http://schemas.openxmlformats.org/officeDocument/2006/relationships/diagramData" Target="../diagrams/data1.xm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11" Type="http://schemas.microsoft.com/office/2007/relationships/diagramDrawing" Target="../diagrams/drawing1.xml"/><Relationship Id="rId5" Type="http://schemas.openxmlformats.org/officeDocument/2006/relationships/slideLayout" Target="../slideLayouts/slideLayout4.xml"/><Relationship Id="rId10" Type="http://schemas.openxmlformats.org/officeDocument/2006/relationships/diagramColors" Target="../diagrams/colors1.xml"/><Relationship Id="rId4" Type="http://schemas.openxmlformats.org/officeDocument/2006/relationships/video" Target="../media/media2.mp4"/><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microsoft.com/office/2007/relationships/media" Target="../media/media2.mp4"/><Relationship Id="rId7" Type="http://schemas.openxmlformats.org/officeDocument/2006/relationships/diagramData" Target="../diagrams/data2.xm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microsoft.com/office/2007/relationships/diagramDrawing" Target="../diagrams/drawing2.xml"/><Relationship Id="rId5" Type="http://schemas.openxmlformats.org/officeDocument/2006/relationships/slideLayout" Target="../slideLayouts/slideLayout4.xml"/><Relationship Id="rId10" Type="http://schemas.openxmlformats.org/officeDocument/2006/relationships/diagramColors" Target="../diagrams/colors2.xml"/><Relationship Id="rId4" Type="http://schemas.openxmlformats.org/officeDocument/2006/relationships/video" Target="../media/media2.mp4"/><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8.png"/><Relationship Id="rId3" Type="http://schemas.microsoft.com/office/2007/relationships/media" Target="../media/media2.mp4"/><Relationship Id="rId7" Type="http://schemas.openxmlformats.org/officeDocument/2006/relationships/diagramData" Target="../diagrams/data3.xm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11" Type="http://schemas.microsoft.com/office/2007/relationships/diagramDrawing" Target="../diagrams/drawing3.xml"/><Relationship Id="rId5" Type="http://schemas.openxmlformats.org/officeDocument/2006/relationships/slideLayout" Target="../slideLayouts/slideLayout4.xml"/><Relationship Id="rId10" Type="http://schemas.openxmlformats.org/officeDocument/2006/relationships/diagramColors" Target="../diagrams/colors3.xml"/><Relationship Id="rId4" Type="http://schemas.openxmlformats.org/officeDocument/2006/relationships/video" Target="../media/media2.mp4"/><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png"/><Relationship Id="rId3" Type="http://schemas.microsoft.com/office/2007/relationships/media" Target="../media/media2.mp4"/><Relationship Id="rId7" Type="http://schemas.openxmlformats.org/officeDocument/2006/relationships/diagramData" Target="../diagrams/data4.xm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11" Type="http://schemas.microsoft.com/office/2007/relationships/diagramDrawing" Target="../diagrams/drawing4.xml"/><Relationship Id="rId5" Type="http://schemas.openxmlformats.org/officeDocument/2006/relationships/slideLayout" Target="../slideLayouts/slideLayout4.xml"/><Relationship Id="rId10" Type="http://schemas.openxmlformats.org/officeDocument/2006/relationships/diagramColors" Target="../diagrams/colors4.xml"/><Relationship Id="rId4" Type="http://schemas.openxmlformats.org/officeDocument/2006/relationships/video" Target="../media/media2.mp4"/><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0DA5-D1B3-2ACA-D849-E418BCAE7BF7}"/>
              </a:ext>
            </a:extLst>
          </p:cNvPr>
          <p:cNvSpPr>
            <a:spLocks noGrp="1"/>
          </p:cNvSpPr>
          <p:nvPr>
            <p:ph type="ctrTitle"/>
          </p:nvPr>
        </p:nvSpPr>
        <p:spPr/>
        <p:txBody>
          <a:bodyPr/>
          <a:lstStyle/>
          <a:p>
            <a:pPr algn="l"/>
            <a:r>
              <a:rPr lang="en-GB" b="1" dirty="0">
                <a:solidFill>
                  <a:srgbClr val="34343E"/>
                </a:solidFill>
                <a:latin typeface="Arial" panose="020B0604020202020204" pitchFamily="34" charset="0"/>
                <a:cs typeface="Arial" panose="020B0604020202020204" pitchFamily="34" charset="0"/>
              </a:rPr>
              <a:t>Working Smarter with AI and IA</a:t>
            </a:r>
            <a:endParaRPr lang="en-US" b="1" dirty="0">
              <a:solidFill>
                <a:srgbClr val="34343E"/>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3556B45-2736-EA75-EF6B-22F247A0F0CF}"/>
              </a:ext>
            </a:extLst>
          </p:cNvPr>
          <p:cNvSpPr>
            <a:spLocks noGrp="1"/>
          </p:cNvSpPr>
          <p:nvPr>
            <p:ph type="subTitle" idx="1"/>
          </p:nvPr>
        </p:nvSpPr>
        <p:spPr>
          <a:prstGeom prst="rect">
            <a:avLst/>
          </a:prstGeom>
        </p:spPr>
        <p:txBody>
          <a:bodyPr>
            <a:normAutofit fontScale="77500" lnSpcReduction="20000"/>
          </a:bodyPr>
          <a:lstStyle/>
          <a:p>
            <a:r>
              <a:rPr lang="en-GB" dirty="0"/>
              <a:t>How Intelligent Automation and Artificial Intelligence Are Already Helping Us Work Better</a:t>
            </a:r>
            <a:endParaRPr lang="en-US" sz="2800" dirty="0">
              <a:solidFill>
                <a:srgbClr val="626274"/>
              </a:solidFill>
              <a:latin typeface="Arial" panose="020B0604020202020204" pitchFamily="34" charset="0"/>
              <a:cs typeface="Arial" panose="020B0604020202020204" pitchFamily="34" charset="0"/>
            </a:endParaRPr>
          </a:p>
        </p:txBody>
      </p:sp>
      <p:sp>
        <p:nvSpPr>
          <p:cNvPr id="5" name="Picture Placeholder 4">
            <a:extLst>
              <a:ext uri="{FF2B5EF4-FFF2-40B4-BE49-F238E27FC236}">
                <a16:creationId xmlns:a16="http://schemas.microsoft.com/office/drawing/2014/main" id="{3D3A8D39-6634-4203-BD5D-D3B0B2E4ED09}"/>
              </a:ext>
            </a:extLst>
          </p:cNvPr>
          <p:cNvSpPr>
            <a:spLocks noGrp="1"/>
          </p:cNvSpPr>
          <p:nvPr>
            <p:ph type="pic" sz="quarter" idx="10"/>
          </p:nvPr>
        </p:nvSpPr>
        <p:spPr/>
        <p:txBody>
          <a:bodyPr/>
          <a:lstStyle/>
          <a:p>
            <a:endParaRPr lang="en-GB" dirty="0"/>
          </a:p>
        </p:txBody>
      </p:sp>
    </p:spTree>
    <p:extLst>
      <p:ext uri="{BB962C8B-B14F-4D97-AF65-F5344CB8AC3E}">
        <p14:creationId xmlns:p14="http://schemas.microsoft.com/office/powerpoint/2010/main" val="1822784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Intelligent Automation at Work</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r>
              <a:rPr lang="en-GB" b="1" dirty="0"/>
              <a:t>Slipped Invoices</a:t>
            </a:r>
          </a:p>
          <a:p>
            <a:r>
              <a:rPr lang="en-GB" b="1" dirty="0"/>
              <a:t>Before IA:</a:t>
            </a:r>
          </a:p>
          <a:p>
            <a:pPr lvl="1">
              <a:buFont typeface="Arial" panose="020B0604020202020204" pitchFamily="34" charset="0"/>
              <a:buChar char="•"/>
            </a:pPr>
            <a:r>
              <a:rPr lang="en-GB" dirty="0"/>
              <a:t>8 full-time staff in Cumbria County Council managing invoice records</a:t>
            </a:r>
          </a:p>
          <a:p>
            <a:pPr lvl="1">
              <a:buFont typeface="Arial" panose="020B0604020202020204" pitchFamily="34" charset="0"/>
              <a:buChar char="•"/>
            </a:pPr>
            <a:r>
              <a:rPr lang="en-GB" dirty="0"/>
              <a:t>Manual handling of scanned paper invoices</a:t>
            </a:r>
          </a:p>
          <a:p>
            <a:pPr lvl="1">
              <a:buFont typeface="Arial" panose="020B0604020202020204" pitchFamily="34" charset="0"/>
              <a:buChar char="•"/>
            </a:pPr>
            <a:r>
              <a:rPr lang="en-GB" dirty="0"/>
              <a:t>Full-time effort just to manage physical pages and data entry</a:t>
            </a:r>
          </a:p>
          <a:p>
            <a:r>
              <a:rPr lang="en-GB" b="1" dirty="0"/>
              <a:t>After IA:</a:t>
            </a:r>
          </a:p>
          <a:p>
            <a:pPr lvl="1">
              <a:buFont typeface="Arial" panose="020B0604020202020204" pitchFamily="34" charset="0"/>
              <a:buChar char="•"/>
            </a:pPr>
            <a:r>
              <a:rPr lang="en-GB" dirty="0"/>
              <a:t>First automation allowed 4 staff to redeploy to urgent work in the P2P team</a:t>
            </a:r>
          </a:p>
          <a:p>
            <a:pPr lvl="1">
              <a:buFont typeface="Arial" panose="020B0604020202020204" pitchFamily="34" charset="0"/>
              <a:buChar char="•"/>
            </a:pPr>
            <a:r>
              <a:rPr lang="en-GB" dirty="0"/>
              <a:t>Further IA removed the need for physical handling and scanning</a:t>
            </a:r>
          </a:p>
          <a:p>
            <a:pPr lvl="1">
              <a:buFont typeface="Arial" panose="020B0604020202020204" pitchFamily="34" charset="0"/>
              <a:buChar char="•"/>
            </a:pPr>
            <a:r>
              <a:rPr lang="en-GB" dirty="0"/>
              <a:t>Now (two versions later), the digital worker:</a:t>
            </a:r>
          </a:p>
          <a:p>
            <a:pPr marL="1346200" lvl="2" indent="-285750"/>
            <a:r>
              <a:rPr lang="en-GB" sz="1600" dirty="0"/>
              <a:t>Handles </a:t>
            </a:r>
            <a:r>
              <a:rPr lang="en-GB" sz="1600" i="1" dirty="0"/>
              <a:t>more entries into E5 than ever before</a:t>
            </a:r>
            <a:endParaRPr lang="en-GB" sz="1600" dirty="0"/>
          </a:p>
          <a:p>
            <a:pPr marL="1346200" lvl="2" indent="-285750"/>
            <a:r>
              <a:rPr lang="en-GB" sz="1600" dirty="0"/>
              <a:t>Has a</a:t>
            </a:r>
            <a:r>
              <a:rPr lang="en-GB" sz="1600" i="1" dirty="0"/>
              <a:t>voided printing over a pallet of temporary paper records</a:t>
            </a:r>
            <a:endParaRPr lang="en-GB" sz="1600" dirty="0"/>
          </a:p>
          <a:p>
            <a:pPr marL="1346200" lvl="2" indent="-285750"/>
            <a:r>
              <a:rPr lang="en-GB" sz="1600" dirty="0"/>
              <a:t>Works </a:t>
            </a:r>
            <a:r>
              <a:rPr lang="en-GB" sz="1600" i="1" dirty="0"/>
              <a:t>continuously, accurately, and paper-free</a:t>
            </a:r>
          </a:p>
        </p:txBody>
      </p:sp>
      <p:pic>
        <p:nvPicPr>
          <p:cNvPr id="9" name="Picture Placeholder 8" descr="A cartoon character of a robot&#10;&#10;AI-generated content may be incorrect.">
            <a:extLst>
              <a:ext uri="{FF2B5EF4-FFF2-40B4-BE49-F238E27FC236}">
                <a16:creationId xmlns:a16="http://schemas.microsoft.com/office/drawing/2014/main" id="{1E4A471C-8D8A-0143-C5C4-6BE21547CC99}"/>
              </a:ext>
            </a:extLst>
          </p:cNvPr>
          <p:cNvPicPr>
            <a:picLocks noGrp="1" noChangeAspect="1"/>
          </p:cNvPicPr>
          <p:nvPr>
            <p:ph type="pic" sz="quarter" idx="12"/>
          </p:nvPr>
        </p:nvPicPr>
        <p:blipFill>
          <a:blip r:embed="rId3"/>
          <a:srcRect l="-5899" t="-13338" r="8604" b="-7474"/>
          <a:stretch/>
        </p:blipFill>
        <p:spPr>
          <a:xfrm>
            <a:off x="6742927" y="95416"/>
            <a:ext cx="5372217" cy="6670783"/>
          </a:xfrm>
        </p:spPr>
      </p:pic>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13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in Action: The Journey Has Begun</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pPr marL="0" indent="0">
              <a:buNone/>
            </a:pPr>
            <a:r>
              <a:rPr lang="en-GB" b="1" dirty="0"/>
              <a:t>What’s Already Here</a:t>
            </a:r>
            <a:endParaRPr lang="en-GB" dirty="0"/>
          </a:p>
          <a:p>
            <a:pPr>
              <a:buFont typeface="Arial" panose="020B0604020202020204" pitchFamily="34" charset="0"/>
              <a:buChar char="•"/>
            </a:pPr>
            <a:r>
              <a:rPr lang="en-GB" dirty="0"/>
              <a:t>AI is already part of tools we use every day:</a:t>
            </a:r>
          </a:p>
          <a:p>
            <a:pPr marL="742950" lvl="1" indent="-285750">
              <a:buFont typeface="Arial" panose="020B0604020202020204" pitchFamily="34" charset="0"/>
              <a:buChar char="•"/>
            </a:pPr>
            <a:r>
              <a:rPr lang="en-GB" dirty="0"/>
              <a:t>Email security scanning and network threat detection</a:t>
            </a:r>
          </a:p>
          <a:p>
            <a:pPr marL="742950" lvl="1" indent="-285750">
              <a:buFont typeface="Arial" panose="020B0604020202020204" pitchFamily="34" charset="0"/>
              <a:buChar char="•"/>
            </a:pPr>
            <a:r>
              <a:rPr lang="en-GB" dirty="0"/>
              <a:t>Website search engines using learning algorithms</a:t>
            </a:r>
          </a:p>
          <a:p>
            <a:pPr marL="742950" lvl="1" indent="-285750">
              <a:buFont typeface="Arial" panose="020B0604020202020204" pitchFamily="34" charset="0"/>
              <a:buChar char="•"/>
            </a:pPr>
            <a:r>
              <a:rPr lang="en-GB" dirty="0"/>
              <a:t>Image recognition and keyword tagging tools</a:t>
            </a:r>
          </a:p>
          <a:p>
            <a:pPr marL="0" indent="0">
              <a:buNone/>
            </a:pPr>
            <a:r>
              <a:rPr lang="en-GB" b="1" dirty="0"/>
              <a:t>What’s Coming Next</a:t>
            </a:r>
            <a:endParaRPr lang="en-GB" dirty="0"/>
          </a:p>
          <a:p>
            <a:pPr>
              <a:buFont typeface="Arial" panose="020B0604020202020204" pitchFamily="34" charset="0"/>
              <a:buChar char="•"/>
            </a:pPr>
            <a:r>
              <a:rPr lang="en-GB" dirty="0"/>
              <a:t>We now have a </a:t>
            </a:r>
            <a:r>
              <a:rPr lang="en-GB" b="1" dirty="0"/>
              <a:t>Generative AI Policy</a:t>
            </a:r>
            <a:r>
              <a:rPr lang="en-GB" dirty="0"/>
              <a:t> in place</a:t>
            </a:r>
          </a:p>
          <a:p>
            <a:pPr>
              <a:buFont typeface="Arial" panose="020B0604020202020204" pitchFamily="34" charset="0"/>
              <a:buChar char="•"/>
            </a:pPr>
            <a:r>
              <a:rPr lang="en-GB" dirty="0"/>
              <a:t>Governance and guidance are ready</a:t>
            </a:r>
          </a:p>
          <a:p>
            <a:pPr>
              <a:buFont typeface="Arial" panose="020B0604020202020204" pitchFamily="34" charset="0"/>
              <a:buChar char="•"/>
            </a:pPr>
            <a:r>
              <a:rPr lang="en-GB" dirty="0"/>
              <a:t>We’re preparing for pilot projects using:</a:t>
            </a:r>
          </a:p>
          <a:p>
            <a:pPr marL="742950" lvl="1" indent="-285750">
              <a:buFont typeface="Arial" panose="020B0604020202020204" pitchFamily="34" charset="0"/>
              <a:buChar char="•"/>
            </a:pPr>
            <a:r>
              <a:rPr lang="en-GB" dirty="0"/>
              <a:t>Microsoft Copilot (Word, Outlook, Teams)</a:t>
            </a:r>
          </a:p>
          <a:p>
            <a:pPr marL="742950" lvl="1" indent="-285750">
              <a:buFont typeface="Arial" panose="020B0604020202020204" pitchFamily="34" charset="0"/>
              <a:buChar char="•"/>
            </a:pPr>
            <a:r>
              <a:rPr lang="en-GB" dirty="0"/>
              <a:t>Generative AI tools for summarisation and support</a:t>
            </a:r>
          </a:p>
          <a:p>
            <a:pPr marL="0" indent="0">
              <a:buNone/>
            </a:pPr>
            <a:r>
              <a:rPr lang="en-GB" b="1" dirty="0"/>
              <a:t>All uses will be guided by ethics, privacy, and security.</a:t>
            </a:r>
            <a:endParaRPr lang="en-GB" dirty="0"/>
          </a:p>
        </p:txBody>
      </p:sp>
      <p:pic>
        <p:nvPicPr>
          <p:cNvPr id="7" name="Picture Placeholder 6" descr="A cartoon character waving&#10;&#10;AI-generated content may be incorrect.">
            <a:extLst>
              <a:ext uri="{FF2B5EF4-FFF2-40B4-BE49-F238E27FC236}">
                <a16:creationId xmlns:a16="http://schemas.microsoft.com/office/drawing/2014/main" id="{C7E1A392-430A-EEDD-4C72-C30C3BCE45CF}"/>
              </a:ext>
            </a:extLst>
          </p:cNvPr>
          <p:cNvPicPr>
            <a:picLocks noGrp="1" noChangeAspect="1"/>
          </p:cNvPicPr>
          <p:nvPr>
            <p:ph type="pic" sz="quarter" idx="12"/>
          </p:nvPr>
        </p:nvPicPr>
        <p:blipFill>
          <a:blip r:embed="rId3"/>
          <a:srcRect l="-3113" t="-5887" r="12214" b="-6982"/>
          <a:stretch/>
        </p:blipFill>
        <p:spPr>
          <a:xfrm>
            <a:off x="6742927" y="95416"/>
            <a:ext cx="5372217" cy="6670783"/>
          </a:xfrm>
        </p:spPr>
      </p:pic>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22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a:xfrm>
            <a:off x="596660" y="504483"/>
            <a:ext cx="7241054" cy="526661"/>
          </a:xfrm>
        </p:spPr>
        <p:txBody>
          <a:bodyPr/>
          <a:lstStyle/>
          <a:p>
            <a:r>
              <a:rPr lang="en-GB" dirty="0"/>
              <a:t>AI on the Horizon: Tools We’re Watching</a:t>
            </a:r>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dirty="0"/>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63AAF55-C166-0790-0978-4E94AFBD06D3}"/>
              </a:ext>
            </a:extLst>
          </p:cNvPr>
          <p:cNvPicPr>
            <a:picLocks noChangeAspect="1"/>
          </p:cNvPicPr>
          <p:nvPr/>
        </p:nvPicPr>
        <p:blipFill>
          <a:blip r:embed="rId3"/>
          <a:stretch>
            <a:fillRect/>
          </a:stretch>
        </p:blipFill>
        <p:spPr>
          <a:xfrm>
            <a:off x="685045" y="1080760"/>
            <a:ext cx="10821910" cy="4696480"/>
          </a:xfrm>
          <a:prstGeom prst="rect">
            <a:avLst/>
          </a:prstGeom>
        </p:spPr>
      </p:pic>
    </p:spTree>
    <p:extLst>
      <p:ext uri="{BB962C8B-B14F-4D97-AF65-F5344CB8AC3E}">
        <p14:creationId xmlns:p14="http://schemas.microsoft.com/office/powerpoint/2010/main" val="364572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a:xfrm>
            <a:off x="596660" y="504483"/>
            <a:ext cx="7241054" cy="526661"/>
          </a:xfrm>
        </p:spPr>
        <p:txBody>
          <a:bodyPr/>
          <a:lstStyle/>
          <a:p>
            <a:r>
              <a:rPr lang="en-GB" dirty="0"/>
              <a:t>AI on the Horizon: Tools We’re Watching</a:t>
            </a:r>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dirty="0"/>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E9B2EF2-9123-6606-FFB6-40994BA2B082}"/>
              </a:ext>
            </a:extLst>
          </p:cNvPr>
          <p:cNvPicPr>
            <a:picLocks noChangeAspect="1"/>
          </p:cNvPicPr>
          <p:nvPr/>
        </p:nvPicPr>
        <p:blipFill>
          <a:blip r:embed="rId3"/>
          <a:stretch>
            <a:fillRect/>
          </a:stretch>
        </p:blipFill>
        <p:spPr>
          <a:xfrm>
            <a:off x="1008940" y="1014075"/>
            <a:ext cx="10174120" cy="4829849"/>
          </a:xfrm>
          <a:prstGeom prst="rect">
            <a:avLst/>
          </a:prstGeom>
        </p:spPr>
      </p:pic>
    </p:spTree>
    <p:extLst>
      <p:ext uri="{BB962C8B-B14F-4D97-AF65-F5344CB8AC3E}">
        <p14:creationId xmlns:p14="http://schemas.microsoft.com/office/powerpoint/2010/main" val="4129226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a:xfrm>
            <a:off x="596660" y="504483"/>
            <a:ext cx="7241054" cy="526661"/>
          </a:xfrm>
        </p:spPr>
        <p:txBody>
          <a:bodyPr/>
          <a:lstStyle/>
          <a:p>
            <a:r>
              <a:rPr lang="en-GB" dirty="0"/>
              <a:t>AI on the Horizon: Tools We’re Watching</a:t>
            </a:r>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dirty="0"/>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6658A2F-E20A-9A5D-62EA-F88FA3AC0E04}"/>
              </a:ext>
            </a:extLst>
          </p:cNvPr>
          <p:cNvPicPr>
            <a:picLocks noChangeAspect="1"/>
          </p:cNvPicPr>
          <p:nvPr/>
        </p:nvPicPr>
        <p:blipFill>
          <a:blip r:embed="rId3"/>
          <a:stretch>
            <a:fillRect/>
          </a:stretch>
        </p:blipFill>
        <p:spPr>
          <a:xfrm>
            <a:off x="1208993" y="956917"/>
            <a:ext cx="9774014" cy="4944165"/>
          </a:xfrm>
          <a:prstGeom prst="rect">
            <a:avLst/>
          </a:prstGeom>
        </p:spPr>
      </p:pic>
    </p:spTree>
    <p:extLst>
      <p:ext uri="{BB962C8B-B14F-4D97-AF65-F5344CB8AC3E}">
        <p14:creationId xmlns:p14="http://schemas.microsoft.com/office/powerpoint/2010/main" val="354512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b="1" dirty="0"/>
              <a:t>What’s the Impact?</a:t>
            </a:r>
            <a:endParaRPr lang="en-GB"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r>
              <a:rPr lang="en-GB" b="1" dirty="0"/>
              <a:t>✅ IA – What We’ve Delivered</a:t>
            </a:r>
          </a:p>
          <a:p>
            <a:pPr lvl="1">
              <a:buFont typeface="Arial" panose="020B0604020202020204" pitchFamily="34" charset="0"/>
              <a:buChar char="•"/>
            </a:pPr>
            <a:r>
              <a:rPr lang="en-GB" dirty="0"/>
              <a:t>🕒 </a:t>
            </a:r>
            <a:r>
              <a:rPr lang="en-GB" b="1" dirty="0"/>
              <a:t>Thousands of staff hours saved</a:t>
            </a:r>
            <a:r>
              <a:rPr lang="en-GB" dirty="0"/>
              <a:t> across finance and support teams</a:t>
            </a:r>
          </a:p>
          <a:p>
            <a:pPr lvl="1">
              <a:buFont typeface="Arial" panose="020B0604020202020204" pitchFamily="34" charset="0"/>
              <a:buChar char="•"/>
            </a:pPr>
            <a:r>
              <a:rPr lang="en-GB" dirty="0"/>
              <a:t>📄 </a:t>
            </a:r>
            <a:r>
              <a:rPr lang="en-GB" b="1" dirty="0"/>
              <a:t>Over a pallet of paper eliminated</a:t>
            </a:r>
            <a:r>
              <a:rPr lang="en-GB" dirty="0"/>
              <a:t> from Slipped Invoices alone</a:t>
            </a:r>
          </a:p>
          <a:p>
            <a:pPr lvl="1">
              <a:buFont typeface="Arial" panose="020B0604020202020204" pitchFamily="34" charset="0"/>
              <a:buChar char="•"/>
            </a:pPr>
            <a:r>
              <a:rPr lang="en-GB" dirty="0"/>
              <a:t>🔁 </a:t>
            </a:r>
            <a:r>
              <a:rPr lang="en-GB" b="1" dirty="0"/>
              <a:t>Processes run reliably 24/7</a:t>
            </a:r>
            <a:r>
              <a:rPr lang="en-GB" dirty="0"/>
              <a:t> – no missed steps, no fatigue</a:t>
            </a:r>
          </a:p>
          <a:p>
            <a:pPr lvl="1">
              <a:buFont typeface="Arial" panose="020B0604020202020204" pitchFamily="34" charset="0"/>
              <a:buChar char="•"/>
            </a:pPr>
            <a:r>
              <a:rPr lang="en-GB" dirty="0"/>
              <a:t>👥 </a:t>
            </a:r>
            <a:r>
              <a:rPr lang="en-GB" b="1" dirty="0"/>
              <a:t>Staff redeployed to higher-value work</a:t>
            </a:r>
            <a:r>
              <a:rPr lang="en-GB" dirty="0"/>
              <a:t>, not replaced</a:t>
            </a:r>
          </a:p>
          <a:p>
            <a:r>
              <a:rPr lang="en-GB" b="1" dirty="0"/>
              <a:t>🚀 AI – What’s on the Horizon</a:t>
            </a:r>
          </a:p>
          <a:p>
            <a:pPr lvl="1">
              <a:buFont typeface="Arial" panose="020B0604020202020204" pitchFamily="34" charset="0"/>
              <a:buChar char="•"/>
            </a:pPr>
            <a:r>
              <a:rPr lang="en-GB" dirty="0"/>
              <a:t>🧠 Smarter summaries, suggestions, and insights</a:t>
            </a:r>
          </a:p>
          <a:p>
            <a:pPr lvl="1">
              <a:buFont typeface="Arial" panose="020B0604020202020204" pitchFamily="34" charset="0"/>
              <a:buChar char="•"/>
            </a:pPr>
            <a:r>
              <a:rPr lang="en-GB" dirty="0"/>
              <a:t>🧩 Embedded support in tools you already use (e.g. Word, Outlook)</a:t>
            </a:r>
          </a:p>
          <a:p>
            <a:pPr lvl="1">
              <a:buFont typeface="Arial" panose="020B0604020202020204" pitchFamily="34" charset="0"/>
              <a:buChar char="•"/>
            </a:pPr>
            <a:r>
              <a:rPr lang="en-GB" dirty="0"/>
              <a:t>🔐 Guardrails already in place: policy, governance, and support</a:t>
            </a:r>
          </a:p>
          <a:p>
            <a:pPr marL="0" indent="0">
              <a:buNone/>
            </a:pPr>
            <a:endParaRPr lang="en-GB"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dirty="0"/>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pic>
        <p:nvPicPr>
          <p:cNvPr id="8" name="Master_Mode_The_cheerful_yellow_robot_with_a">
            <a:hlinkClick r:id="" action="ppaction://media"/>
            <a:extLst>
              <a:ext uri="{FF2B5EF4-FFF2-40B4-BE49-F238E27FC236}">
                <a16:creationId xmlns:a16="http://schemas.microsoft.com/office/drawing/2014/main" id="{5EA5F874-0AC6-7BDB-BCB6-8A941403F79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83630" y="4361862"/>
            <a:ext cx="1812712" cy="1812712"/>
          </a:xfrm>
          <a:prstGeom prst="rect">
            <a:avLst/>
          </a:prstGeom>
        </p:spPr>
      </p:pic>
      <p:pic>
        <p:nvPicPr>
          <p:cNvPr id="9" name="AI_Master_Mode_The_cartoon_character_with_a_blu (1)">
            <a:hlinkClick r:id="" action="ppaction://media"/>
            <a:extLst>
              <a:ext uri="{FF2B5EF4-FFF2-40B4-BE49-F238E27FC236}">
                <a16:creationId xmlns:a16="http://schemas.microsoft.com/office/drawing/2014/main" id="{4E52C761-BBCE-E06B-40CF-A058FD9CF36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53679" y="4361862"/>
            <a:ext cx="1812713" cy="1812713"/>
          </a:xfrm>
          <a:prstGeom prst="rect">
            <a:avLst/>
          </a:prstGeom>
        </p:spPr>
      </p:pic>
    </p:spTree>
    <p:extLst>
      <p:ext uri="{BB962C8B-B14F-4D97-AF65-F5344CB8AC3E}">
        <p14:creationId xmlns:p14="http://schemas.microsoft.com/office/powerpoint/2010/main" val="14043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4" fill="hold"/>
                                        <p:tgtEl>
                                          <p:spTgt spid="8"/>
                                        </p:tgtEl>
                                      </p:cBhvr>
                                    </p:cmd>
                                  </p:childTnLst>
                                </p:cTn>
                              </p:par>
                              <p:par>
                                <p:cTn id="7" presetID="1" presetClass="mediacall" presetSubtype="0" fill="hold" nodeType="withEffect">
                                  <p:stCondLst>
                                    <p:cond delay="0"/>
                                  </p:stCondLst>
                                  <p:childTnLst>
                                    <p:cmd type="call" cmd="playFrom(0.0)">
                                      <p:cBhvr>
                                        <p:cTn id="8" dur="103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pPr marL="0" indent="0">
              <a:buNone/>
            </a:pPr>
            <a:r>
              <a:rPr lang="en-GB" dirty="0"/>
              <a:t>✅ </a:t>
            </a:r>
            <a:r>
              <a:rPr lang="en-GB" b="1" dirty="0"/>
              <a:t>Key Messages from the Policy:</a:t>
            </a:r>
            <a:endParaRPr lang="en-GB" dirty="0"/>
          </a:p>
          <a:p>
            <a:pPr>
              <a:buFont typeface="Arial" panose="020B0604020202020204" pitchFamily="34" charset="0"/>
              <a:buChar char="•"/>
            </a:pPr>
            <a:r>
              <a:rPr lang="en-GB" b="1" dirty="0"/>
              <a:t>Use AI tools mindfully </a:t>
            </a:r>
            <a:r>
              <a:rPr lang="en-GB" dirty="0"/>
              <a:t>— no sensitive data in public chatbots like ChatGPT for work tasks</a:t>
            </a:r>
          </a:p>
          <a:p>
            <a:pPr>
              <a:buFont typeface="Arial" panose="020B0604020202020204" pitchFamily="34" charset="0"/>
              <a:buChar char="•"/>
            </a:pPr>
            <a:r>
              <a:rPr lang="en-GB" b="1" dirty="0"/>
              <a:t>Never enter personal, confidential, or sensitive data</a:t>
            </a:r>
            <a:endParaRPr lang="en-GB" dirty="0"/>
          </a:p>
          <a:p>
            <a:pPr>
              <a:buFont typeface="Arial" panose="020B0604020202020204" pitchFamily="34" charset="0"/>
              <a:buChar char="•"/>
            </a:pPr>
            <a:r>
              <a:rPr lang="en-GB" b="1" dirty="0"/>
              <a:t>You are responsible for checking and correcting AI output</a:t>
            </a:r>
            <a:endParaRPr lang="en-GB" dirty="0"/>
          </a:p>
          <a:p>
            <a:pPr>
              <a:buFont typeface="Arial" panose="020B0604020202020204" pitchFamily="34" charset="0"/>
              <a:buChar char="•"/>
            </a:pPr>
            <a:r>
              <a:rPr lang="en-GB" b="1" dirty="0"/>
              <a:t>Always disclose AI-generated content</a:t>
            </a:r>
            <a:r>
              <a:rPr lang="en-GB" dirty="0"/>
              <a:t> where appropriate</a:t>
            </a:r>
          </a:p>
          <a:p>
            <a:pPr>
              <a:buFont typeface="Arial" panose="020B0604020202020204" pitchFamily="34" charset="0"/>
              <a:buChar char="•"/>
            </a:pPr>
            <a:r>
              <a:rPr lang="en-GB" b="1" dirty="0"/>
              <a:t>Ask if unsure</a:t>
            </a:r>
            <a:r>
              <a:rPr lang="en-GB" dirty="0"/>
              <a:t> – speak to Digital Innovation or Information Governance</a:t>
            </a:r>
          </a:p>
          <a:p>
            <a:endParaRPr lang="en-GB"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dirty="0"/>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a:xfrm>
            <a:off x="420915" y="504483"/>
            <a:ext cx="7765142" cy="526661"/>
          </a:xfrm>
        </p:spPr>
        <p:txBody>
          <a:bodyPr>
            <a:normAutofit/>
          </a:bodyPr>
          <a:lstStyle/>
          <a:p>
            <a:r>
              <a:rPr lang="en-GB" b="1" dirty="0"/>
              <a:t>Using </a:t>
            </a:r>
            <a:r>
              <a:rPr lang="en-GB" b="1" dirty="0" err="1"/>
              <a:t>GenAI</a:t>
            </a:r>
            <a:r>
              <a:rPr lang="en-GB" b="1" dirty="0"/>
              <a:t> Safely: What You Need to Know</a:t>
            </a:r>
            <a:endParaRPr lang="en-GB" dirty="0"/>
          </a:p>
        </p:txBody>
      </p:sp>
    </p:spTree>
    <p:extLst>
      <p:ext uri="{BB962C8B-B14F-4D97-AF65-F5344CB8AC3E}">
        <p14:creationId xmlns:p14="http://schemas.microsoft.com/office/powerpoint/2010/main" val="625790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Exploring AI Tools: How to Stay Safe and Compliant</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pPr marL="0" indent="0">
              <a:buNone/>
            </a:pPr>
            <a:r>
              <a:rPr lang="en-GB" b="1" dirty="0"/>
              <a:t>✅ You Can:</a:t>
            </a:r>
          </a:p>
          <a:p>
            <a:pPr>
              <a:buFont typeface="Arial" panose="020B0604020202020204" pitchFamily="34" charset="0"/>
              <a:buChar char="•"/>
            </a:pPr>
            <a:r>
              <a:rPr lang="en-GB" dirty="0"/>
              <a:t>Explore AI tools on the web </a:t>
            </a:r>
            <a:r>
              <a:rPr lang="en-GB" b="1" dirty="0"/>
              <a:t>for personal experimentation</a:t>
            </a:r>
            <a:endParaRPr lang="en-GB" dirty="0"/>
          </a:p>
          <a:p>
            <a:pPr>
              <a:buFont typeface="Arial" panose="020B0604020202020204" pitchFamily="34" charset="0"/>
              <a:buChar char="•"/>
            </a:pPr>
            <a:r>
              <a:rPr lang="en-GB" dirty="0"/>
              <a:t>Try </a:t>
            </a:r>
            <a:r>
              <a:rPr lang="en-GB" dirty="0" err="1"/>
              <a:t>GenAI</a:t>
            </a:r>
            <a:r>
              <a:rPr lang="en-GB" dirty="0"/>
              <a:t> solutions to understand what they can do</a:t>
            </a:r>
          </a:p>
          <a:p>
            <a:pPr>
              <a:buFont typeface="Arial" panose="020B0604020202020204" pitchFamily="34" charset="0"/>
              <a:buChar char="•"/>
            </a:pPr>
            <a:r>
              <a:rPr lang="en-GB" dirty="0"/>
              <a:t>Identify business needs that AI might help meet</a:t>
            </a:r>
          </a:p>
          <a:p>
            <a:pPr>
              <a:buFont typeface="Arial" panose="020B0604020202020204" pitchFamily="34" charset="0"/>
              <a:buChar char="•"/>
            </a:pPr>
            <a:r>
              <a:rPr lang="en-GB" dirty="0"/>
              <a:t>Use AI to </a:t>
            </a:r>
            <a:r>
              <a:rPr lang="en-GB" b="1" dirty="0"/>
              <a:t>draft</a:t>
            </a:r>
            <a:r>
              <a:rPr lang="en-GB" dirty="0"/>
              <a:t>, </a:t>
            </a:r>
            <a:r>
              <a:rPr lang="en-GB" b="1" dirty="0"/>
              <a:t>summarise</a:t>
            </a:r>
            <a:r>
              <a:rPr lang="en-GB" dirty="0"/>
              <a:t>, or </a:t>
            </a:r>
            <a:r>
              <a:rPr lang="en-GB" b="1" dirty="0"/>
              <a:t>spark ideas</a:t>
            </a:r>
            <a:r>
              <a:rPr lang="en-GB" dirty="0"/>
              <a:t> — then refine</a:t>
            </a:r>
          </a:p>
          <a:p>
            <a:pPr>
              <a:buFont typeface="Arial" panose="020B0604020202020204" pitchFamily="34" charset="0"/>
              <a:buChar char="•"/>
            </a:pPr>
            <a:r>
              <a:rPr lang="en-GB" dirty="0"/>
              <a:t>Bring promising uses to Digital Innovation for support</a:t>
            </a:r>
          </a:p>
          <a:p>
            <a:pPr marL="0" indent="0">
              <a:buNone/>
            </a:pPr>
            <a:r>
              <a:rPr lang="en-GB" b="1" dirty="0"/>
              <a:t>⚠️ To Stay Compliant:</a:t>
            </a:r>
          </a:p>
          <a:p>
            <a:pPr>
              <a:buFont typeface="Arial" panose="020B0604020202020204" pitchFamily="34" charset="0"/>
              <a:buChar char="•"/>
            </a:pPr>
            <a:r>
              <a:rPr lang="en-GB" dirty="0"/>
              <a:t>Never input </a:t>
            </a:r>
            <a:r>
              <a:rPr lang="en-GB" b="1" dirty="0"/>
              <a:t>personal, confidential, or sensitive data</a:t>
            </a:r>
            <a:endParaRPr lang="en-GB" dirty="0"/>
          </a:p>
          <a:p>
            <a:pPr>
              <a:buFont typeface="Arial" panose="020B0604020202020204" pitchFamily="34" charset="0"/>
              <a:buChar char="•"/>
            </a:pPr>
            <a:r>
              <a:rPr lang="en-GB" dirty="0"/>
              <a:t>Don’t rely on AI for </a:t>
            </a:r>
            <a:r>
              <a:rPr lang="en-GB" b="1" dirty="0"/>
              <a:t>final outputs</a:t>
            </a:r>
            <a:r>
              <a:rPr lang="en-GB" dirty="0"/>
              <a:t> without checking and editing</a:t>
            </a:r>
          </a:p>
          <a:p>
            <a:pPr>
              <a:buFont typeface="Arial" panose="020B0604020202020204" pitchFamily="34" charset="0"/>
              <a:buChar char="•"/>
            </a:pPr>
            <a:r>
              <a:rPr lang="en-GB" dirty="0"/>
              <a:t>Be transparent if AI helped — </a:t>
            </a:r>
            <a:r>
              <a:rPr lang="en-GB" i="1" dirty="0"/>
              <a:t>own the outcome</a:t>
            </a:r>
            <a:endParaRPr lang="en-GB" dirty="0"/>
          </a:p>
          <a:p>
            <a:pPr>
              <a:buFont typeface="Arial" panose="020B0604020202020204" pitchFamily="34" charset="0"/>
              <a:buChar char="•"/>
            </a:pPr>
            <a:r>
              <a:rPr lang="en-GB" dirty="0"/>
              <a:t>Pause and ask if the use case involves risk, judgement, or people</a:t>
            </a:r>
          </a:p>
          <a:p>
            <a:pPr>
              <a:buFont typeface="Arial" panose="020B0604020202020204" pitchFamily="34" charset="0"/>
              <a:buChar char="•"/>
            </a:pPr>
            <a:r>
              <a:rPr lang="en-GB" dirty="0"/>
              <a:t>Remember: </a:t>
            </a:r>
            <a:r>
              <a:rPr lang="en-GB" b="1" dirty="0"/>
              <a:t>curiosity is good — care is essential</a:t>
            </a:r>
            <a:endParaRPr lang="en-GB" dirty="0"/>
          </a:p>
          <a:p>
            <a:endParaRPr lang="en-GB" dirty="0"/>
          </a:p>
        </p:txBody>
      </p:sp>
      <p:pic>
        <p:nvPicPr>
          <p:cNvPr id="11" name="Picture Placeholder 10">
            <a:extLst>
              <a:ext uri="{FF2B5EF4-FFF2-40B4-BE49-F238E27FC236}">
                <a16:creationId xmlns:a16="http://schemas.microsoft.com/office/drawing/2014/main" id="{D0D88893-4F88-09DA-245C-914DA7BB2761}"/>
              </a:ext>
            </a:extLst>
          </p:cNvPr>
          <p:cNvPicPr>
            <a:picLocks noGrp="1" noChangeAspect="1"/>
          </p:cNvPicPr>
          <p:nvPr>
            <p:ph type="pic" sz="quarter" idx="12"/>
          </p:nvPr>
        </p:nvPicPr>
        <p:blipFill>
          <a:blip r:embed="rId3"/>
          <a:srcRect l="-7156" t="-15926" r="9433" b="-5417"/>
          <a:stretch/>
        </p:blipFill>
        <p:spPr>
          <a:xfrm>
            <a:off x="6742927" y="95416"/>
            <a:ext cx="5372217" cy="6670783"/>
          </a:xfrm>
        </p:spPr>
      </p:pic>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48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normAutofit fontScale="90000"/>
          </a:bodyPr>
          <a:lstStyle/>
          <a:p>
            <a:r>
              <a:rPr lang="en-GB" b="1" dirty="0"/>
              <a:t>How to Use </a:t>
            </a:r>
            <a:r>
              <a:rPr lang="en-GB" b="1" dirty="0" err="1"/>
              <a:t>GenAI</a:t>
            </a:r>
            <a:r>
              <a:rPr lang="en-GB" b="1" dirty="0"/>
              <a:t> Effectively (and Responsibly)</a:t>
            </a:r>
            <a:endParaRPr lang="en-GB"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pPr marL="0" indent="0">
              <a:buNone/>
            </a:pPr>
            <a:r>
              <a:rPr lang="en-GB" b="1" dirty="0"/>
              <a:t>🧠 Great Ways to Start:</a:t>
            </a:r>
          </a:p>
          <a:p>
            <a:pPr>
              <a:buFont typeface="Arial" panose="020B0604020202020204" pitchFamily="34" charset="0"/>
              <a:buChar char="•"/>
            </a:pPr>
            <a:r>
              <a:rPr lang="en-GB" dirty="0"/>
              <a:t>Drafting emails or letters (then edit for tone and accuracy)</a:t>
            </a:r>
          </a:p>
          <a:p>
            <a:pPr>
              <a:buFont typeface="Arial" panose="020B0604020202020204" pitchFamily="34" charset="0"/>
              <a:buChar char="•"/>
            </a:pPr>
            <a:r>
              <a:rPr lang="en-GB" dirty="0"/>
              <a:t>Summarising meeting notes (from your own typed text)</a:t>
            </a:r>
          </a:p>
          <a:p>
            <a:pPr>
              <a:buFont typeface="Arial" panose="020B0604020202020204" pitchFamily="34" charset="0"/>
              <a:buChar char="•"/>
            </a:pPr>
            <a:r>
              <a:rPr lang="en-GB" dirty="0"/>
              <a:t>Creating first-draft ideas for reports, blogs, or presentations</a:t>
            </a:r>
          </a:p>
          <a:p>
            <a:pPr>
              <a:buFont typeface="Arial" panose="020B0604020202020204" pitchFamily="34" charset="0"/>
              <a:buChar char="•"/>
            </a:pPr>
            <a:r>
              <a:rPr lang="en-GB" dirty="0"/>
              <a:t>Exploring tone/style variations — formal vs. friendly</a:t>
            </a:r>
          </a:p>
          <a:p>
            <a:pPr>
              <a:buFont typeface="Arial" panose="020B0604020202020204" pitchFamily="34" charset="0"/>
              <a:buChar char="•"/>
            </a:pPr>
            <a:r>
              <a:rPr lang="en-GB" dirty="0"/>
              <a:t>Brainstorming options: titles, taglines, names for projects</a:t>
            </a:r>
          </a:p>
          <a:p>
            <a:pPr>
              <a:buFont typeface="Arial" panose="020B0604020202020204" pitchFamily="34" charset="0"/>
              <a:buChar char="•"/>
            </a:pPr>
            <a:r>
              <a:rPr lang="en-GB" dirty="0"/>
              <a:t>Creating custom prompts to test tools against work needs</a:t>
            </a:r>
          </a:p>
          <a:p>
            <a:pPr marL="0" indent="0">
              <a:buNone/>
            </a:pPr>
            <a:r>
              <a:rPr lang="en-GB" b="1" dirty="0"/>
              <a:t>⚠️ Keep in Mind:</a:t>
            </a:r>
          </a:p>
          <a:p>
            <a:pPr>
              <a:buFont typeface="Arial" panose="020B0604020202020204" pitchFamily="34" charset="0"/>
              <a:buChar char="•"/>
            </a:pPr>
            <a:r>
              <a:rPr lang="en-GB" dirty="0"/>
              <a:t>Never enter real names, case data, or personal identifiers</a:t>
            </a:r>
          </a:p>
          <a:p>
            <a:pPr>
              <a:buFont typeface="Arial" panose="020B0604020202020204" pitchFamily="34" charset="0"/>
              <a:buChar char="•"/>
            </a:pPr>
            <a:r>
              <a:rPr lang="en-GB" dirty="0"/>
              <a:t>Always review and correct output — </a:t>
            </a:r>
            <a:r>
              <a:rPr lang="en-GB" i="1" dirty="0"/>
              <a:t>you own the result</a:t>
            </a:r>
            <a:endParaRPr lang="en-GB" dirty="0"/>
          </a:p>
          <a:p>
            <a:pPr>
              <a:buFont typeface="Arial" panose="020B0604020202020204" pitchFamily="34" charset="0"/>
              <a:buChar char="•"/>
            </a:pPr>
            <a:r>
              <a:rPr lang="en-GB" dirty="0"/>
              <a:t>If it’s good, tell us — we might be able to make it official!</a:t>
            </a:r>
          </a:p>
          <a:p>
            <a:pPr marL="0" indent="0">
              <a:buNone/>
            </a:pPr>
            <a:endParaRPr lang="en-GB"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246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normAutofit fontScale="90000"/>
          </a:bodyPr>
          <a:lstStyle/>
          <a:p>
            <a:r>
              <a:rPr lang="en-GB" dirty="0"/>
              <a:t>Be Curious. Be Responsible. Be in Touch.</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normAutofit lnSpcReduction="10000"/>
          </a:bodyPr>
          <a:lstStyle/>
          <a:p>
            <a:pPr marL="0" indent="0">
              <a:buNone/>
            </a:pPr>
            <a:r>
              <a:rPr lang="en-GB" b="1" dirty="0"/>
              <a:t>🔍 Be Curious</a:t>
            </a:r>
          </a:p>
          <a:p>
            <a:pPr>
              <a:buFont typeface="Arial" panose="020B0604020202020204" pitchFamily="34" charset="0"/>
              <a:buChar char="•"/>
            </a:pPr>
            <a:r>
              <a:rPr lang="en-GB" dirty="0"/>
              <a:t>Try different AI tools. Experiment safely.</a:t>
            </a:r>
          </a:p>
          <a:p>
            <a:pPr>
              <a:buFont typeface="Arial" panose="020B0604020202020204" pitchFamily="34" charset="0"/>
              <a:buChar char="•"/>
            </a:pPr>
            <a:r>
              <a:rPr lang="en-GB" dirty="0"/>
              <a:t>Is Claude better than Copilot for coding tasks? Is ChatGPT better than LLAMA at emails?</a:t>
            </a:r>
          </a:p>
          <a:p>
            <a:pPr>
              <a:buFont typeface="Arial" panose="020B0604020202020204" pitchFamily="34" charset="0"/>
              <a:buChar char="•"/>
            </a:pPr>
            <a:r>
              <a:rPr lang="en-GB" dirty="0"/>
              <a:t>Explore how AI might help you work smarter.</a:t>
            </a:r>
          </a:p>
          <a:p>
            <a:pPr>
              <a:buFont typeface="Arial" panose="020B0604020202020204" pitchFamily="34" charset="0"/>
              <a:buChar char="•"/>
            </a:pPr>
            <a:r>
              <a:rPr lang="en-GB" dirty="0"/>
              <a:t>Think about how </a:t>
            </a:r>
            <a:r>
              <a:rPr lang="en-GB" dirty="0" err="1"/>
              <a:t>GenAI</a:t>
            </a:r>
            <a:r>
              <a:rPr lang="en-GB" dirty="0"/>
              <a:t> could support your team or service.</a:t>
            </a:r>
          </a:p>
          <a:p>
            <a:pPr marL="0" indent="0">
              <a:buNone/>
            </a:pPr>
            <a:r>
              <a:rPr lang="en-GB" b="1" dirty="0"/>
              <a:t>🧭 Be Responsible</a:t>
            </a:r>
          </a:p>
          <a:p>
            <a:pPr>
              <a:buFont typeface="Arial" panose="020B0604020202020204" pitchFamily="34" charset="0"/>
              <a:buChar char="•"/>
            </a:pPr>
            <a:r>
              <a:rPr lang="en-GB" dirty="0"/>
              <a:t>Follow the </a:t>
            </a:r>
            <a:r>
              <a:rPr lang="en-GB" dirty="0" err="1"/>
              <a:t>GenAI</a:t>
            </a:r>
            <a:r>
              <a:rPr lang="en-GB" dirty="0"/>
              <a:t> policy — protect people and data.</a:t>
            </a:r>
          </a:p>
          <a:p>
            <a:pPr>
              <a:buFont typeface="Arial" panose="020B0604020202020204" pitchFamily="34" charset="0"/>
              <a:buChar char="•"/>
            </a:pPr>
            <a:r>
              <a:rPr lang="en-GB" dirty="0"/>
              <a:t>Review, edit, and disclose AI-generated content.</a:t>
            </a:r>
          </a:p>
          <a:p>
            <a:pPr>
              <a:buFont typeface="Arial" panose="020B0604020202020204" pitchFamily="34" charset="0"/>
              <a:buChar char="•"/>
            </a:pPr>
            <a:r>
              <a:rPr lang="en-GB" dirty="0"/>
              <a:t>Ask for help when you’re not sure.</a:t>
            </a:r>
          </a:p>
          <a:p>
            <a:pPr marL="0" indent="0">
              <a:buNone/>
            </a:pPr>
            <a:r>
              <a:rPr lang="en-GB" b="1" dirty="0"/>
              <a:t>💬 Be in Touch</a:t>
            </a:r>
          </a:p>
          <a:p>
            <a:pPr>
              <a:buFont typeface="Arial" panose="020B0604020202020204" pitchFamily="34" charset="0"/>
              <a:buChar char="•"/>
            </a:pPr>
            <a:r>
              <a:rPr lang="en-GB" dirty="0"/>
              <a:t>Found something promising? Tell us!</a:t>
            </a:r>
          </a:p>
          <a:p>
            <a:pPr>
              <a:buFont typeface="Arial" panose="020B0604020202020204" pitchFamily="34" charset="0"/>
              <a:buChar char="•"/>
            </a:pPr>
            <a:r>
              <a:rPr lang="en-GB" dirty="0"/>
              <a:t>We can help turn ideas into supported tools.</a:t>
            </a:r>
          </a:p>
          <a:p>
            <a:pPr>
              <a:buFont typeface="Arial" panose="020B0604020202020204" pitchFamily="34" charset="0"/>
              <a:buChar char="•"/>
            </a:pPr>
            <a:r>
              <a:rPr lang="en-GB" dirty="0"/>
              <a:t>This is a shared journey — we want your voice in it.</a:t>
            </a:r>
          </a:p>
          <a:p>
            <a:endParaRPr lang="en-GB"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914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Who I Am and Why I’m Here</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r>
              <a:rPr lang="en-GB" b="1" dirty="0"/>
              <a:t>Name: </a:t>
            </a:r>
            <a:r>
              <a:rPr lang="en-GB" dirty="0"/>
              <a:t>David Cunliffe</a:t>
            </a:r>
          </a:p>
          <a:p>
            <a:r>
              <a:rPr lang="en-GB" b="1" dirty="0"/>
              <a:t>Role: </a:t>
            </a:r>
            <a:r>
              <a:rPr lang="en-GB" dirty="0"/>
              <a:t>Intelligent Automation Lead, Digital &amp; Innovation</a:t>
            </a:r>
          </a:p>
          <a:p>
            <a:r>
              <a:rPr lang="en-GB" b="1" dirty="0"/>
              <a:t>What I Do:</a:t>
            </a:r>
          </a:p>
          <a:p>
            <a:pPr lvl="1"/>
            <a:r>
              <a:rPr lang="en-GB" dirty="0"/>
              <a:t>Lead our work on automating repetitive, rule-based tasks</a:t>
            </a:r>
          </a:p>
          <a:p>
            <a:pPr lvl="1"/>
            <a:r>
              <a:rPr lang="en-GB" dirty="0"/>
              <a:t>Explore safe, practical uses of AI to support staff and services</a:t>
            </a:r>
          </a:p>
          <a:p>
            <a:pPr lvl="1"/>
            <a:r>
              <a:rPr lang="en-GB" dirty="0"/>
              <a:t>Collaborate with teams across the council to modernise processes</a:t>
            </a:r>
          </a:p>
          <a:p>
            <a:r>
              <a:rPr lang="en-GB" b="1" dirty="0"/>
              <a:t>Why I’m Here:</a:t>
            </a:r>
          </a:p>
          <a:p>
            <a:pPr lvl="1"/>
            <a:r>
              <a:rPr lang="en-GB" dirty="0"/>
              <a:t>To show how automation and AI are already working for us</a:t>
            </a:r>
          </a:p>
          <a:p>
            <a:pPr lvl="1"/>
            <a:r>
              <a:rPr lang="en-GB" dirty="0"/>
              <a:t>To explain how to use these tools safely</a:t>
            </a:r>
          </a:p>
          <a:p>
            <a:pPr lvl="1"/>
            <a:r>
              <a:rPr lang="en-GB" dirty="0"/>
              <a:t>And to invite you to get involved — responsibly!</a:t>
            </a:r>
          </a:p>
          <a:p>
            <a:r>
              <a:rPr lang="en-GB" b="1" dirty="0"/>
              <a:t>Find Me At:</a:t>
            </a:r>
          </a:p>
          <a:p>
            <a:pPr lvl="1"/>
            <a:r>
              <a:rPr lang="en-GB" dirty="0">
                <a:hlinkClick r:id="rId3"/>
              </a:rPr>
              <a:t>David.Cunliffe@westmorlandandfurness.gov.uk</a:t>
            </a:r>
            <a:endParaRPr lang="en-GB" dirty="0"/>
          </a:p>
          <a:p>
            <a:pPr lvl="1"/>
            <a:endParaRPr lang="en-GB" dirty="0"/>
          </a:p>
        </p:txBody>
      </p:sp>
      <p:pic>
        <p:nvPicPr>
          <p:cNvPr id="8" name="Picture Placeholder 7" descr="A person with a mustache and glasses&#10;&#10;AI-generated content may be incorrect.">
            <a:extLst>
              <a:ext uri="{FF2B5EF4-FFF2-40B4-BE49-F238E27FC236}">
                <a16:creationId xmlns:a16="http://schemas.microsoft.com/office/drawing/2014/main" id="{324AE455-44C2-45C3-BD71-D42F1452983D}"/>
              </a:ext>
            </a:extLst>
          </p:cNvPr>
          <p:cNvPicPr>
            <a:picLocks noGrp="1" noChangeAspect="1"/>
          </p:cNvPicPr>
          <p:nvPr>
            <p:ph type="pic" sz="quarter" idx="12"/>
          </p:nvPr>
        </p:nvPicPr>
        <p:blipFill>
          <a:blip r:embed="rId4"/>
          <a:srcRect l="4022" r="4022"/>
          <a:stretch>
            <a:fillRect/>
          </a:stretch>
        </p:blipFill>
        <p:spPr/>
      </p:pic>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64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Where Could AI or IA Help You?</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type="body" idx="1"/>
          </p:nvPr>
        </p:nvSpPr>
        <p:spPr>
          <a:prstGeom prst="rect">
            <a:avLst/>
          </a:prstGeom>
        </p:spPr>
        <p:txBody>
          <a:bodyPr/>
          <a:lstStyle/>
          <a:p>
            <a:r>
              <a:rPr lang="en-GB" b="1" dirty="0"/>
              <a:t>What tasks in your team are boring, repetitive, or take too long?</a:t>
            </a:r>
          </a:p>
          <a:p>
            <a:r>
              <a:rPr lang="en-GB" dirty="0"/>
              <a:t>Let us know what gets in your way. Your ideas help us build smarter tools.</a:t>
            </a:r>
          </a:p>
        </p:txBody>
      </p:sp>
    </p:spTree>
    <p:extLst>
      <p:ext uri="{BB962C8B-B14F-4D97-AF65-F5344CB8AC3E}">
        <p14:creationId xmlns:p14="http://schemas.microsoft.com/office/powerpoint/2010/main" val="3932454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Your Questions</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type="body" idx="1"/>
          </p:nvPr>
        </p:nvSpPr>
        <p:spPr>
          <a:prstGeom prst="rect">
            <a:avLst/>
          </a:prstGeom>
        </p:spPr>
        <p:txBody>
          <a:bodyPr/>
          <a:lstStyle/>
          <a:p>
            <a:r>
              <a:rPr lang="en-GB" dirty="0"/>
              <a:t>Ask anything about AI, IA, tools, or next steps.</a:t>
            </a:r>
          </a:p>
        </p:txBody>
      </p:sp>
    </p:spTree>
    <p:extLst>
      <p:ext uri="{BB962C8B-B14F-4D97-AF65-F5344CB8AC3E}">
        <p14:creationId xmlns:p14="http://schemas.microsoft.com/office/powerpoint/2010/main" val="2924001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normAutofit fontScale="90000"/>
          </a:bodyPr>
          <a:lstStyle/>
          <a:p>
            <a:r>
              <a:rPr lang="en-GB" dirty="0"/>
              <a:t>Thanks for Coming — Let’s Keep Talking</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pPr marL="0" indent="0">
              <a:buNone/>
            </a:pPr>
            <a:r>
              <a:rPr lang="en-GB" b="1" dirty="0"/>
              <a:t>🙏 Thank You</a:t>
            </a:r>
          </a:p>
          <a:p>
            <a:pPr>
              <a:buFont typeface="Arial" panose="020B0604020202020204" pitchFamily="34" charset="0"/>
              <a:buChar char="•"/>
            </a:pPr>
            <a:r>
              <a:rPr lang="en-GB" dirty="0"/>
              <a:t>Thanks for your time, ideas, and questions today</a:t>
            </a:r>
          </a:p>
          <a:p>
            <a:pPr>
              <a:buFont typeface="Arial" panose="020B0604020202020204" pitchFamily="34" charset="0"/>
              <a:buChar char="•"/>
            </a:pPr>
            <a:r>
              <a:rPr lang="en-GB" dirty="0"/>
              <a:t>We hope you leave with something useful — and a bit of curiosity too</a:t>
            </a:r>
          </a:p>
          <a:p>
            <a:pPr marL="0" indent="0">
              <a:buNone/>
            </a:pPr>
            <a:r>
              <a:rPr lang="en-GB" b="1" dirty="0"/>
              <a:t>📣 Stay in Touch</a:t>
            </a:r>
          </a:p>
          <a:p>
            <a:pPr>
              <a:buFont typeface="Arial" panose="020B0604020202020204" pitchFamily="34" charset="0"/>
              <a:buChar char="•"/>
            </a:pPr>
            <a:r>
              <a:rPr lang="en-GB" dirty="0"/>
              <a:t>💬 </a:t>
            </a:r>
            <a:r>
              <a:rPr lang="en-GB" i="1" dirty="0"/>
              <a:t>Have an idea? Want to chat?</a:t>
            </a:r>
            <a:br>
              <a:rPr lang="en-GB" dirty="0"/>
            </a:br>
            <a:r>
              <a:rPr lang="en-GB" dirty="0"/>
              <a:t>→ </a:t>
            </a:r>
            <a:r>
              <a:rPr lang="en-GB" b="1" dirty="0"/>
              <a:t>Email:</a:t>
            </a:r>
            <a:r>
              <a:rPr lang="en-GB" dirty="0"/>
              <a:t> Try one of the QR codes to the right</a:t>
            </a:r>
            <a:br>
              <a:rPr lang="en-GB" dirty="0"/>
            </a:br>
            <a:r>
              <a:rPr lang="en-GB" dirty="0"/>
              <a:t>→ </a:t>
            </a:r>
            <a:r>
              <a:rPr lang="en-GB" b="1" dirty="0"/>
              <a:t>Otherwise:</a:t>
            </a:r>
            <a:r>
              <a:rPr lang="en-GB" dirty="0"/>
              <a:t> </a:t>
            </a:r>
            <a:br>
              <a:rPr lang="en-GB" dirty="0"/>
            </a:br>
            <a:r>
              <a:rPr lang="en-GB" dirty="0"/>
              <a:t>	</a:t>
            </a:r>
            <a:r>
              <a:rPr lang="en-GB" dirty="0">
                <a:hlinkClick r:id="rId3"/>
              </a:rPr>
              <a:t>Artificial.Intelligence@westmorlandandfurness.gov.uk</a:t>
            </a:r>
            <a:r>
              <a:rPr lang="en-GB" dirty="0"/>
              <a:t> </a:t>
            </a:r>
            <a:br>
              <a:rPr lang="en-GB" dirty="0"/>
            </a:br>
            <a:r>
              <a:rPr lang="en-GB" dirty="0"/>
              <a:t>	</a:t>
            </a:r>
            <a:r>
              <a:rPr lang="en-GB" dirty="0">
                <a:hlinkClick r:id="rId4"/>
              </a:rPr>
              <a:t>Automation.Team@westmorlandandfurness.gov.uk</a:t>
            </a:r>
            <a:r>
              <a:rPr lang="en-GB" dirty="0"/>
              <a:t> </a:t>
            </a:r>
            <a:br>
              <a:rPr lang="en-GB" dirty="0"/>
            </a:br>
            <a:r>
              <a:rPr lang="en-GB" dirty="0"/>
              <a:t>→ </a:t>
            </a:r>
            <a:r>
              <a:rPr lang="en-GB" b="1" dirty="0"/>
              <a:t>Contact the Digital Innovation team</a:t>
            </a:r>
            <a:endParaRPr lang="en-GB" dirty="0"/>
          </a:p>
          <a:p>
            <a:pPr marL="0" indent="0">
              <a:buNone/>
            </a:pPr>
            <a:r>
              <a:rPr lang="en-GB" b="1" dirty="0"/>
              <a:t>✅ Your Next Step</a:t>
            </a:r>
          </a:p>
          <a:p>
            <a:pPr>
              <a:buFont typeface="Arial" panose="020B0604020202020204" pitchFamily="34" charset="0"/>
              <a:buChar char="•"/>
            </a:pPr>
            <a:r>
              <a:rPr lang="en-GB" dirty="0"/>
              <a:t>Think about one task in your service that </a:t>
            </a:r>
            <a:r>
              <a:rPr lang="en-GB" i="1" dirty="0"/>
              <a:t>could</a:t>
            </a:r>
            <a:r>
              <a:rPr lang="en-GB" dirty="0"/>
              <a:t> be smarter</a:t>
            </a:r>
          </a:p>
          <a:p>
            <a:pPr>
              <a:buFont typeface="Arial" panose="020B0604020202020204" pitchFamily="34" charset="0"/>
              <a:buChar char="•"/>
            </a:pPr>
            <a:r>
              <a:rPr lang="en-GB" dirty="0"/>
              <a:t>Try a </a:t>
            </a:r>
            <a:r>
              <a:rPr lang="en-GB" dirty="0" err="1"/>
              <a:t>GenAI</a:t>
            </a:r>
            <a:r>
              <a:rPr lang="en-GB" dirty="0"/>
              <a:t> tool — safely — and see what it can do</a:t>
            </a:r>
          </a:p>
          <a:p>
            <a:pPr>
              <a:buFont typeface="Arial" panose="020B0604020202020204" pitchFamily="34" charset="0"/>
              <a:buChar char="•"/>
            </a:pPr>
            <a:r>
              <a:rPr lang="en-GB" dirty="0"/>
              <a:t>Talk to us if you think it’s worth exploring together</a:t>
            </a:r>
          </a:p>
          <a:p>
            <a:endParaRPr lang="en-GB" dirty="0"/>
          </a:p>
        </p:txBody>
      </p:sp>
      <p:pic>
        <p:nvPicPr>
          <p:cNvPr id="7" name="Picture Placeholder 6">
            <a:extLst>
              <a:ext uri="{FF2B5EF4-FFF2-40B4-BE49-F238E27FC236}">
                <a16:creationId xmlns:a16="http://schemas.microsoft.com/office/drawing/2014/main" id="{8D4C7811-A0A5-9D03-4960-473EC63E5080}"/>
              </a:ext>
            </a:extLst>
          </p:cNvPr>
          <p:cNvPicPr>
            <a:picLocks noGrp="1" noChangeAspect="1"/>
          </p:cNvPicPr>
          <p:nvPr>
            <p:ph type="pic" sz="quarter" idx="12"/>
          </p:nvPr>
        </p:nvPicPr>
        <p:blipFill>
          <a:blip r:embed="rId5">
            <a:extLst>
              <a:ext uri="{96DAC541-7B7A-43D3-8B79-37D633B846F1}">
                <asvg:svgBlip xmlns:asvg="http://schemas.microsoft.com/office/drawing/2016/SVG/main" r:embed="rId6"/>
              </a:ext>
            </a:extLst>
          </a:blip>
          <a:srcRect l="-88917" t="-4620" r="-37794" b="-120468"/>
          <a:stretch/>
        </p:blipFill>
        <p:spPr>
          <a:xfrm>
            <a:off x="6742927" y="95416"/>
            <a:ext cx="5372217" cy="6670783"/>
          </a:xfrm>
        </p:spPr>
      </p:pic>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B4E8CABE-19C9-64B4-1C69-26E9BAE8AAC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50117" y="3277056"/>
            <a:ext cx="2363837" cy="2956379"/>
          </a:xfrm>
          <a:prstGeom prst="rect">
            <a:avLst/>
          </a:prstGeom>
        </p:spPr>
      </p:pic>
    </p:spTree>
    <p:extLst>
      <p:ext uri="{BB962C8B-B14F-4D97-AF65-F5344CB8AC3E}">
        <p14:creationId xmlns:p14="http://schemas.microsoft.com/office/powerpoint/2010/main" val="3615857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A and AI robots_wave_to_the_camer">
            <a:hlinkClick r:id="" action="ppaction://media"/>
            <a:extLst>
              <a:ext uri="{FF2B5EF4-FFF2-40B4-BE49-F238E27FC236}">
                <a16:creationId xmlns:a16="http://schemas.microsoft.com/office/drawing/2014/main" id="{FE69135F-EF7A-1B54-8700-CF4975B6B5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71510" y="193449"/>
            <a:ext cx="6265408" cy="6265408"/>
          </a:xfrm>
          <a:prstGeom prst="rect">
            <a:avLst/>
          </a:prstGeom>
        </p:spPr>
      </p:pic>
    </p:spTree>
    <p:extLst>
      <p:ext uri="{BB962C8B-B14F-4D97-AF65-F5344CB8AC3E}">
        <p14:creationId xmlns:p14="http://schemas.microsoft.com/office/powerpoint/2010/main" val="220536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What We’ll Cover Today</a:t>
            </a:r>
            <a:endParaRPr lang="en-DE" dirty="0"/>
          </a:p>
        </p:txBody>
      </p:sp>
      <p:sp>
        <p:nvSpPr>
          <p:cNvPr id="3" name="Content Placeholder 2">
            <a:extLst>
              <a:ext uri="{FF2B5EF4-FFF2-40B4-BE49-F238E27FC236}">
                <a16:creationId xmlns:a16="http://schemas.microsoft.com/office/drawing/2014/main" id="{F4B3F1AC-44DA-FE40-2A20-96F6BE23FF24}"/>
              </a:ext>
            </a:extLst>
          </p:cNvPr>
          <p:cNvSpPr>
            <a:spLocks noGrp="1"/>
          </p:cNvSpPr>
          <p:nvPr>
            <p:ph idx="10"/>
          </p:nvPr>
        </p:nvSpPr>
        <p:spPr>
          <a:prstGeom prst="rect">
            <a:avLst/>
          </a:prstGeom>
        </p:spPr>
        <p:txBody>
          <a:bodyPr/>
          <a:lstStyle/>
          <a:p>
            <a:pPr marL="0" indent="0">
              <a:buNone/>
            </a:pPr>
            <a:r>
              <a:rPr lang="en-GB" b="1" dirty="0"/>
              <a:t>🧠 </a:t>
            </a:r>
            <a:r>
              <a:rPr lang="en-GB" b="1" dirty="0" err="1"/>
              <a:t>Mythbusting</a:t>
            </a:r>
            <a:r>
              <a:rPr lang="en-GB" b="1" dirty="0"/>
              <a:t> the Hype</a:t>
            </a:r>
          </a:p>
          <a:p>
            <a:r>
              <a:rPr lang="en-GB" dirty="0"/>
              <a:t>What AI and IA really are – not what the headlines say.</a:t>
            </a:r>
          </a:p>
          <a:p>
            <a:pPr marL="0" indent="0">
              <a:buNone/>
            </a:pPr>
            <a:r>
              <a:rPr lang="en-GB" b="1" dirty="0"/>
              <a:t>🤖 Meet Our Digital Helpers</a:t>
            </a:r>
          </a:p>
          <a:p>
            <a:r>
              <a:rPr lang="en-GB" dirty="0"/>
              <a:t>Introduction to IA and AI, what they do, and how they differ.</a:t>
            </a:r>
          </a:p>
          <a:p>
            <a:pPr marL="0" indent="0">
              <a:buNone/>
            </a:pPr>
            <a:r>
              <a:rPr lang="en-GB" b="1" dirty="0"/>
              <a:t>🎬 Real-Life Examples</a:t>
            </a:r>
          </a:p>
          <a:p>
            <a:r>
              <a:rPr lang="en-GB" dirty="0"/>
              <a:t>Automation and AI already in use across the council.</a:t>
            </a:r>
          </a:p>
          <a:p>
            <a:pPr marL="0" indent="0">
              <a:buNone/>
            </a:pPr>
            <a:r>
              <a:rPr lang="en-GB" b="1" dirty="0"/>
              <a:t>🔐 Safe and Smart AI Use</a:t>
            </a:r>
          </a:p>
          <a:p>
            <a:r>
              <a:rPr lang="en-GB" dirty="0"/>
              <a:t>What the </a:t>
            </a:r>
            <a:r>
              <a:rPr lang="en-GB" dirty="0" err="1"/>
              <a:t>GenAI</a:t>
            </a:r>
            <a:r>
              <a:rPr lang="en-GB" dirty="0"/>
              <a:t> Policy means for you.</a:t>
            </a:r>
          </a:p>
          <a:p>
            <a:pPr marL="0" indent="0">
              <a:buNone/>
            </a:pPr>
            <a:r>
              <a:rPr lang="en-GB" b="1" dirty="0"/>
              <a:t>🗳️ Get Involved!</a:t>
            </a:r>
          </a:p>
          <a:p>
            <a:r>
              <a:rPr lang="en-GB" dirty="0"/>
              <a:t>Audience interaction and how to bring your ideas to us.</a:t>
            </a:r>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dirty="0"/>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82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or IA? – True or False</a:t>
            </a:r>
            <a:endParaRPr lang="en-DE" dirty="0"/>
          </a:p>
        </p:txBody>
      </p:sp>
      <p:sp>
        <p:nvSpPr>
          <p:cNvPr id="11" name="Content Placeholder 10">
            <a:extLst>
              <a:ext uri="{FF2B5EF4-FFF2-40B4-BE49-F238E27FC236}">
                <a16:creationId xmlns:a16="http://schemas.microsoft.com/office/drawing/2014/main" id="{581F2A42-6B32-0DFF-2BE9-0BDE1516EF6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6612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or IA? – True or False</a:t>
            </a:r>
            <a:endParaRPr lang="en-DE"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581F2A42-6B32-0DFF-2BE9-0BDE1516EF6B}"/>
              </a:ext>
            </a:extLst>
          </p:cNvPr>
          <p:cNvSpPr>
            <a:spLocks noGrp="1"/>
          </p:cNvSpPr>
          <p:nvPr>
            <p:ph idx="10"/>
          </p:nvPr>
        </p:nvSpPr>
        <p:spPr/>
        <p:txBody>
          <a:bodyPr/>
          <a:lstStyle/>
          <a:p>
            <a:r>
              <a:rPr lang="en-GB" dirty="0"/>
              <a:t>“Artificial Intelligence learns from every conversation I have with it.” ❌</a:t>
            </a:r>
          </a:p>
          <a:p>
            <a:r>
              <a:rPr lang="en-GB" dirty="0"/>
              <a:t>“Intelligent Automation can follow a set of instructions again and again, perfectly.” ✅</a:t>
            </a:r>
          </a:p>
          <a:p>
            <a:r>
              <a:rPr lang="en-GB" dirty="0"/>
              <a:t>“We already use AI in the council.” ✅</a:t>
            </a:r>
          </a:p>
          <a:p>
            <a:r>
              <a:rPr lang="en-GB" dirty="0"/>
              <a:t>“You can freely give AI tools sensitive data if it’s helpful.” ❌</a:t>
            </a:r>
          </a:p>
          <a:p>
            <a:r>
              <a:rPr lang="en-GB" dirty="0"/>
              <a:t>“IA replaces people.” ❌ (It supports them)</a:t>
            </a:r>
          </a:p>
          <a:p>
            <a:r>
              <a:rPr lang="en-GB" dirty="0"/>
              <a:t>“AI tools are only for tech experts.” ❌</a:t>
            </a:r>
          </a:p>
          <a:p>
            <a:r>
              <a:rPr lang="en-GB" dirty="0"/>
              <a:t>“You might already be using AI without knowing it.” ✅</a:t>
            </a:r>
          </a:p>
        </p:txBody>
      </p:sp>
    </p:spTree>
    <p:extLst>
      <p:ext uri="{BB962C8B-B14F-4D97-AF65-F5344CB8AC3E}">
        <p14:creationId xmlns:p14="http://schemas.microsoft.com/office/powerpoint/2010/main" val="3366062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vs IA: What’s the Difference?</a:t>
            </a:r>
            <a:endParaRPr lang="en-DE"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F3809CA-C1B1-9215-3072-A7A828CD0C78}"/>
              </a:ext>
            </a:extLst>
          </p:cNvPr>
          <p:cNvGraphicFramePr>
            <a:graphicFrameLocks noGrp="1"/>
          </p:cNvGraphicFramePr>
          <p:nvPr>
            <p:ph idx="10"/>
          </p:nvPr>
        </p:nvGraphicFramePr>
        <p:xfrm>
          <a:off x="596900" y="1436688"/>
          <a:ext cx="6897688" cy="4565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rofessional_Mode_Robot_stands_in_the_middle_of_th">
            <a:hlinkClick r:id="" action="ppaction://media"/>
            <a:extLst>
              <a:ext uri="{FF2B5EF4-FFF2-40B4-BE49-F238E27FC236}">
                <a16:creationId xmlns:a16="http://schemas.microsoft.com/office/drawing/2014/main" id="{813CE149-25A8-DACE-7558-B75C368530A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640615" y="-1199893"/>
            <a:ext cx="3935412" cy="3935412"/>
          </a:xfrm>
          <a:prstGeom prst="rect">
            <a:avLst/>
          </a:prstGeom>
        </p:spPr>
      </p:pic>
      <p:pic>
        <p:nvPicPr>
          <p:cNvPr id="7" name="AI_The_blue_humanoid_cartoon_waves">
            <a:hlinkClick r:id="" action="ppaction://media"/>
            <a:extLst>
              <a:ext uri="{FF2B5EF4-FFF2-40B4-BE49-F238E27FC236}">
                <a16:creationId xmlns:a16="http://schemas.microsoft.com/office/drawing/2014/main" id="{B3795618-1734-2FDB-5B29-8CCAFBE1561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3640615" y="3893882"/>
            <a:ext cx="3935412" cy="3935412"/>
          </a:xfrm>
          <a:prstGeom prst="rect">
            <a:avLst/>
          </a:prstGeom>
        </p:spPr>
      </p:pic>
    </p:spTree>
    <p:extLst>
      <p:ext uri="{BB962C8B-B14F-4D97-AF65-F5344CB8AC3E}">
        <p14:creationId xmlns:p14="http://schemas.microsoft.com/office/powerpoint/2010/main" val="1945249708"/>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video>
              <p:cMediaNode vol="80000">
                <p:cTn id="3"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vs IA: What’s the Difference?</a:t>
            </a:r>
            <a:endParaRPr lang="en-DE"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F3809CA-C1B1-9215-3072-A7A828CD0C78}"/>
              </a:ext>
            </a:extLst>
          </p:cNvPr>
          <p:cNvGraphicFramePr>
            <a:graphicFrameLocks noGrp="1"/>
          </p:cNvGraphicFramePr>
          <p:nvPr>
            <p:ph idx="10"/>
          </p:nvPr>
        </p:nvGraphicFramePr>
        <p:xfrm>
          <a:off x="596900" y="1436688"/>
          <a:ext cx="6897688" cy="4565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rofessional_Mode_Robot_stands_in_the_middle_of_th">
            <a:hlinkClick r:id="" action="ppaction://media"/>
            <a:extLst>
              <a:ext uri="{FF2B5EF4-FFF2-40B4-BE49-F238E27FC236}">
                <a16:creationId xmlns:a16="http://schemas.microsoft.com/office/drawing/2014/main" id="{813CE149-25A8-DACE-7558-B75C368530A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001815" y="1031144"/>
            <a:ext cx="3935412" cy="3935412"/>
          </a:xfrm>
          <a:prstGeom prst="rect">
            <a:avLst/>
          </a:prstGeom>
        </p:spPr>
      </p:pic>
      <p:pic>
        <p:nvPicPr>
          <p:cNvPr id="7" name="AI_The_blue_humanoid_cartoon_waves">
            <a:hlinkClick r:id="" action="ppaction://media"/>
            <a:extLst>
              <a:ext uri="{FF2B5EF4-FFF2-40B4-BE49-F238E27FC236}">
                <a16:creationId xmlns:a16="http://schemas.microsoft.com/office/drawing/2014/main" id="{B3795618-1734-2FDB-5B29-8CCAFBE1561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3640615" y="3893882"/>
            <a:ext cx="3935412" cy="3935412"/>
          </a:xfrm>
          <a:prstGeom prst="rect">
            <a:avLst/>
          </a:prstGeom>
        </p:spPr>
      </p:pic>
    </p:spTree>
    <p:extLst>
      <p:ext uri="{BB962C8B-B14F-4D97-AF65-F5344CB8AC3E}">
        <p14:creationId xmlns:p14="http://schemas.microsoft.com/office/powerpoint/2010/main" val="215598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vs IA: What’s the Difference?</a:t>
            </a:r>
            <a:endParaRPr lang="en-DE"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F3809CA-C1B1-9215-3072-A7A828CD0C78}"/>
              </a:ext>
            </a:extLst>
          </p:cNvPr>
          <p:cNvGraphicFramePr>
            <a:graphicFrameLocks noGrp="1"/>
          </p:cNvGraphicFramePr>
          <p:nvPr>
            <p:ph idx="10"/>
          </p:nvPr>
        </p:nvGraphicFramePr>
        <p:xfrm>
          <a:off x="596900" y="1436688"/>
          <a:ext cx="6897688" cy="4565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rofessional_Mode_Robot_stands_in_the_middle_of_th">
            <a:hlinkClick r:id="" action="ppaction://media"/>
            <a:extLst>
              <a:ext uri="{FF2B5EF4-FFF2-40B4-BE49-F238E27FC236}">
                <a16:creationId xmlns:a16="http://schemas.microsoft.com/office/drawing/2014/main" id="{813CE149-25A8-DACE-7558-B75C368530A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640615" y="-971294"/>
            <a:ext cx="3935412" cy="3935412"/>
          </a:xfrm>
          <a:prstGeom prst="rect">
            <a:avLst/>
          </a:prstGeom>
        </p:spPr>
      </p:pic>
      <p:pic>
        <p:nvPicPr>
          <p:cNvPr id="7" name="AI_The_blue_humanoid_cartoon_waves">
            <a:hlinkClick r:id="" action="ppaction://media"/>
            <a:extLst>
              <a:ext uri="{FF2B5EF4-FFF2-40B4-BE49-F238E27FC236}">
                <a16:creationId xmlns:a16="http://schemas.microsoft.com/office/drawing/2014/main" id="{B3795618-1734-2FDB-5B29-8CCAFBE1561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001815" y="1031144"/>
            <a:ext cx="3935412" cy="3935412"/>
          </a:xfrm>
          <a:prstGeom prst="rect">
            <a:avLst/>
          </a:prstGeom>
        </p:spPr>
      </p:pic>
    </p:spTree>
    <p:extLst>
      <p:ext uri="{BB962C8B-B14F-4D97-AF65-F5344CB8AC3E}">
        <p14:creationId xmlns:p14="http://schemas.microsoft.com/office/powerpoint/2010/main" val="3650119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video>
              <p:cMediaNode vol="80000">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C8C-3D1C-CEF0-5B71-61782ADC214B}"/>
              </a:ext>
            </a:extLst>
          </p:cNvPr>
          <p:cNvSpPr>
            <a:spLocks noGrp="1"/>
          </p:cNvSpPr>
          <p:nvPr>
            <p:ph type="title"/>
          </p:nvPr>
        </p:nvSpPr>
        <p:spPr/>
        <p:txBody>
          <a:bodyPr/>
          <a:lstStyle/>
          <a:p>
            <a:r>
              <a:rPr lang="en-GB" dirty="0"/>
              <a:t>AI vs IA: What’s the Difference?</a:t>
            </a:r>
            <a:endParaRPr lang="en-DE" dirty="0"/>
          </a:p>
        </p:txBody>
      </p:sp>
      <p:sp>
        <p:nvSpPr>
          <p:cNvPr id="6" name="Picture Placeholder 5">
            <a:extLst>
              <a:ext uri="{FF2B5EF4-FFF2-40B4-BE49-F238E27FC236}">
                <a16:creationId xmlns:a16="http://schemas.microsoft.com/office/drawing/2014/main" id="{AE03004D-DEC6-9C8F-D646-3E9F999C9C0A}"/>
              </a:ext>
            </a:extLst>
          </p:cNvPr>
          <p:cNvSpPr>
            <a:spLocks noGrp="1"/>
          </p:cNvSpPr>
          <p:nvPr>
            <p:ph type="pic" sz="quarter" idx="12"/>
          </p:nvPr>
        </p:nvSpPr>
        <p:spPr/>
        <p:txBody>
          <a:bodyPr/>
          <a:lstStyle/>
          <a:p>
            <a:endParaRPr lang="en-GB"/>
          </a:p>
        </p:txBody>
      </p:sp>
      <p:sp>
        <p:nvSpPr>
          <p:cNvPr id="4" name="Footer Placeholder 3">
            <a:extLst>
              <a:ext uri="{FF2B5EF4-FFF2-40B4-BE49-F238E27FC236}">
                <a16:creationId xmlns:a16="http://schemas.microsoft.com/office/drawing/2014/main" id="{ECCFBD79-6D1D-E755-2938-6EED07F8D0FB}"/>
              </a:ext>
            </a:extLst>
          </p:cNvPr>
          <p:cNvSpPr>
            <a:spLocks noGrp="1"/>
          </p:cNvSpPr>
          <p:nvPr>
            <p:ph type="ftr" sz="quarter" idx="11"/>
          </p:nvPr>
        </p:nvSpPr>
        <p:spPr>
          <a:xfrm>
            <a:off x="596659" y="6287824"/>
            <a:ext cx="6898648" cy="365125"/>
          </a:xfrm>
        </p:spPr>
        <p:txBody>
          <a:bodyPr/>
          <a:lstStyle/>
          <a:p>
            <a:pPr algn="l"/>
            <a:r>
              <a:rPr lang="en-GB" dirty="0"/>
              <a:t>How Intelligent Automation and Artificial Intelligence Are Already Helping Us Work Better</a:t>
            </a:r>
            <a:endParaRPr lang="en-US" sz="1200" dirty="0">
              <a:solidFill>
                <a:srgbClr val="626274"/>
              </a:solidFill>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F3809CA-C1B1-9215-3072-A7A828CD0C78}"/>
              </a:ext>
            </a:extLst>
          </p:cNvPr>
          <p:cNvGraphicFramePr>
            <a:graphicFrameLocks noGrp="1"/>
          </p:cNvGraphicFramePr>
          <p:nvPr>
            <p:ph idx="10"/>
          </p:nvPr>
        </p:nvGraphicFramePr>
        <p:xfrm>
          <a:off x="596900" y="1436688"/>
          <a:ext cx="6897688" cy="4565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rofessional_Mode_Robot_stands_in_the_middle_of_th">
            <a:hlinkClick r:id="" action="ppaction://media"/>
            <a:extLst>
              <a:ext uri="{FF2B5EF4-FFF2-40B4-BE49-F238E27FC236}">
                <a16:creationId xmlns:a16="http://schemas.microsoft.com/office/drawing/2014/main" id="{813CE149-25A8-DACE-7558-B75C368530A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126805" y="2094564"/>
            <a:ext cx="1739108" cy="1739108"/>
          </a:xfrm>
          <a:prstGeom prst="rect">
            <a:avLst/>
          </a:prstGeom>
        </p:spPr>
      </p:pic>
      <p:pic>
        <p:nvPicPr>
          <p:cNvPr id="7" name="AI_The_blue_humanoid_cartoon_waves">
            <a:hlinkClick r:id="" action="ppaction://media"/>
            <a:extLst>
              <a:ext uri="{FF2B5EF4-FFF2-40B4-BE49-F238E27FC236}">
                <a16:creationId xmlns:a16="http://schemas.microsoft.com/office/drawing/2014/main" id="{B3795618-1734-2FDB-5B29-8CCAFBE1561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0269219" y="2094564"/>
            <a:ext cx="1739107" cy="1739107"/>
          </a:xfrm>
          <a:prstGeom prst="rect">
            <a:avLst/>
          </a:prstGeom>
        </p:spPr>
      </p:pic>
    </p:spTree>
    <p:extLst>
      <p:ext uri="{BB962C8B-B14F-4D97-AF65-F5344CB8AC3E}">
        <p14:creationId xmlns:p14="http://schemas.microsoft.com/office/powerpoint/2010/main" val="2565943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 fill="hold"/>
                                        <p:tgtEl>
                                          <p:spTgt spid="3"/>
                                        </p:tgtEl>
                                      </p:cBhvr>
                                    </p:cmd>
                                  </p:childTnLst>
                                </p:cTn>
                              </p:par>
                              <p:par>
                                <p:cTn id="7" presetID="1" presetClass="mediacall" presetSubtype="0" fill="hold" nodeType="withEffect">
                                  <p:stCondLst>
                                    <p:cond delay="0"/>
                                  </p:stCondLst>
                                  <p:childTnLst>
                                    <p:cmd type="call" cmd="playFrom(0.0)">
                                      <p:cBhvr>
                                        <p:cTn id="8" dur="5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W&amp;FC colours">
      <a:dk1>
        <a:srgbClr val="35343E"/>
      </a:dk1>
      <a:lt1>
        <a:srgbClr val="F7F7F8"/>
      </a:lt1>
      <a:dk2>
        <a:srgbClr val="5C6072"/>
      </a:dk2>
      <a:lt2>
        <a:srgbClr val="FFFFFF"/>
      </a:lt2>
      <a:accent1>
        <a:srgbClr val="26A699"/>
      </a:accent1>
      <a:accent2>
        <a:srgbClr val="F4B61A"/>
      </a:accent2>
      <a:accent3>
        <a:srgbClr val="A5A5A5"/>
      </a:accent3>
      <a:accent4>
        <a:srgbClr val="E56D25"/>
      </a:accent4>
      <a:accent5>
        <a:srgbClr val="3083C5"/>
      </a:accent5>
      <a:accent6>
        <a:srgbClr val="D84D94"/>
      </a:accent6>
      <a:hlink>
        <a:srgbClr val="21A699"/>
      </a:hlink>
      <a:folHlink>
        <a:srgbClr val="1F84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CF9F688-B2A5-473F-8F3B-56314AE4B0DB}" vid="{CAF3A944-CC03-409F-9245-0567AAEE03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97E18EB7EADC499F5A69D36BDAFCB2" ma:contentTypeVersion="4" ma:contentTypeDescription="Create a new document." ma:contentTypeScope="" ma:versionID="d20e96e1bb3ebef2814bae6f590f6ae8">
  <xsd:schema xmlns:xsd="http://www.w3.org/2001/XMLSchema" xmlns:xs="http://www.w3.org/2001/XMLSchema" xmlns:p="http://schemas.microsoft.com/office/2006/metadata/properties" xmlns:ns2="6eacf0c6-a2ef-4a28-b65d-05962a1d1423" targetNamespace="http://schemas.microsoft.com/office/2006/metadata/properties" ma:root="true" ma:fieldsID="b68b74857905f9c44d1ebd76f41fea0d" ns2:_="">
    <xsd:import namespace="6eacf0c6-a2ef-4a28-b65d-05962a1d14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f0c6-a2ef-4a28-b65d-05962a1d1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D682B3-7481-4D6D-A9BA-3CBA697F91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acf0c6-a2ef-4a28-b65d-05962a1d14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EC380E-EED9-4B70-B41B-9D3C0168F603}">
  <ds:schemaRefs>
    <ds:schemaRef ds:uri="6eacf0c6-a2ef-4a28-b65d-05962a1d1423"/>
    <ds:schemaRef ds:uri="http://purl.org/dc/dcmitype/"/>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687B31C4-4BBF-4DB5-B936-05FB4BC56C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15469</TotalTime>
  <Words>4911</Words>
  <Application>Microsoft Office PowerPoint</Application>
  <PresentationFormat>Widescreen</PresentationFormat>
  <Paragraphs>335</Paragraphs>
  <Slides>23</Slides>
  <Notes>22</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Working Smarter with AI and IA</vt:lpstr>
      <vt:lpstr>Who I Am and Why I’m Here</vt:lpstr>
      <vt:lpstr>What We’ll Cover Today</vt:lpstr>
      <vt:lpstr>AI or IA? – True or False</vt:lpstr>
      <vt:lpstr>AI or IA? – True or False</vt:lpstr>
      <vt:lpstr>AI vs IA: What’s the Difference?</vt:lpstr>
      <vt:lpstr>AI vs IA: What’s the Difference?</vt:lpstr>
      <vt:lpstr>AI vs IA: What’s the Difference?</vt:lpstr>
      <vt:lpstr>AI vs IA: What’s the Difference?</vt:lpstr>
      <vt:lpstr>Intelligent Automation at Work</vt:lpstr>
      <vt:lpstr>AI in Action: The Journey Has Begun</vt:lpstr>
      <vt:lpstr>AI on the Horizon: Tools We’re Watching</vt:lpstr>
      <vt:lpstr>AI on the Horizon: Tools We’re Watching</vt:lpstr>
      <vt:lpstr>AI on the Horizon: Tools We’re Watching</vt:lpstr>
      <vt:lpstr>What’s the Impact?</vt:lpstr>
      <vt:lpstr>Using GenAI Safely: What You Need to Know</vt:lpstr>
      <vt:lpstr>Exploring AI Tools: How to Stay Safe and Compliant</vt:lpstr>
      <vt:lpstr>How to Use GenAI Effectively (and Responsibly)</vt:lpstr>
      <vt:lpstr>Be Curious. Be Responsible. Be in Touch.</vt:lpstr>
      <vt:lpstr>Where Could AI or IA Help You?</vt:lpstr>
      <vt:lpstr>Your Questions</vt:lpstr>
      <vt:lpstr>Thanks for Coming — Let’s Keep Talking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presentation title across two lines</dc:title>
  <dc:creator>Kirstie Hawkins</dc:creator>
  <cp:lastModifiedBy>David Cunliffe</cp:lastModifiedBy>
  <cp:revision>2</cp:revision>
  <dcterms:created xsi:type="dcterms:W3CDTF">2023-01-13T11:52:58Z</dcterms:created>
  <dcterms:modified xsi:type="dcterms:W3CDTF">2025-06-17T16:44:56Z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0x0101001297E18EB7EADC499F5A69D36BDAFCB2</vt:lpwstr>
  </property>
</Properties>
</file>