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32"/>
  </p:notesMasterIdLst>
  <p:sldIdLst>
    <p:sldId id="297" r:id="rId5"/>
    <p:sldId id="315" r:id="rId6"/>
    <p:sldId id="331" r:id="rId7"/>
    <p:sldId id="323" r:id="rId8"/>
    <p:sldId id="351" r:id="rId9"/>
    <p:sldId id="306" r:id="rId10"/>
    <p:sldId id="307" r:id="rId11"/>
    <p:sldId id="329" r:id="rId12"/>
    <p:sldId id="304" r:id="rId13"/>
    <p:sldId id="305" r:id="rId14"/>
    <p:sldId id="325" r:id="rId15"/>
    <p:sldId id="337" r:id="rId16"/>
    <p:sldId id="303" r:id="rId17"/>
    <p:sldId id="328" r:id="rId18"/>
    <p:sldId id="357" r:id="rId19"/>
    <p:sldId id="335" r:id="rId20"/>
    <p:sldId id="334" r:id="rId21"/>
    <p:sldId id="338" r:id="rId22"/>
    <p:sldId id="339" r:id="rId23"/>
    <p:sldId id="340" r:id="rId24"/>
    <p:sldId id="361" r:id="rId25"/>
    <p:sldId id="300" r:id="rId26"/>
    <p:sldId id="348" r:id="rId27"/>
    <p:sldId id="342" r:id="rId28"/>
    <p:sldId id="344" r:id="rId29"/>
    <p:sldId id="333" r:id="rId30"/>
    <p:sldId id="360" r:id="rId31"/>
  </p:sldIdLst>
  <p:sldSz cx="10693400" cy="6483350"/>
  <p:notesSz cx="10693400" cy="6483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Jones" initials="LJ" lastIdx="0" clrIdx="0">
    <p:extLst>
      <p:ext uri="{19B8F6BF-5375-455C-9EA6-DF929625EA0E}">
        <p15:presenceInfo xmlns:p15="http://schemas.microsoft.com/office/powerpoint/2012/main" userId="S-1-5-21-3375500687-1845405399-2931509177-218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D73"/>
    <a:srgbClr val="9979B6"/>
    <a:srgbClr val="4F9F35"/>
    <a:srgbClr val="EEECE1"/>
    <a:srgbClr val="595959"/>
    <a:srgbClr val="249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4B0956-213B-4363-AD9A-C13C33CEEFE4}" v="12" dt="2023-02-28T08:57:34.72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2998" autoAdjust="0"/>
  </p:normalViewPr>
  <p:slideViewPr>
    <p:cSldViewPr>
      <p:cViewPr varScale="1">
        <p:scale>
          <a:sx n="64" d="100"/>
          <a:sy n="64" d="100"/>
        </p:scale>
        <p:origin x="88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DF71D-B4BF-2749-816B-E5AEDC9F9A53}" type="doc">
      <dgm:prSet loTypeId="urn:microsoft.com/office/officeart/2008/layout/PictureStrips" loCatId="" qsTypeId="urn:microsoft.com/office/officeart/2005/8/quickstyle/simple1" qsCatId="simple" csTypeId="urn:microsoft.com/office/officeart/2005/8/colors/accent1_2" csCatId="accent1" phldr="1"/>
      <dgm:spPr/>
      <dgm:t>
        <a:bodyPr/>
        <a:lstStyle/>
        <a:p>
          <a:endParaRPr lang="en-GB"/>
        </a:p>
      </dgm:t>
    </dgm:pt>
    <dgm:pt modelId="{A0CC9094-F4AA-944D-B730-E5EA64A03248}">
      <dgm:prSet phldrT="[Text]"/>
      <dgm:spPr/>
      <dgm:t>
        <a:bodyPr/>
        <a:lstStyle/>
        <a:p>
          <a:r>
            <a:rPr lang="en-GB" dirty="0"/>
            <a:t>All officers, whatever your job, have a role in ensuring good governance</a:t>
          </a:r>
        </a:p>
      </dgm:t>
    </dgm:pt>
    <dgm:pt modelId="{6E55E762-E269-9C4E-B3BF-D9880F5CB4AF}" type="parTrans" cxnId="{89BE29A3-72B2-1642-88EC-30BBADAEC086}">
      <dgm:prSet/>
      <dgm:spPr/>
      <dgm:t>
        <a:bodyPr/>
        <a:lstStyle/>
        <a:p>
          <a:endParaRPr lang="en-GB"/>
        </a:p>
      </dgm:t>
    </dgm:pt>
    <dgm:pt modelId="{FBD561F8-2B91-8049-87D6-B47BBF0969E4}" type="sibTrans" cxnId="{89BE29A3-72B2-1642-88EC-30BBADAEC086}">
      <dgm:prSet/>
      <dgm:spPr/>
      <dgm:t>
        <a:bodyPr/>
        <a:lstStyle/>
        <a:p>
          <a:endParaRPr lang="en-GB"/>
        </a:p>
      </dgm:t>
    </dgm:pt>
    <dgm:pt modelId="{D8E8629A-AE63-494A-9813-C3539EA483DB}">
      <dgm:prSet phldrT="[Text]"/>
      <dgm:spPr/>
      <dgm:t>
        <a:bodyPr/>
        <a:lstStyle/>
        <a:p>
          <a:r>
            <a:rPr lang="en-GB" dirty="0"/>
            <a:t>Good governance is essential to an effective council and excellent services</a:t>
          </a:r>
        </a:p>
      </dgm:t>
    </dgm:pt>
    <dgm:pt modelId="{20CF0704-2265-6346-B620-67A68B12BA74}" type="parTrans" cxnId="{CBA23508-C6C6-424E-A9F9-FD1C2F83F1E8}">
      <dgm:prSet/>
      <dgm:spPr/>
      <dgm:t>
        <a:bodyPr/>
        <a:lstStyle/>
        <a:p>
          <a:endParaRPr lang="en-GB"/>
        </a:p>
      </dgm:t>
    </dgm:pt>
    <dgm:pt modelId="{788FB164-E7F7-7B42-84B3-367363632EAD}" type="sibTrans" cxnId="{CBA23508-C6C6-424E-A9F9-FD1C2F83F1E8}">
      <dgm:prSet/>
      <dgm:spPr/>
      <dgm:t>
        <a:bodyPr/>
        <a:lstStyle/>
        <a:p>
          <a:endParaRPr lang="en-GB"/>
        </a:p>
      </dgm:t>
    </dgm:pt>
    <dgm:pt modelId="{11F34DE1-C367-BB4C-9E17-24C29112DEC6}">
      <dgm:prSet phldrT="[Text]"/>
      <dgm:spPr/>
      <dgm:t>
        <a:bodyPr/>
        <a:lstStyle/>
        <a:p>
          <a:r>
            <a:rPr lang="en-GB" dirty="0"/>
            <a:t>Read the current AGS and the Action Plan and understand how it affects you and your team</a:t>
          </a:r>
        </a:p>
      </dgm:t>
    </dgm:pt>
    <dgm:pt modelId="{32A5E92C-1694-864E-9D47-1BDB85BB961A}" type="parTrans" cxnId="{070A30E6-6B4B-BF45-A739-E49D28AF31CE}">
      <dgm:prSet/>
      <dgm:spPr/>
      <dgm:t>
        <a:bodyPr/>
        <a:lstStyle/>
        <a:p>
          <a:endParaRPr lang="en-GB"/>
        </a:p>
      </dgm:t>
    </dgm:pt>
    <dgm:pt modelId="{4D3C816F-FE96-5E4B-9942-D26FE1B4B805}" type="sibTrans" cxnId="{070A30E6-6B4B-BF45-A739-E49D28AF31CE}">
      <dgm:prSet/>
      <dgm:spPr/>
      <dgm:t>
        <a:bodyPr/>
        <a:lstStyle/>
        <a:p>
          <a:endParaRPr lang="en-GB"/>
        </a:p>
      </dgm:t>
    </dgm:pt>
    <dgm:pt modelId="{A3935661-8AC5-464B-BBC4-07F852090926}">
      <dgm:prSet/>
      <dgm:spPr/>
      <dgm:t>
        <a:bodyPr/>
        <a:lstStyle/>
        <a:p>
          <a:r>
            <a:rPr lang="en-GB" dirty="0"/>
            <a:t>Flag any issues of concern and be proactive with ideas and improvements </a:t>
          </a:r>
        </a:p>
      </dgm:t>
    </dgm:pt>
    <dgm:pt modelId="{E3C88337-02C2-2743-B37F-3B33700A90C8}" type="parTrans" cxnId="{3D9A1983-5C94-934E-A6BC-34DF911DA238}">
      <dgm:prSet/>
      <dgm:spPr/>
      <dgm:t>
        <a:bodyPr/>
        <a:lstStyle/>
        <a:p>
          <a:endParaRPr lang="en-GB"/>
        </a:p>
      </dgm:t>
    </dgm:pt>
    <dgm:pt modelId="{AAD1787B-8535-6841-B8CA-23BE258C7EF5}" type="sibTrans" cxnId="{3D9A1983-5C94-934E-A6BC-34DF911DA238}">
      <dgm:prSet/>
      <dgm:spPr/>
      <dgm:t>
        <a:bodyPr/>
        <a:lstStyle/>
        <a:p>
          <a:endParaRPr lang="en-GB"/>
        </a:p>
      </dgm:t>
    </dgm:pt>
    <dgm:pt modelId="{992DE4EB-C493-254C-B6AF-7721D007C8A5}" type="pres">
      <dgm:prSet presAssocID="{4D1DF71D-B4BF-2749-816B-E5AEDC9F9A53}" presName="Name0" presStyleCnt="0">
        <dgm:presLayoutVars>
          <dgm:dir/>
          <dgm:resizeHandles val="exact"/>
        </dgm:presLayoutVars>
      </dgm:prSet>
      <dgm:spPr/>
    </dgm:pt>
    <dgm:pt modelId="{1CB09A41-51C0-454A-9D28-02AB5CCBC95E}" type="pres">
      <dgm:prSet presAssocID="{D8E8629A-AE63-494A-9813-C3539EA483DB}" presName="composite" presStyleCnt="0"/>
      <dgm:spPr/>
    </dgm:pt>
    <dgm:pt modelId="{AFC6EC00-9C05-FE47-B1FD-7C1DBA314FAA}" type="pres">
      <dgm:prSet presAssocID="{D8E8629A-AE63-494A-9813-C3539EA483DB}" presName="rect1" presStyleLbl="trAlignAcc1" presStyleIdx="0" presStyleCnt="4">
        <dgm:presLayoutVars>
          <dgm:bulletEnabled val="1"/>
        </dgm:presLayoutVars>
      </dgm:prSet>
      <dgm:spPr/>
    </dgm:pt>
    <dgm:pt modelId="{18466F7F-1CD8-0447-8614-5B1B73AE0CB0}" type="pres">
      <dgm:prSet presAssocID="{D8E8629A-AE63-494A-9813-C3539EA483DB}" presName="rect2" presStyleLbl="fgImgPlace1" presStyleIdx="0" presStyleCnt="4"/>
      <dgm:spPr>
        <a:solidFill>
          <a:schemeClr val="accent1"/>
        </a:solidFill>
      </dgm:spPr>
    </dgm:pt>
    <dgm:pt modelId="{82F05BDA-9D30-3B4A-BBA0-150EAEC8D8F1}" type="pres">
      <dgm:prSet presAssocID="{788FB164-E7F7-7B42-84B3-367363632EAD}" presName="sibTrans" presStyleCnt="0"/>
      <dgm:spPr/>
    </dgm:pt>
    <dgm:pt modelId="{A34C09ED-4191-8142-B91D-C830D1E566B1}" type="pres">
      <dgm:prSet presAssocID="{A0CC9094-F4AA-944D-B730-E5EA64A03248}" presName="composite" presStyleCnt="0"/>
      <dgm:spPr/>
    </dgm:pt>
    <dgm:pt modelId="{43707651-79CC-234E-8373-B4A6DF1FDA8F}" type="pres">
      <dgm:prSet presAssocID="{A0CC9094-F4AA-944D-B730-E5EA64A03248}" presName="rect1" presStyleLbl="trAlignAcc1" presStyleIdx="1" presStyleCnt="4">
        <dgm:presLayoutVars>
          <dgm:bulletEnabled val="1"/>
        </dgm:presLayoutVars>
      </dgm:prSet>
      <dgm:spPr/>
    </dgm:pt>
    <dgm:pt modelId="{1266D6FD-48F7-7C49-979A-FA7A07E7B97D}" type="pres">
      <dgm:prSet presAssocID="{A0CC9094-F4AA-944D-B730-E5EA64A03248}" presName="rect2" presStyleLbl="fgImgPlace1" presStyleIdx="1" presStyleCnt="4"/>
      <dgm:spPr>
        <a:solidFill>
          <a:schemeClr val="accent4">
            <a:lumMod val="60000"/>
            <a:lumOff val="40000"/>
          </a:schemeClr>
        </a:solidFill>
      </dgm:spPr>
    </dgm:pt>
    <dgm:pt modelId="{B0293A4F-8333-3341-9220-0C463B2A009F}" type="pres">
      <dgm:prSet presAssocID="{FBD561F8-2B91-8049-87D6-B47BBF0969E4}" presName="sibTrans" presStyleCnt="0"/>
      <dgm:spPr/>
    </dgm:pt>
    <dgm:pt modelId="{F67CF10D-05B1-7D40-B06F-68B6B022BE73}" type="pres">
      <dgm:prSet presAssocID="{11F34DE1-C367-BB4C-9E17-24C29112DEC6}" presName="composite" presStyleCnt="0"/>
      <dgm:spPr/>
    </dgm:pt>
    <dgm:pt modelId="{D33B00CF-3528-A44A-AA5F-CD845B8355CA}" type="pres">
      <dgm:prSet presAssocID="{11F34DE1-C367-BB4C-9E17-24C29112DEC6}" presName="rect1" presStyleLbl="trAlignAcc1" presStyleIdx="2" presStyleCnt="4">
        <dgm:presLayoutVars>
          <dgm:bulletEnabled val="1"/>
        </dgm:presLayoutVars>
      </dgm:prSet>
      <dgm:spPr/>
    </dgm:pt>
    <dgm:pt modelId="{AA0A9D86-CA88-5741-ACFA-B218F3094D3B}" type="pres">
      <dgm:prSet presAssocID="{11F34DE1-C367-BB4C-9E17-24C29112DEC6}" presName="rect2" presStyleLbl="fgImgPlace1" presStyleIdx="2" presStyleCnt="4"/>
      <dgm:spPr>
        <a:solidFill>
          <a:schemeClr val="accent6">
            <a:lumMod val="60000"/>
            <a:lumOff val="40000"/>
          </a:schemeClr>
        </a:solidFill>
      </dgm:spPr>
    </dgm:pt>
    <dgm:pt modelId="{BD74878C-6793-8542-812B-A7F91B241AA4}" type="pres">
      <dgm:prSet presAssocID="{4D3C816F-FE96-5E4B-9942-D26FE1B4B805}" presName="sibTrans" presStyleCnt="0"/>
      <dgm:spPr/>
    </dgm:pt>
    <dgm:pt modelId="{848D7942-03F4-0443-A134-AE35E1B1798A}" type="pres">
      <dgm:prSet presAssocID="{A3935661-8AC5-464B-BBC4-07F852090926}" presName="composite" presStyleCnt="0"/>
      <dgm:spPr/>
    </dgm:pt>
    <dgm:pt modelId="{7856084D-ECF0-8640-BFFB-BB49FB89D5CB}" type="pres">
      <dgm:prSet presAssocID="{A3935661-8AC5-464B-BBC4-07F852090926}" presName="rect1" presStyleLbl="trAlignAcc1" presStyleIdx="3" presStyleCnt="4">
        <dgm:presLayoutVars>
          <dgm:bulletEnabled val="1"/>
        </dgm:presLayoutVars>
      </dgm:prSet>
      <dgm:spPr/>
    </dgm:pt>
    <dgm:pt modelId="{E950BBB6-B45E-E14A-8FB8-9B40DB15B7BF}" type="pres">
      <dgm:prSet presAssocID="{A3935661-8AC5-464B-BBC4-07F852090926}" presName="rect2" presStyleLbl="fgImgPlace1" presStyleIdx="3" presStyleCnt="4"/>
      <dgm:spPr>
        <a:solidFill>
          <a:schemeClr val="tx2">
            <a:lumMod val="60000"/>
            <a:lumOff val="40000"/>
          </a:schemeClr>
        </a:solidFill>
      </dgm:spPr>
    </dgm:pt>
  </dgm:ptLst>
  <dgm:cxnLst>
    <dgm:cxn modelId="{CBA23508-C6C6-424E-A9F9-FD1C2F83F1E8}" srcId="{4D1DF71D-B4BF-2749-816B-E5AEDC9F9A53}" destId="{D8E8629A-AE63-494A-9813-C3539EA483DB}" srcOrd="0" destOrd="0" parTransId="{20CF0704-2265-6346-B620-67A68B12BA74}" sibTransId="{788FB164-E7F7-7B42-84B3-367363632EAD}"/>
    <dgm:cxn modelId="{1017983B-BFC2-524C-A52E-53B18D6F074C}" type="presOf" srcId="{A3935661-8AC5-464B-BBC4-07F852090926}" destId="{7856084D-ECF0-8640-BFFB-BB49FB89D5CB}" srcOrd="0" destOrd="0" presId="urn:microsoft.com/office/officeart/2008/layout/PictureStrips"/>
    <dgm:cxn modelId="{EF221C6B-3A10-5740-9E4E-6878DBA043A2}" type="presOf" srcId="{D8E8629A-AE63-494A-9813-C3539EA483DB}" destId="{AFC6EC00-9C05-FE47-B1FD-7C1DBA314FAA}" srcOrd="0" destOrd="0" presId="urn:microsoft.com/office/officeart/2008/layout/PictureStrips"/>
    <dgm:cxn modelId="{3D9A1983-5C94-934E-A6BC-34DF911DA238}" srcId="{4D1DF71D-B4BF-2749-816B-E5AEDC9F9A53}" destId="{A3935661-8AC5-464B-BBC4-07F852090926}" srcOrd="3" destOrd="0" parTransId="{E3C88337-02C2-2743-B37F-3B33700A90C8}" sibTransId="{AAD1787B-8535-6841-B8CA-23BE258C7EF5}"/>
    <dgm:cxn modelId="{7CC8378D-1188-BA4C-90E3-508BA9C0C8DA}" type="presOf" srcId="{A0CC9094-F4AA-944D-B730-E5EA64A03248}" destId="{43707651-79CC-234E-8373-B4A6DF1FDA8F}" srcOrd="0" destOrd="0" presId="urn:microsoft.com/office/officeart/2008/layout/PictureStrips"/>
    <dgm:cxn modelId="{BBA5EC9F-2AFD-864E-9550-A9260B609377}" type="presOf" srcId="{11F34DE1-C367-BB4C-9E17-24C29112DEC6}" destId="{D33B00CF-3528-A44A-AA5F-CD845B8355CA}" srcOrd="0" destOrd="0" presId="urn:microsoft.com/office/officeart/2008/layout/PictureStrips"/>
    <dgm:cxn modelId="{89BE29A3-72B2-1642-88EC-30BBADAEC086}" srcId="{4D1DF71D-B4BF-2749-816B-E5AEDC9F9A53}" destId="{A0CC9094-F4AA-944D-B730-E5EA64A03248}" srcOrd="1" destOrd="0" parTransId="{6E55E762-E269-9C4E-B3BF-D9880F5CB4AF}" sibTransId="{FBD561F8-2B91-8049-87D6-B47BBF0969E4}"/>
    <dgm:cxn modelId="{FC118BD8-ACB3-1540-AD85-D99B3F79CA41}" type="presOf" srcId="{4D1DF71D-B4BF-2749-816B-E5AEDC9F9A53}" destId="{992DE4EB-C493-254C-B6AF-7721D007C8A5}" srcOrd="0" destOrd="0" presId="urn:microsoft.com/office/officeart/2008/layout/PictureStrips"/>
    <dgm:cxn modelId="{070A30E6-6B4B-BF45-A739-E49D28AF31CE}" srcId="{4D1DF71D-B4BF-2749-816B-E5AEDC9F9A53}" destId="{11F34DE1-C367-BB4C-9E17-24C29112DEC6}" srcOrd="2" destOrd="0" parTransId="{32A5E92C-1694-864E-9D47-1BDB85BB961A}" sibTransId="{4D3C816F-FE96-5E4B-9942-D26FE1B4B805}"/>
    <dgm:cxn modelId="{A1A6B600-35D7-A844-8F15-36E139545DD8}" type="presParOf" srcId="{992DE4EB-C493-254C-B6AF-7721D007C8A5}" destId="{1CB09A41-51C0-454A-9D28-02AB5CCBC95E}" srcOrd="0" destOrd="0" presId="urn:microsoft.com/office/officeart/2008/layout/PictureStrips"/>
    <dgm:cxn modelId="{D8FF9292-42D6-7142-BD94-9ADA89644D6D}" type="presParOf" srcId="{1CB09A41-51C0-454A-9D28-02AB5CCBC95E}" destId="{AFC6EC00-9C05-FE47-B1FD-7C1DBA314FAA}" srcOrd="0" destOrd="0" presId="urn:microsoft.com/office/officeart/2008/layout/PictureStrips"/>
    <dgm:cxn modelId="{F58490E5-2916-214A-95C8-2A8BBC9283B7}" type="presParOf" srcId="{1CB09A41-51C0-454A-9D28-02AB5CCBC95E}" destId="{18466F7F-1CD8-0447-8614-5B1B73AE0CB0}" srcOrd="1" destOrd="0" presId="urn:microsoft.com/office/officeart/2008/layout/PictureStrips"/>
    <dgm:cxn modelId="{76FC0D4A-9EA1-034F-9164-9E2CB619B777}" type="presParOf" srcId="{992DE4EB-C493-254C-B6AF-7721D007C8A5}" destId="{82F05BDA-9D30-3B4A-BBA0-150EAEC8D8F1}" srcOrd="1" destOrd="0" presId="urn:microsoft.com/office/officeart/2008/layout/PictureStrips"/>
    <dgm:cxn modelId="{0075D692-6AF6-8841-A1C0-4EE8FF32890B}" type="presParOf" srcId="{992DE4EB-C493-254C-B6AF-7721D007C8A5}" destId="{A34C09ED-4191-8142-B91D-C830D1E566B1}" srcOrd="2" destOrd="0" presId="urn:microsoft.com/office/officeart/2008/layout/PictureStrips"/>
    <dgm:cxn modelId="{603C8FF5-69EB-4047-8F39-C73F356BE9E5}" type="presParOf" srcId="{A34C09ED-4191-8142-B91D-C830D1E566B1}" destId="{43707651-79CC-234E-8373-B4A6DF1FDA8F}" srcOrd="0" destOrd="0" presId="urn:microsoft.com/office/officeart/2008/layout/PictureStrips"/>
    <dgm:cxn modelId="{94AC46D5-C517-0146-B9FC-40275BA6DE51}" type="presParOf" srcId="{A34C09ED-4191-8142-B91D-C830D1E566B1}" destId="{1266D6FD-48F7-7C49-979A-FA7A07E7B97D}" srcOrd="1" destOrd="0" presId="urn:microsoft.com/office/officeart/2008/layout/PictureStrips"/>
    <dgm:cxn modelId="{15AB4848-1BD7-D74F-8E72-05A8980D4414}" type="presParOf" srcId="{992DE4EB-C493-254C-B6AF-7721D007C8A5}" destId="{B0293A4F-8333-3341-9220-0C463B2A009F}" srcOrd="3" destOrd="0" presId="urn:microsoft.com/office/officeart/2008/layout/PictureStrips"/>
    <dgm:cxn modelId="{A2696CF5-3130-5C4D-88D0-1173DDF82714}" type="presParOf" srcId="{992DE4EB-C493-254C-B6AF-7721D007C8A5}" destId="{F67CF10D-05B1-7D40-B06F-68B6B022BE73}" srcOrd="4" destOrd="0" presId="urn:microsoft.com/office/officeart/2008/layout/PictureStrips"/>
    <dgm:cxn modelId="{D8E9D738-35F7-A143-8AC4-B532A48D54D6}" type="presParOf" srcId="{F67CF10D-05B1-7D40-B06F-68B6B022BE73}" destId="{D33B00CF-3528-A44A-AA5F-CD845B8355CA}" srcOrd="0" destOrd="0" presId="urn:microsoft.com/office/officeart/2008/layout/PictureStrips"/>
    <dgm:cxn modelId="{BD38580A-25A9-0B44-BF94-6B78E47A76F3}" type="presParOf" srcId="{F67CF10D-05B1-7D40-B06F-68B6B022BE73}" destId="{AA0A9D86-CA88-5741-ACFA-B218F3094D3B}" srcOrd="1" destOrd="0" presId="urn:microsoft.com/office/officeart/2008/layout/PictureStrips"/>
    <dgm:cxn modelId="{D3B8713D-7EC4-0946-8EE5-FD4CEAC45E53}" type="presParOf" srcId="{992DE4EB-C493-254C-B6AF-7721D007C8A5}" destId="{BD74878C-6793-8542-812B-A7F91B241AA4}" srcOrd="5" destOrd="0" presId="urn:microsoft.com/office/officeart/2008/layout/PictureStrips"/>
    <dgm:cxn modelId="{CE688467-1B76-3F42-85C8-C330229A0B69}" type="presParOf" srcId="{992DE4EB-C493-254C-B6AF-7721D007C8A5}" destId="{848D7942-03F4-0443-A134-AE35E1B1798A}" srcOrd="6" destOrd="0" presId="urn:microsoft.com/office/officeart/2008/layout/PictureStrips"/>
    <dgm:cxn modelId="{6497C67F-AA15-FE4F-9DA0-63A1FA93EAEF}" type="presParOf" srcId="{848D7942-03F4-0443-A134-AE35E1B1798A}" destId="{7856084D-ECF0-8640-BFFB-BB49FB89D5CB}" srcOrd="0" destOrd="0" presId="urn:microsoft.com/office/officeart/2008/layout/PictureStrips"/>
    <dgm:cxn modelId="{A27F4DD6-4F77-0B44-BF20-F3A124E9F6F0}" type="presParOf" srcId="{848D7942-03F4-0443-A134-AE35E1B1798A}" destId="{E950BBB6-B45E-E14A-8FB8-9B40DB15B7B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85EC52-CFDE-CE4D-B68B-7344883BA5A5}" type="doc">
      <dgm:prSet loTypeId="urn:microsoft.com/office/officeart/2005/8/layout/vList3" loCatId="" qsTypeId="urn:microsoft.com/office/officeart/2005/8/quickstyle/simple1" qsCatId="simple" csTypeId="urn:microsoft.com/office/officeart/2005/8/colors/accent0_1" csCatId="mainScheme" phldr="1"/>
      <dgm:spPr/>
    </dgm:pt>
    <dgm:pt modelId="{6F0B3308-B666-004C-A9E6-411663255DEB}">
      <dgm:prSet phldrT="[Text]" custT="1"/>
      <dgm:spPr/>
      <dgm:t>
        <a:bodyPr/>
        <a:lstStyle/>
        <a:p>
          <a:r>
            <a:rPr lang="en-GB" sz="2800" dirty="0"/>
            <a:t>Each of the seven principles is considered and progress assessed</a:t>
          </a:r>
        </a:p>
      </dgm:t>
    </dgm:pt>
    <dgm:pt modelId="{C2FF31F6-76D3-F04B-A59E-33DC209D7991}" type="parTrans" cxnId="{88E6C721-7337-C24E-8018-3C4C7FDC7B5E}">
      <dgm:prSet/>
      <dgm:spPr/>
      <dgm:t>
        <a:bodyPr/>
        <a:lstStyle/>
        <a:p>
          <a:endParaRPr lang="en-GB"/>
        </a:p>
      </dgm:t>
    </dgm:pt>
    <dgm:pt modelId="{EF48D87E-7279-DA47-A002-0F9F018D17ED}" type="sibTrans" cxnId="{88E6C721-7337-C24E-8018-3C4C7FDC7B5E}">
      <dgm:prSet/>
      <dgm:spPr/>
      <dgm:t>
        <a:bodyPr/>
        <a:lstStyle/>
        <a:p>
          <a:endParaRPr lang="en-GB"/>
        </a:p>
      </dgm:t>
    </dgm:pt>
    <dgm:pt modelId="{EDF21ED5-E7C9-4045-81E4-BA86D9D8E0AC}">
      <dgm:prSet phldrT="[Text]" custT="1"/>
      <dgm:spPr/>
      <dgm:t>
        <a:bodyPr/>
        <a:lstStyle/>
        <a:p>
          <a:r>
            <a:rPr lang="en-GB" sz="2800" dirty="0"/>
            <a:t>Plus, a specific consideration of the ongoing impact of LGR/legacy issues </a:t>
          </a:r>
        </a:p>
      </dgm:t>
    </dgm:pt>
    <dgm:pt modelId="{7B14E922-2852-2A45-8403-6039226077AA}" type="parTrans" cxnId="{1D9EB056-3054-944E-8752-F769E355937A}">
      <dgm:prSet/>
      <dgm:spPr/>
      <dgm:t>
        <a:bodyPr/>
        <a:lstStyle/>
        <a:p>
          <a:endParaRPr lang="en-GB"/>
        </a:p>
      </dgm:t>
    </dgm:pt>
    <dgm:pt modelId="{FDC9B273-5EAD-F24F-BC6F-795962F0F75B}" type="sibTrans" cxnId="{1D9EB056-3054-944E-8752-F769E355937A}">
      <dgm:prSet/>
      <dgm:spPr/>
      <dgm:t>
        <a:bodyPr/>
        <a:lstStyle/>
        <a:p>
          <a:endParaRPr lang="en-GB"/>
        </a:p>
      </dgm:t>
    </dgm:pt>
    <dgm:pt modelId="{70CFF861-E9D3-A54A-80AE-D0761CAC84D4}">
      <dgm:prSet phldrT="[Text]" custT="1"/>
      <dgm:spPr/>
      <dgm:t>
        <a:bodyPr/>
        <a:lstStyle/>
        <a:p>
          <a:r>
            <a:rPr lang="en-GB" sz="2800" dirty="0"/>
            <a:t>Signed off by the Leader and the Chief Executive</a:t>
          </a:r>
        </a:p>
      </dgm:t>
    </dgm:pt>
    <dgm:pt modelId="{9CEF6DAC-5F55-A048-B1BE-2944B002EC25}" type="parTrans" cxnId="{2A38DE2B-42F0-354B-80C1-3AD77E64EACA}">
      <dgm:prSet/>
      <dgm:spPr/>
      <dgm:t>
        <a:bodyPr/>
        <a:lstStyle/>
        <a:p>
          <a:endParaRPr lang="en-GB"/>
        </a:p>
      </dgm:t>
    </dgm:pt>
    <dgm:pt modelId="{CD30C7F8-5991-8048-9657-7766E79E7327}" type="sibTrans" cxnId="{2A38DE2B-42F0-354B-80C1-3AD77E64EACA}">
      <dgm:prSet/>
      <dgm:spPr/>
      <dgm:t>
        <a:bodyPr/>
        <a:lstStyle/>
        <a:p>
          <a:endParaRPr lang="en-GB"/>
        </a:p>
      </dgm:t>
    </dgm:pt>
    <dgm:pt modelId="{B23767AF-A583-AB4C-98C5-69FE66D84E14}">
      <dgm:prSet custT="1"/>
      <dgm:spPr/>
      <dgm:t>
        <a:bodyPr/>
        <a:lstStyle/>
        <a:p>
          <a:r>
            <a:rPr lang="en-GB" sz="2800" dirty="0"/>
            <a:t>Includes a Conclusion and Action Plan </a:t>
          </a:r>
        </a:p>
      </dgm:t>
    </dgm:pt>
    <dgm:pt modelId="{865F0132-926A-6646-A39A-36469F0BE45B}" type="parTrans" cxnId="{406872CB-7937-6641-99DF-17EED4357FC9}">
      <dgm:prSet/>
      <dgm:spPr/>
      <dgm:t>
        <a:bodyPr/>
        <a:lstStyle/>
        <a:p>
          <a:endParaRPr lang="en-GB"/>
        </a:p>
      </dgm:t>
    </dgm:pt>
    <dgm:pt modelId="{E5302A73-D4E8-184A-BDB2-7686DD48B1E9}" type="sibTrans" cxnId="{406872CB-7937-6641-99DF-17EED4357FC9}">
      <dgm:prSet/>
      <dgm:spPr/>
      <dgm:t>
        <a:bodyPr/>
        <a:lstStyle/>
        <a:p>
          <a:endParaRPr lang="en-GB"/>
        </a:p>
      </dgm:t>
    </dgm:pt>
    <dgm:pt modelId="{4821E315-1183-CB4B-863E-B7DF9BAC8D85}" type="pres">
      <dgm:prSet presAssocID="{A485EC52-CFDE-CE4D-B68B-7344883BA5A5}" presName="linearFlow" presStyleCnt="0">
        <dgm:presLayoutVars>
          <dgm:dir/>
          <dgm:resizeHandles val="exact"/>
        </dgm:presLayoutVars>
      </dgm:prSet>
      <dgm:spPr/>
    </dgm:pt>
    <dgm:pt modelId="{8C7808D0-6AFF-7743-B106-5D6B93A6083C}" type="pres">
      <dgm:prSet presAssocID="{6F0B3308-B666-004C-A9E6-411663255DEB}" presName="composite" presStyleCnt="0"/>
      <dgm:spPr/>
    </dgm:pt>
    <dgm:pt modelId="{79231CCD-1F95-3748-B100-3B87F216E6C0}" type="pres">
      <dgm:prSet presAssocID="{6F0B3308-B666-004C-A9E6-411663255DEB}" presName="imgShp" presStyleLbl="fgImgPlace1" presStyleIdx="0" presStyleCnt="4"/>
      <dgm:spPr>
        <a:solidFill>
          <a:schemeClr val="accent6">
            <a:lumMod val="60000"/>
            <a:lumOff val="40000"/>
          </a:schemeClr>
        </a:solidFill>
      </dgm:spPr>
    </dgm:pt>
    <dgm:pt modelId="{36D3F01A-72DD-CF41-A98F-E3BA5996F8A0}" type="pres">
      <dgm:prSet presAssocID="{6F0B3308-B666-004C-A9E6-411663255DEB}" presName="txShp" presStyleLbl="node1" presStyleIdx="0" presStyleCnt="4">
        <dgm:presLayoutVars>
          <dgm:bulletEnabled val="1"/>
        </dgm:presLayoutVars>
      </dgm:prSet>
      <dgm:spPr/>
    </dgm:pt>
    <dgm:pt modelId="{62FF21EE-2751-FD4A-92EB-67D57E71271F}" type="pres">
      <dgm:prSet presAssocID="{EF48D87E-7279-DA47-A002-0F9F018D17ED}" presName="spacing" presStyleCnt="0"/>
      <dgm:spPr/>
    </dgm:pt>
    <dgm:pt modelId="{8C7F1E74-A057-1345-ADF8-6146838C25DF}" type="pres">
      <dgm:prSet presAssocID="{EDF21ED5-E7C9-4045-81E4-BA86D9D8E0AC}" presName="composite" presStyleCnt="0"/>
      <dgm:spPr/>
    </dgm:pt>
    <dgm:pt modelId="{CB2C0089-8B82-F44B-A104-C2AE8E751FB7}" type="pres">
      <dgm:prSet presAssocID="{EDF21ED5-E7C9-4045-81E4-BA86D9D8E0AC}" presName="imgShp" presStyleLbl="fgImgPlace1" presStyleIdx="1" presStyleCnt="4"/>
      <dgm:spPr>
        <a:solidFill>
          <a:schemeClr val="accent1">
            <a:lumMod val="60000"/>
            <a:lumOff val="40000"/>
          </a:schemeClr>
        </a:solidFill>
      </dgm:spPr>
    </dgm:pt>
    <dgm:pt modelId="{5EDD5073-CC7D-6C4D-9CF6-A3C030843BCC}" type="pres">
      <dgm:prSet presAssocID="{EDF21ED5-E7C9-4045-81E4-BA86D9D8E0AC}" presName="txShp" presStyleLbl="node1" presStyleIdx="1" presStyleCnt="4">
        <dgm:presLayoutVars>
          <dgm:bulletEnabled val="1"/>
        </dgm:presLayoutVars>
      </dgm:prSet>
      <dgm:spPr/>
    </dgm:pt>
    <dgm:pt modelId="{97BF5A51-ECF8-8A45-80D7-AFA788C8CC06}" type="pres">
      <dgm:prSet presAssocID="{FDC9B273-5EAD-F24F-BC6F-795962F0F75B}" presName="spacing" presStyleCnt="0"/>
      <dgm:spPr/>
    </dgm:pt>
    <dgm:pt modelId="{B18454C9-A925-F141-B904-7B062AA57340}" type="pres">
      <dgm:prSet presAssocID="{B23767AF-A583-AB4C-98C5-69FE66D84E14}" presName="composite" presStyleCnt="0"/>
      <dgm:spPr/>
    </dgm:pt>
    <dgm:pt modelId="{88C2B370-3716-8D46-BB3E-F9D201E81B1D}" type="pres">
      <dgm:prSet presAssocID="{B23767AF-A583-AB4C-98C5-69FE66D84E14}" presName="imgShp" presStyleLbl="fgImgPlace1" presStyleIdx="2" presStyleCnt="4"/>
      <dgm:spPr>
        <a:solidFill>
          <a:schemeClr val="bg1">
            <a:lumMod val="50000"/>
          </a:schemeClr>
        </a:solidFill>
      </dgm:spPr>
    </dgm:pt>
    <dgm:pt modelId="{60396AAA-232D-7043-A60A-123D60941EEE}" type="pres">
      <dgm:prSet presAssocID="{B23767AF-A583-AB4C-98C5-69FE66D84E14}" presName="txShp" presStyleLbl="node1" presStyleIdx="2" presStyleCnt="4">
        <dgm:presLayoutVars>
          <dgm:bulletEnabled val="1"/>
        </dgm:presLayoutVars>
      </dgm:prSet>
      <dgm:spPr/>
    </dgm:pt>
    <dgm:pt modelId="{E8BADA2C-1282-F748-B31F-1FC05BA6B23E}" type="pres">
      <dgm:prSet presAssocID="{E5302A73-D4E8-184A-BDB2-7686DD48B1E9}" presName="spacing" presStyleCnt="0"/>
      <dgm:spPr/>
    </dgm:pt>
    <dgm:pt modelId="{F307D591-7B64-064C-9833-7D003E2B2B4F}" type="pres">
      <dgm:prSet presAssocID="{70CFF861-E9D3-A54A-80AE-D0761CAC84D4}" presName="composite" presStyleCnt="0"/>
      <dgm:spPr/>
    </dgm:pt>
    <dgm:pt modelId="{E9647687-2703-3245-9A63-FB033C097C3D}" type="pres">
      <dgm:prSet presAssocID="{70CFF861-E9D3-A54A-80AE-D0761CAC84D4}" presName="imgShp" presStyleLbl="fgImgPlace1" presStyleIdx="3" presStyleCnt="4"/>
      <dgm:spPr>
        <a:solidFill>
          <a:schemeClr val="accent4">
            <a:lumMod val="60000"/>
            <a:lumOff val="40000"/>
          </a:schemeClr>
        </a:solidFill>
      </dgm:spPr>
    </dgm:pt>
    <dgm:pt modelId="{F9546958-9FF6-EE44-AF6E-87EF377BEDD7}" type="pres">
      <dgm:prSet presAssocID="{70CFF861-E9D3-A54A-80AE-D0761CAC84D4}" presName="txShp" presStyleLbl="node1" presStyleIdx="3" presStyleCnt="4">
        <dgm:presLayoutVars>
          <dgm:bulletEnabled val="1"/>
        </dgm:presLayoutVars>
      </dgm:prSet>
      <dgm:spPr/>
    </dgm:pt>
  </dgm:ptLst>
  <dgm:cxnLst>
    <dgm:cxn modelId="{88E6C721-7337-C24E-8018-3C4C7FDC7B5E}" srcId="{A485EC52-CFDE-CE4D-B68B-7344883BA5A5}" destId="{6F0B3308-B666-004C-A9E6-411663255DEB}" srcOrd="0" destOrd="0" parTransId="{C2FF31F6-76D3-F04B-A59E-33DC209D7991}" sibTransId="{EF48D87E-7279-DA47-A002-0F9F018D17ED}"/>
    <dgm:cxn modelId="{2A38DE2B-42F0-354B-80C1-3AD77E64EACA}" srcId="{A485EC52-CFDE-CE4D-B68B-7344883BA5A5}" destId="{70CFF861-E9D3-A54A-80AE-D0761CAC84D4}" srcOrd="3" destOrd="0" parTransId="{9CEF6DAC-5F55-A048-B1BE-2944B002EC25}" sibTransId="{CD30C7F8-5991-8048-9657-7766E79E7327}"/>
    <dgm:cxn modelId="{0C6D473E-3829-A64B-B9FD-FB0AC636A8E9}" type="presOf" srcId="{70CFF861-E9D3-A54A-80AE-D0761CAC84D4}" destId="{F9546958-9FF6-EE44-AF6E-87EF377BEDD7}" srcOrd="0" destOrd="0" presId="urn:microsoft.com/office/officeart/2005/8/layout/vList3"/>
    <dgm:cxn modelId="{83B8F341-64D4-324A-887E-BBE5281A1667}" type="presOf" srcId="{A485EC52-CFDE-CE4D-B68B-7344883BA5A5}" destId="{4821E315-1183-CB4B-863E-B7DF9BAC8D85}" srcOrd="0" destOrd="0" presId="urn:microsoft.com/office/officeart/2005/8/layout/vList3"/>
    <dgm:cxn modelId="{01EEB267-460A-0A40-B434-934184429A3C}" type="presOf" srcId="{B23767AF-A583-AB4C-98C5-69FE66D84E14}" destId="{60396AAA-232D-7043-A60A-123D60941EEE}" srcOrd="0" destOrd="0" presId="urn:microsoft.com/office/officeart/2005/8/layout/vList3"/>
    <dgm:cxn modelId="{1D9EB056-3054-944E-8752-F769E355937A}" srcId="{A485EC52-CFDE-CE4D-B68B-7344883BA5A5}" destId="{EDF21ED5-E7C9-4045-81E4-BA86D9D8E0AC}" srcOrd="1" destOrd="0" parTransId="{7B14E922-2852-2A45-8403-6039226077AA}" sibTransId="{FDC9B273-5EAD-F24F-BC6F-795962F0F75B}"/>
    <dgm:cxn modelId="{15AAAEC7-CAE1-D44F-A620-1E94935023F7}" type="presOf" srcId="{6F0B3308-B666-004C-A9E6-411663255DEB}" destId="{36D3F01A-72DD-CF41-A98F-E3BA5996F8A0}" srcOrd="0" destOrd="0" presId="urn:microsoft.com/office/officeart/2005/8/layout/vList3"/>
    <dgm:cxn modelId="{DBF9D1C8-F1D7-734A-9640-E0E62C0DE8D6}" type="presOf" srcId="{EDF21ED5-E7C9-4045-81E4-BA86D9D8E0AC}" destId="{5EDD5073-CC7D-6C4D-9CF6-A3C030843BCC}" srcOrd="0" destOrd="0" presId="urn:microsoft.com/office/officeart/2005/8/layout/vList3"/>
    <dgm:cxn modelId="{406872CB-7937-6641-99DF-17EED4357FC9}" srcId="{A485EC52-CFDE-CE4D-B68B-7344883BA5A5}" destId="{B23767AF-A583-AB4C-98C5-69FE66D84E14}" srcOrd="2" destOrd="0" parTransId="{865F0132-926A-6646-A39A-36469F0BE45B}" sibTransId="{E5302A73-D4E8-184A-BDB2-7686DD48B1E9}"/>
    <dgm:cxn modelId="{C1746272-A050-8948-80AF-5C4C02A4F578}" type="presParOf" srcId="{4821E315-1183-CB4B-863E-B7DF9BAC8D85}" destId="{8C7808D0-6AFF-7743-B106-5D6B93A6083C}" srcOrd="0" destOrd="0" presId="urn:microsoft.com/office/officeart/2005/8/layout/vList3"/>
    <dgm:cxn modelId="{9D20763A-81B7-B644-9369-2AD5118001A8}" type="presParOf" srcId="{8C7808D0-6AFF-7743-B106-5D6B93A6083C}" destId="{79231CCD-1F95-3748-B100-3B87F216E6C0}" srcOrd="0" destOrd="0" presId="urn:microsoft.com/office/officeart/2005/8/layout/vList3"/>
    <dgm:cxn modelId="{E7292006-61A0-1343-AF83-42C03DC7A082}" type="presParOf" srcId="{8C7808D0-6AFF-7743-B106-5D6B93A6083C}" destId="{36D3F01A-72DD-CF41-A98F-E3BA5996F8A0}" srcOrd="1" destOrd="0" presId="urn:microsoft.com/office/officeart/2005/8/layout/vList3"/>
    <dgm:cxn modelId="{2DF4BF17-D011-A648-B367-CC7CD65947F2}" type="presParOf" srcId="{4821E315-1183-CB4B-863E-B7DF9BAC8D85}" destId="{62FF21EE-2751-FD4A-92EB-67D57E71271F}" srcOrd="1" destOrd="0" presId="urn:microsoft.com/office/officeart/2005/8/layout/vList3"/>
    <dgm:cxn modelId="{FC9E0503-6864-0E4F-8B95-4792A1C2D9D5}" type="presParOf" srcId="{4821E315-1183-CB4B-863E-B7DF9BAC8D85}" destId="{8C7F1E74-A057-1345-ADF8-6146838C25DF}" srcOrd="2" destOrd="0" presId="urn:microsoft.com/office/officeart/2005/8/layout/vList3"/>
    <dgm:cxn modelId="{E3447F86-F743-144E-B2A2-ABFC8D00B28B}" type="presParOf" srcId="{8C7F1E74-A057-1345-ADF8-6146838C25DF}" destId="{CB2C0089-8B82-F44B-A104-C2AE8E751FB7}" srcOrd="0" destOrd="0" presId="urn:microsoft.com/office/officeart/2005/8/layout/vList3"/>
    <dgm:cxn modelId="{EEF15FF5-D8EA-8E40-93A8-947B37DBB379}" type="presParOf" srcId="{8C7F1E74-A057-1345-ADF8-6146838C25DF}" destId="{5EDD5073-CC7D-6C4D-9CF6-A3C030843BCC}" srcOrd="1" destOrd="0" presId="urn:microsoft.com/office/officeart/2005/8/layout/vList3"/>
    <dgm:cxn modelId="{D09EE785-42DE-E54C-AD95-26CC0E01D834}" type="presParOf" srcId="{4821E315-1183-CB4B-863E-B7DF9BAC8D85}" destId="{97BF5A51-ECF8-8A45-80D7-AFA788C8CC06}" srcOrd="3" destOrd="0" presId="urn:microsoft.com/office/officeart/2005/8/layout/vList3"/>
    <dgm:cxn modelId="{C1E798E8-2AAE-3842-8B49-A839B3AFC2FA}" type="presParOf" srcId="{4821E315-1183-CB4B-863E-B7DF9BAC8D85}" destId="{B18454C9-A925-F141-B904-7B062AA57340}" srcOrd="4" destOrd="0" presId="urn:microsoft.com/office/officeart/2005/8/layout/vList3"/>
    <dgm:cxn modelId="{79362996-DC2E-5941-AEEB-9E6F1C7A4621}" type="presParOf" srcId="{B18454C9-A925-F141-B904-7B062AA57340}" destId="{88C2B370-3716-8D46-BB3E-F9D201E81B1D}" srcOrd="0" destOrd="0" presId="urn:microsoft.com/office/officeart/2005/8/layout/vList3"/>
    <dgm:cxn modelId="{6FC4F531-567C-2341-9C8D-DD3567D6798C}" type="presParOf" srcId="{B18454C9-A925-F141-B904-7B062AA57340}" destId="{60396AAA-232D-7043-A60A-123D60941EEE}" srcOrd="1" destOrd="0" presId="urn:microsoft.com/office/officeart/2005/8/layout/vList3"/>
    <dgm:cxn modelId="{4F19714E-2751-3C44-830D-3B89D8768F15}" type="presParOf" srcId="{4821E315-1183-CB4B-863E-B7DF9BAC8D85}" destId="{E8BADA2C-1282-F748-B31F-1FC05BA6B23E}" srcOrd="5" destOrd="0" presId="urn:microsoft.com/office/officeart/2005/8/layout/vList3"/>
    <dgm:cxn modelId="{7B2748FD-EC2B-9542-BB86-D0BE951ABDD0}" type="presParOf" srcId="{4821E315-1183-CB4B-863E-B7DF9BAC8D85}" destId="{F307D591-7B64-064C-9833-7D003E2B2B4F}" srcOrd="6" destOrd="0" presId="urn:microsoft.com/office/officeart/2005/8/layout/vList3"/>
    <dgm:cxn modelId="{2C8E2BCF-8570-9D4C-B647-622269D4E95E}" type="presParOf" srcId="{F307D591-7B64-064C-9833-7D003E2B2B4F}" destId="{E9647687-2703-3245-9A63-FB033C097C3D}" srcOrd="0" destOrd="0" presId="urn:microsoft.com/office/officeart/2005/8/layout/vList3"/>
    <dgm:cxn modelId="{71295CE7-C715-5542-BA90-7FAB4B0DFF57}" type="presParOf" srcId="{F307D591-7B64-064C-9833-7D003E2B2B4F}" destId="{F9546958-9FF6-EE44-AF6E-87EF377BEDD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6EC00-9C05-FE47-B1FD-7C1DBA314FAA}">
      <dsp:nvSpPr>
        <dsp:cNvPr id="0" name=""/>
        <dsp:cNvSpPr/>
      </dsp:nvSpPr>
      <dsp:spPr>
        <a:xfrm>
          <a:off x="190265" y="526735"/>
          <a:ext cx="4466020" cy="139563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308"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Good governance is essential to an effective council and excellent services</a:t>
          </a:r>
        </a:p>
      </dsp:txBody>
      <dsp:txXfrm>
        <a:off x="190265" y="526735"/>
        <a:ext cx="4466020" cy="1395631"/>
      </dsp:txXfrm>
    </dsp:sp>
    <dsp:sp modelId="{18466F7F-1CD8-0447-8614-5B1B73AE0CB0}">
      <dsp:nvSpPr>
        <dsp:cNvPr id="0" name=""/>
        <dsp:cNvSpPr/>
      </dsp:nvSpPr>
      <dsp:spPr>
        <a:xfrm>
          <a:off x="4181" y="325144"/>
          <a:ext cx="976942" cy="146541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707651-79CC-234E-8373-B4A6DF1FDA8F}">
      <dsp:nvSpPr>
        <dsp:cNvPr id="0" name=""/>
        <dsp:cNvSpPr/>
      </dsp:nvSpPr>
      <dsp:spPr>
        <a:xfrm>
          <a:off x="5038291" y="526735"/>
          <a:ext cx="4466020" cy="139563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308"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All officers, whatever your job, have a role in ensuring good governance</a:t>
          </a:r>
        </a:p>
      </dsp:txBody>
      <dsp:txXfrm>
        <a:off x="5038291" y="526735"/>
        <a:ext cx="4466020" cy="1395631"/>
      </dsp:txXfrm>
    </dsp:sp>
    <dsp:sp modelId="{1266D6FD-48F7-7C49-979A-FA7A07E7B97D}">
      <dsp:nvSpPr>
        <dsp:cNvPr id="0" name=""/>
        <dsp:cNvSpPr/>
      </dsp:nvSpPr>
      <dsp:spPr>
        <a:xfrm>
          <a:off x="4852207" y="325144"/>
          <a:ext cx="976942" cy="146541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3B00CF-3528-A44A-AA5F-CD845B8355CA}">
      <dsp:nvSpPr>
        <dsp:cNvPr id="0" name=""/>
        <dsp:cNvSpPr/>
      </dsp:nvSpPr>
      <dsp:spPr>
        <a:xfrm>
          <a:off x="190265" y="2283680"/>
          <a:ext cx="4466020" cy="139563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308"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Read the current AGS and the Action Plan and understand how it affects you and your team</a:t>
          </a:r>
        </a:p>
      </dsp:txBody>
      <dsp:txXfrm>
        <a:off x="190265" y="2283680"/>
        <a:ext cx="4466020" cy="1395631"/>
      </dsp:txXfrm>
    </dsp:sp>
    <dsp:sp modelId="{AA0A9D86-CA88-5741-ACFA-B218F3094D3B}">
      <dsp:nvSpPr>
        <dsp:cNvPr id="0" name=""/>
        <dsp:cNvSpPr/>
      </dsp:nvSpPr>
      <dsp:spPr>
        <a:xfrm>
          <a:off x="4181" y="2082089"/>
          <a:ext cx="976942" cy="1465413"/>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56084D-ECF0-8640-BFFB-BB49FB89D5CB}">
      <dsp:nvSpPr>
        <dsp:cNvPr id="0" name=""/>
        <dsp:cNvSpPr/>
      </dsp:nvSpPr>
      <dsp:spPr>
        <a:xfrm>
          <a:off x="5038291" y="2283680"/>
          <a:ext cx="4466020" cy="139563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5308"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Flag any issues of concern and be proactive with ideas and improvements </a:t>
          </a:r>
        </a:p>
      </dsp:txBody>
      <dsp:txXfrm>
        <a:off x="5038291" y="2283680"/>
        <a:ext cx="4466020" cy="1395631"/>
      </dsp:txXfrm>
    </dsp:sp>
    <dsp:sp modelId="{E950BBB6-B45E-E14A-8FB8-9B40DB15B7BF}">
      <dsp:nvSpPr>
        <dsp:cNvPr id="0" name=""/>
        <dsp:cNvSpPr/>
      </dsp:nvSpPr>
      <dsp:spPr>
        <a:xfrm>
          <a:off x="4852207" y="2082089"/>
          <a:ext cx="976942" cy="1465413"/>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3F01A-72DD-CF41-A98F-E3BA5996F8A0}">
      <dsp:nvSpPr>
        <dsp:cNvPr id="0" name=""/>
        <dsp:cNvSpPr/>
      </dsp:nvSpPr>
      <dsp:spPr>
        <a:xfrm rot="10800000">
          <a:off x="2032603" y="208"/>
          <a:ext cx="7261346" cy="814470"/>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159"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Each of the seven principles is considered and progress assessed</a:t>
          </a:r>
        </a:p>
      </dsp:txBody>
      <dsp:txXfrm rot="10800000">
        <a:off x="2236220" y="208"/>
        <a:ext cx="7057729" cy="814470"/>
      </dsp:txXfrm>
    </dsp:sp>
    <dsp:sp modelId="{79231CCD-1F95-3748-B100-3B87F216E6C0}">
      <dsp:nvSpPr>
        <dsp:cNvPr id="0" name=""/>
        <dsp:cNvSpPr/>
      </dsp:nvSpPr>
      <dsp:spPr>
        <a:xfrm>
          <a:off x="1625368" y="208"/>
          <a:ext cx="814470" cy="814470"/>
        </a:xfrm>
        <a:prstGeom prst="ellipse">
          <a:avLst/>
        </a:prstGeom>
        <a:solidFill>
          <a:schemeClr val="accent6">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DD5073-CC7D-6C4D-9CF6-A3C030843BCC}">
      <dsp:nvSpPr>
        <dsp:cNvPr id="0" name=""/>
        <dsp:cNvSpPr/>
      </dsp:nvSpPr>
      <dsp:spPr>
        <a:xfrm rot="10800000">
          <a:off x="2032603" y="1032408"/>
          <a:ext cx="7261346" cy="814470"/>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159"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Plus, a specific consideration of the ongoing impact of LGR/legacy issues </a:t>
          </a:r>
        </a:p>
      </dsp:txBody>
      <dsp:txXfrm rot="10800000">
        <a:off x="2236220" y="1032408"/>
        <a:ext cx="7057729" cy="814470"/>
      </dsp:txXfrm>
    </dsp:sp>
    <dsp:sp modelId="{CB2C0089-8B82-F44B-A104-C2AE8E751FB7}">
      <dsp:nvSpPr>
        <dsp:cNvPr id="0" name=""/>
        <dsp:cNvSpPr/>
      </dsp:nvSpPr>
      <dsp:spPr>
        <a:xfrm>
          <a:off x="1625368" y="1032408"/>
          <a:ext cx="814470" cy="814470"/>
        </a:xfrm>
        <a:prstGeom prst="ellipse">
          <a:avLst/>
        </a:prstGeom>
        <a:solidFill>
          <a:schemeClr val="accent1">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396AAA-232D-7043-A60A-123D60941EEE}">
      <dsp:nvSpPr>
        <dsp:cNvPr id="0" name=""/>
        <dsp:cNvSpPr/>
      </dsp:nvSpPr>
      <dsp:spPr>
        <a:xfrm rot="10800000">
          <a:off x="2032603" y="2064607"/>
          <a:ext cx="7261346" cy="814470"/>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159"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Includes a Conclusion and Action Plan </a:t>
          </a:r>
        </a:p>
      </dsp:txBody>
      <dsp:txXfrm rot="10800000">
        <a:off x="2236220" y="2064607"/>
        <a:ext cx="7057729" cy="814470"/>
      </dsp:txXfrm>
    </dsp:sp>
    <dsp:sp modelId="{88C2B370-3716-8D46-BB3E-F9D201E81B1D}">
      <dsp:nvSpPr>
        <dsp:cNvPr id="0" name=""/>
        <dsp:cNvSpPr/>
      </dsp:nvSpPr>
      <dsp:spPr>
        <a:xfrm>
          <a:off x="1625368" y="2064607"/>
          <a:ext cx="814470" cy="814470"/>
        </a:xfrm>
        <a:prstGeom prst="ellipse">
          <a:avLst/>
        </a:prstGeom>
        <a:solidFill>
          <a:schemeClr val="bg1">
            <a:lumMod val="5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546958-9FF6-EE44-AF6E-87EF377BEDD7}">
      <dsp:nvSpPr>
        <dsp:cNvPr id="0" name=""/>
        <dsp:cNvSpPr/>
      </dsp:nvSpPr>
      <dsp:spPr>
        <a:xfrm rot="10800000">
          <a:off x="2032603" y="3096807"/>
          <a:ext cx="7261346" cy="814470"/>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9159"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Signed off by the Leader and the Chief Executive</a:t>
          </a:r>
        </a:p>
      </dsp:txBody>
      <dsp:txXfrm rot="10800000">
        <a:off x="2236220" y="3096807"/>
        <a:ext cx="7057729" cy="814470"/>
      </dsp:txXfrm>
    </dsp:sp>
    <dsp:sp modelId="{E9647687-2703-3245-9A63-FB033C097C3D}">
      <dsp:nvSpPr>
        <dsp:cNvPr id="0" name=""/>
        <dsp:cNvSpPr/>
      </dsp:nvSpPr>
      <dsp:spPr>
        <a:xfrm>
          <a:off x="1625368" y="3096807"/>
          <a:ext cx="814470" cy="814470"/>
        </a:xfrm>
        <a:prstGeom prst="ellipse">
          <a:avLst/>
        </a:prstGeom>
        <a:solidFill>
          <a:schemeClr val="accent4">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254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25438"/>
          </a:xfrm>
          <a:prstGeom prst="rect">
            <a:avLst/>
          </a:prstGeom>
        </p:spPr>
        <p:txBody>
          <a:bodyPr vert="horz" lIns="91440" tIns="45720" rIns="91440" bIns="45720" rtlCol="0"/>
          <a:lstStyle>
            <a:lvl1pPr algn="r">
              <a:defRPr sz="1200"/>
            </a:lvl1pPr>
          </a:lstStyle>
          <a:p>
            <a:fld id="{DC97DA14-7B98-4411-A377-BE3D51E6768D}" type="datetimeFigureOut">
              <a:rPr lang="en-GB" smtClean="0"/>
              <a:t>17/06/2025</a:t>
            </a:fld>
            <a:endParaRPr lang="en-GB"/>
          </a:p>
        </p:txBody>
      </p:sp>
      <p:sp>
        <p:nvSpPr>
          <p:cNvPr id="4" name="Slide Image Placeholder 3"/>
          <p:cNvSpPr>
            <a:spLocks noGrp="1" noRot="1" noChangeAspect="1"/>
          </p:cNvSpPr>
          <p:nvPr>
            <p:ph type="sldImg" idx="2"/>
          </p:nvPr>
        </p:nvSpPr>
        <p:spPr>
          <a:xfrm>
            <a:off x="3543300" y="811213"/>
            <a:ext cx="3606800" cy="2187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119438"/>
            <a:ext cx="8553450" cy="25542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157913"/>
            <a:ext cx="4633913" cy="3254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6157913"/>
            <a:ext cx="4632325" cy="325437"/>
          </a:xfrm>
          <a:prstGeom prst="rect">
            <a:avLst/>
          </a:prstGeom>
        </p:spPr>
        <p:txBody>
          <a:bodyPr vert="horz" lIns="91440" tIns="45720" rIns="91440" bIns="45720" rtlCol="0" anchor="b"/>
          <a:lstStyle>
            <a:lvl1pPr algn="r">
              <a:defRPr sz="1200"/>
            </a:lvl1pPr>
          </a:lstStyle>
          <a:p>
            <a:fld id="{B03310BC-5FCA-45B3-A2C6-190EC774D80D}" type="slidenum">
              <a:rPr lang="en-GB" smtClean="0"/>
              <a:t>‹#›</a:t>
            </a:fld>
            <a:endParaRPr lang="en-GB"/>
          </a:p>
        </p:txBody>
      </p:sp>
    </p:spTree>
    <p:extLst>
      <p:ext uri="{BB962C8B-B14F-4D97-AF65-F5344CB8AC3E}">
        <p14:creationId xmlns:p14="http://schemas.microsoft.com/office/powerpoint/2010/main" val="2618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3310BC-5FCA-45B3-A2C6-190EC774D80D}" type="slidenum">
              <a:rPr lang="en-GB" smtClean="0"/>
              <a:t>12</a:t>
            </a:fld>
            <a:endParaRPr lang="en-GB"/>
          </a:p>
        </p:txBody>
      </p:sp>
    </p:spTree>
    <p:extLst>
      <p:ext uri="{BB962C8B-B14F-4D97-AF65-F5344CB8AC3E}">
        <p14:creationId xmlns:p14="http://schemas.microsoft.com/office/powerpoint/2010/main" val="191364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34E065-0B6B-3B4F-AF60-422B74F0AA80}" type="slidenum">
              <a:rPr lang="en-US" smtClean="0"/>
              <a:t>26</a:t>
            </a:fld>
            <a:endParaRPr lang="en-US" dirty="0"/>
          </a:p>
        </p:txBody>
      </p:sp>
    </p:spTree>
    <p:extLst>
      <p:ext uri="{BB962C8B-B14F-4D97-AF65-F5344CB8AC3E}">
        <p14:creationId xmlns:p14="http://schemas.microsoft.com/office/powerpoint/2010/main" val="1797169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B43BE5-63E5-3361-10A4-818620BCCF0D}"/>
              </a:ext>
            </a:extLst>
          </p:cNvPr>
          <p:cNvSpPr>
            <a:spLocks noGrp="1"/>
          </p:cNvSpPr>
          <p:nvPr>
            <p:ph type="ctrTitle" hasCustomPrompt="1"/>
          </p:nvPr>
        </p:nvSpPr>
        <p:spPr>
          <a:xfrm>
            <a:off x="522831" y="2314485"/>
            <a:ext cx="6067229" cy="1399643"/>
          </a:xfrm>
          <a:prstGeom prst="rect">
            <a:avLst/>
          </a:prstGeom>
        </p:spPr>
        <p:txBody>
          <a:bodyPr/>
          <a:lstStyle>
            <a:lvl1pPr>
              <a:defRPr>
                <a:solidFill>
                  <a:schemeClr val="tx1"/>
                </a:solidFill>
              </a:defRPr>
            </a:lvl1pPr>
          </a:lstStyle>
          <a:p>
            <a:pPr algn="l"/>
            <a:r>
              <a:rPr lang="en-US" b="1" dirty="0">
                <a:solidFill>
                  <a:srgbClr val="34343E"/>
                </a:solidFill>
                <a:latin typeface="Arial" panose="020B0604020202020204" pitchFamily="34" charset="0"/>
                <a:cs typeface="Arial" panose="020B0604020202020204" pitchFamily="34" charset="0"/>
              </a:rPr>
              <a:t>This is a presentation heading across two lines</a:t>
            </a:r>
          </a:p>
        </p:txBody>
      </p:sp>
      <p:sp>
        <p:nvSpPr>
          <p:cNvPr id="8" name="Subtitle 2">
            <a:extLst>
              <a:ext uri="{FF2B5EF4-FFF2-40B4-BE49-F238E27FC236}">
                <a16:creationId xmlns:a16="http://schemas.microsoft.com/office/drawing/2014/main" id="{06AE2518-200C-4793-F837-1C96A416EA2B}"/>
              </a:ext>
            </a:extLst>
          </p:cNvPr>
          <p:cNvSpPr>
            <a:spLocks noGrp="1"/>
          </p:cNvSpPr>
          <p:nvPr>
            <p:ph type="subTitle" idx="1"/>
          </p:nvPr>
        </p:nvSpPr>
        <p:spPr>
          <a:xfrm>
            <a:off x="522832" y="3781106"/>
            <a:ext cx="6067229" cy="569013"/>
          </a:xfrm>
          <a:prstGeom prst="rect">
            <a:avLst/>
          </a:prstGeom>
        </p:spPr>
        <p:txBody>
          <a:bodyPr>
            <a:normAutofit/>
          </a:bodyPr>
          <a:lstStyle>
            <a:lvl1pPr marL="0" indent="0">
              <a:buNone/>
              <a:defRPr>
                <a:solidFill>
                  <a:schemeClr val="tx2"/>
                </a:solidFill>
              </a:defRPr>
            </a:lvl1pPr>
          </a:lstStyle>
          <a:p>
            <a:pPr algn="l"/>
            <a:r>
              <a:rPr lang="en-US" sz="2456">
                <a:solidFill>
                  <a:srgbClr val="626274"/>
                </a:solidFill>
                <a:latin typeface="Arial" panose="020B0604020202020204" pitchFamily="34" charset="0"/>
                <a:cs typeface="Arial" panose="020B0604020202020204" pitchFamily="34" charset="0"/>
              </a:rPr>
              <a:t>Click to edit Master subtitle style</a:t>
            </a:r>
            <a:endParaRPr lang="en-US" sz="2456" dirty="0">
              <a:solidFill>
                <a:srgbClr val="626274"/>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445C53D6-CDC0-FC21-259E-D1F190D5D1E7}"/>
              </a:ext>
            </a:extLst>
          </p:cNvPr>
          <p:cNvSpPr txBox="1">
            <a:spLocks/>
          </p:cNvSpPr>
          <p:nvPr userDrawn="1"/>
        </p:nvSpPr>
        <p:spPr>
          <a:xfrm>
            <a:off x="522831" y="5787982"/>
            <a:ext cx="8020050" cy="390790"/>
          </a:xfrm>
          <a:prstGeom prst="rect">
            <a:avLst/>
          </a:prstGeom>
        </p:spPr>
        <p:txBody>
          <a:bodyPr vert="horz" lIns="80201" tIns="40100" rIns="80201" bIns="4010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579" b="1" dirty="0">
                <a:solidFill>
                  <a:schemeClr val="accent1"/>
                </a:solidFill>
                <a:latin typeface="Arial" panose="020B0604020202020204" pitchFamily="34" charset="0"/>
                <a:cs typeface="Arial" panose="020B0604020202020204" pitchFamily="34" charset="0"/>
              </a:rPr>
              <a:t>westmorlandandfurness.gov.uk</a:t>
            </a:r>
          </a:p>
        </p:txBody>
      </p:sp>
      <p:pic>
        <p:nvPicPr>
          <p:cNvPr id="3" name="Picture 2">
            <a:extLst>
              <a:ext uri="{FF2B5EF4-FFF2-40B4-BE49-F238E27FC236}">
                <a16:creationId xmlns:a16="http://schemas.microsoft.com/office/drawing/2014/main" id="{7B3C0A4C-00B8-F25C-8B23-E2DB86AD2FFC}"/>
              </a:ext>
            </a:extLst>
          </p:cNvPr>
          <p:cNvPicPr>
            <a:picLocks noChangeAspect="1"/>
          </p:cNvPicPr>
          <p:nvPr userDrawn="1"/>
        </p:nvPicPr>
        <p:blipFill>
          <a:blip r:embed="rId2"/>
          <a:stretch>
            <a:fillRect/>
          </a:stretch>
        </p:blipFill>
        <p:spPr>
          <a:xfrm>
            <a:off x="598186" y="487750"/>
            <a:ext cx="2734013" cy="678382"/>
          </a:xfrm>
          <a:prstGeom prst="rect">
            <a:avLst/>
          </a:prstGeom>
        </p:spPr>
      </p:pic>
      <p:sp>
        <p:nvSpPr>
          <p:cNvPr id="6" name="Picture Placeholder 5">
            <a:extLst>
              <a:ext uri="{FF2B5EF4-FFF2-40B4-BE49-F238E27FC236}">
                <a16:creationId xmlns:a16="http://schemas.microsoft.com/office/drawing/2014/main" id="{75237C26-CCA9-2837-BDE3-8CE051D88576}"/>
              </a:ext>
            </a:extLst>
          </p:cNvPr>
          <p:cNvSpPr>
            <a:spLocks noGrp="1"/>
          </p:cNvSpPr>
          <p:nvPr>
            <p:ph type="pic" sz="quarter" idx="10"/>
          </p:nvPr>
        </p:nvSpPr>
        <p:spPr>
          <a:xfrm>
            <a:off x="5914109" y="90204"/>
            <a:ext cx="4711882" cy="6306361"/>
          </a:xfrm>
          <a:custGeom>
            <a:avLst/>
            <a:gdLst>
              <a:gd name="connsiteX0" fmla="*/ 1167024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154782 w 5372217"/>
              <a:gd name="connsiteY7" fmla="*/ 4403277 h 6670783"/>
              <a:gd name="connsiteX8" fmla="*/ 1167024 w 5372217"/>
              <a:gd name="connsiteY8" fmla="*/ 0 h 667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2217" h="6670783">
                <a:moveTo>
                  <a:pt x="1167024" y="0"/>
                </a:moveTo>
                <a:lnTo>
                  <a:pt x="5242157" y="1"/>
                </a:lnTo>
                <a:cubicBezTo>
                  <a:pt x="5304362" y="1"/>
                  <a:pt x="5354789" y="50369"/>
                  <a:pt x="5354789" y="112501"/>
                </a:cubicBezTo>
                <a:cubicBezTo>
                  <a:pt x="5360599" y="1470662"/>
                  <a:pt x="5371299" y="3000814"/>
                  <a:pt x="5372217" y="4186982"/>
                </a:cubicBezTo>
                <a:cubicBezTo>
                  <a:pt x="5316863" y="5228172"/>
                  <a:pt x="4576753" y="6672886"/>
                  <a:pt x="2828104" y="6669734"/>
                </a:cubicBezTo>
                <a:lnTo>
                  <a:pt x="86986" y="6670783"/>
                </a:lnTo>
                <a:lnTo>
                  <a:pt x="0" y="6665668"/>
                </a:lnTo>
                <a:cubicBezTo>
                  <a:pt x="1376765" y="6604315"/>
                  <a:pt x="1105512" y="5301285"/>
                  <a:pt x="1154782" y="4403277"/>
                </a:cubicBezTo>
                <a:cubicBezTo>
                  <a:pt x="1195338" y="3244167"/>
                  <a:pt x="1148757" y="1016091"/>
                  <a:pt x="1167024" y="0"/>
                </a:cubicBezTo>
                <a:close/>
              </a:path>
            </a:pathLst>
          </a:custGeom>
          <a:solidFill>
            <a:schemeClr val="accent1">
              <a:lumMod val="20000"/>
              <a:lumOff val="80000"/>
            </a:schemeClr>
          </a:solidFill>
        </p:spPr>
        <p:txBody>
          <a:bodyPr wrap="square" anchor="ctr">
            <a:noAutofit/>
          </a:bodyPr>
          <a:lstStyle>
            <a:lvl1pPr marL="0" indent="0" algn="ctr">
              <a:buNone/>
              <a:defRPr sz="1053">
                <a:latin typeface="Arial" panose="020B0604020202020204" pitchFamily="34" charset="0"/>
                <a:cs typeface="Arial" panose="020B0604020202020204" pitchFamily="34" charset="0"/>
              </a:defRPr>
            </a:lvl1pPr>
          </a:lstStyle>
          <a:p>
            <a:r>
              <a:rPr lang="en-US"/>
              <a:t>Click icon to add picture</a:t>
            </a:r>
            <a:endParaRPr lang="en-DE" dirty="0"/>
          </a:p>
        </p:txBody>
      </p:sp>
    </p:spTree>
    <p:extLst>
      <p:ext uri="{BB962C8B-B14F-4D97-AF65-F5344CB8AC3E}">
        <p14:creationId xmlns:p14="http://schemas.microsoft.com/office/powerpoint/2010/main" val="2654359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4BDE-DE78-89D3-5EC7-816E1DAAE965}"/>
              </a:ext>
            </a:extLst>
          </p:cNvPr>
          <p:cNvSpPr>
            <a:spLocks noGrp="1"/>
          </p:cNvSpPr>
          <p:nvPr>
            <p:ph type="title"/>
          </p:nvPr>
        </p:nvSpPr>
        <p:spPr>
          <a:xfrm>
            <a:off x="735171" y="345179"/>
            <a:ext cx="9223058" cy="1253148"/>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7C448AF-BB09-2E31-6376-9BA832BD504F}"/>
              </a:ext>
            </a:extLst>
          </p:cNvPr>
          <p:cNvSpPr>
            <a:spLocks noGrp="1"/>
          </p:cNvSpPr>
          <p:nvPr>
            <p:ph type="dt" sz="half" idx="10"/>
          </p:nvPr>
        </p:nvSpPr>
        <p:spPr>
          <a:xfrm>
            <a:off x="735171" y="6009106"/>
            <a:ext cx="2406015" cy="345178"/>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91B6D0DB-1F84-FB39-4642-E29B17DF823B}"/>
              </a:ext>
            </a:extLst>
          </p:cNvPr>
          <p:cNvSpPr>
            <a:spLocks noGrp="1"/>
          </p:cNvSpPr>
          <p:nvPr>
            <p:ph type="ftr" sz="quarter" idx="11"/>
          </p:nvPr>
        </p:nvSpPr>
        <p:spPr>
          <a:xfrm>
            <a:off x="3542189" y="6009106"/>
            <a:ext cx="3609023" cy="345178"/>
          </a:xfrm>
          <a:prstGeom prst="rect">
            <a:avLst/>
          </a:prstGeom>
        </p:spPr>
        <p:txBody>
          <a:bodyPr/>
          <a:lstStyle/>
          <a:p>
            <a:r>
              <a:rPr lang="en-GB"/>
              <a:t>Footer area for presentation title or web address</a:t>
            </a:r>
            <a:endParaRPr lang="en-US"/>
          </a:p>
        </p:txBody>
      </p:sp>
      <p:sp>
        <p:nvSpPr>
          <p:cNvPr id="5" name="Slide Number Placeholder 4">
            <a:extLst>
              <a:ext uri="{FF2B5EF4-FFF2-40B4-BE49-F238E27FC236}">
                <a16:creationId xmlns:a16="http://schemas.microsoft.com/office/drawing/2014/main" id="{CA081F46-C4FC-94E8-5166-1EB76ACEBE26}"/>
              </a:ext>
            </a:extLst>
          </p:cNvPr>
          <p:cNvSpPr>
            <a:spLocks noGrp="1"/>
          </p:cNvSpPr>
          <p:nvPr>
            <p:ph type="sldNum" sz="quarter" idx="12"/>
          </p:nvPr>
        </p:nvSpPr>
        <p:spPr>
          <a:xfrm>
            <a:off x="7552214" y="6009106"/>
            <a:ext cx="2406015" cy="345178"/>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38858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C1FBDC-8265-2B1A-13B1-17C640418AF9}"/>
              </a:ext>
            </a:extLst>
          </p:cNvPr>
          <p:cNvSpPr>
            <a:spLocks noGrp="1"/>
          </p:cNvSpPr>
          <p:nvPr>
            <p:ph type="dt" sz="half" idx="10"/>
          </p:nvPr>
        </p:nvSpPr>
        <p:spPr>
          <a:xfrm>
            <a:off x="735171" y="6009106"/>
            <a:ext cx="2406015" cy="345178"/>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A0DD3F3-F4C9-9C02-1C61-A759C3347AEA}"/>
              </a:ext>
            </a:extLst>
          </p:cNvPr>
          <p:cNvSpPr>
            <a:spLocks noGrp="1"/>
          </p:cNvSpPr>
          <p:nvPr>
            <p:ph type="ftr" sz="quarter" idx="11"/>
          </p:nvPr>
        </p:nvSpPr>
        <p:spPr>
          <a:xfrm>
            <a:off x="3542189" y="6009106"/>
            <a:ext cx="3609023" cy="345178"/>
          </a:xfrm>
          <a:prstGeom prst="rect">
            <a:avLst/>
          </a:prstGeom>
        </p:spPr>
        <p:txBody>
          <a:bodyPr/>
          <a:lstStyle/>
          <a:p>
            <a:r>
              <a:rPr lang="en-GB"/>
              <a:t>Footer area for presentation title or web address</a:t>
            </a:r>
            <a:endParaRPr lang="en-US"/>
          </a:p>
        </p:txBody>
      </p:sp>
      <p:sp>
        <p:nvSpPr>
          <p:cNvPr id="4" name="Slide Number Placeholder 3">
            <a:extLst>
              <a:ext uri="{FF2B5EF4-FFF2-40B4-BE49-F238E27FC236}">
                <a16:creationId xmlns:a16="http://schemas.microsoft.com/office/drawing/2014/main" id="{A589B4E7-8AC3-EEEA-CF81-865E2E66CF27}"/>
              </a:ext>
            </a:extLst>
          </p:cNvPr>
          <p:cNvSpPr>
            <a:spLocks noGrp="1"/>
          </p:cNvSpPr>
          <p:nvPr>
            <p:ph type="sldNum" sz="quarter" idx="12"/>
          </p:nvPr>
        </p:nvSpPr>
        <p:spPr>
          <a:xfrm>
            <a:off x="7552214" y="6009106"/>
            <a:ext cx="2406015" cy="345178"/>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4228332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16B3-CD2B-BC15-EC20-324E0707CFA9}"/>
              </a:ext>
            </a:extLst>
          </p:cNvPr>
          <p:cNvSpPr>
            <a:spLocks noGrp="1"/>
          </p:cNvSpPr>
          <p:nvPr>
            <p:ph type="title"/>
          </p:nvPr>
        </p:nvSpPr>
        <p:spPr>
          <a:xfrm>
            <a:off x="736564" y="432223"/>
            <a:ext cx="3448900" cy="1512782"/>
          </a:xfrm>
          <a:prstGeom prst="rect">
            <a:avLst/>
          </a:prstGeom>
        </p:spPr>
        <p:txBody>
          <a:bodyPr anchor="b"/>
          <a:lstStyle>
            <a:lvl1pPr>
              <a:defRPr sz="2807"/>
            </a:lvl1pPr>
          </a:lstStyle>
          <a:p>
            <a:r>
              <a:rPr lang="en-US"/>
              <a:t>Click to edit Master title style</a:t>
            </a:r>
          </a:p>
        </p:txBody>
      </p:sp>
      <p:sp>
        <p:nvSpPr>
          <p:cNvPr id="3" name="Content Placeholder 2">
            <a:extLst>
              <a:ext uri="{FF2B5EF4-FFF2-40B4-BE49-F238E27FC236}">
                <a16:creationId xmlns:a16="http://schemas.microsoft.com/office/drawing/2014/main" id="{30A877DE-AB5E-B255-A7B9-6A3511D42563}"/>
              </a:ext>
            </a:extLst>
          </p:cNvPr>
          <p:cNvSpPr>
            <a:spLocks noGrp="1"/>
          </p:cNvSpPr>
          <p:nvPr>
            <p:ph idx="1"/>
          </p:nvPr>
        </p:nvSpPr>
        <p:spPr>
          <a:xfrm>
            <a:off x="4546088" y="933483"/>
            <a:ext cx="5413534" cy="4607381"/>
          </a:xfrm>
          <a:prstGeom prst="rect">
            <a:avLst/>
          </a:prstGeo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969398D-1C2D-13A8-BACA-BAFEB85EEB59}"/>
              </a:ext>
            </a:extLst>
          </p:cNvPr>
          <p:cNvSpPr>
            <a:spLocks noGrp="1"/>
          </p:cNvSpPr>
          <p:nvPr>
            <p:ph type="body" sz="half" idx="2"/>
          </p:nvPr>
        </p:nvSpPr>
        <p:spPr>
          <a:xfrm>
            <a:off x="736564" y="1945005"/>
            <a:ext cx="3448900" cy="3603362"/>
          </a:xfrm>
          <a:prstGeom prst="rect">
            <a:avLst/>
          </a:prstGeo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BFCA08FD-6480-9317-B08F-5AE190A06A0D}"/>
              </a:ext>
            </a:extLst>
          </p:cNvPr>
          <p:cNvSpPr>
            <a:spLocks noGrp="1"/>
          </p:cNvSpPr>
          <p:nvPr>
            <p:ph type="dt" sz="half" idx="10"/>
          </p:nvPr>
        </p:nvSpPr>
        <p:spPr>
          <a:xfrm>
            <a:off x="735171" y="6009106"/>
            <a:ext cx="2406015" cy="345178"/>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35485AD-92F4-CE1B-078A-794AFFF5926D}"/>
              </a:ext>
            </a:extLst>
          </p:cNvPr>
          <p:cNvSpPr>
            <a:spLocks noGrp="1"/>
          </p:cNvSpPr>
          <p:nvPr>
            <p:ph type="ftr" sz="quarter" idx="11"/>
          </p:nvPr>
        </p:nvSpPr>
        <p:spPr>
          <a:xfrm>
            <a:off x="3542189" y="6009106"/>
            <a:ext cx="3609023" cy="345178"/>
          </a:xfrm>
          <a:prstGeom prst="rect">
            <a:avLst/>
          </a:prstGeom>
        </p:spPr>
        <p:txBody>
          <a:bodyPr/>
          <a:lstStyle/>
          <a:p>
            <a:r>
              <a:rPr lang="en-GB"/>
              <a:t>Footer area for presentation title or web address</a:t>
            </a:r>
            <a:endParaRPr lang="en-US"/>
          </a:p>
        </p:txBody>
      </p:sp>
      <p:sp>
        <p:nvSpPr>
          <p:cNvPr id="7" name="Slide Number Placeholder 6">
            <a:extLst>
              <a:ext uri="{FF2B5EF4-FFF2-40B4-BE49-F238E27FC236}">
                <a16:creationId xmlns:a16="http://schemas.microsoft.com/office/drawing/2014/main" id="{182CC638-5416-6606-4779-44C2B7570B72}"/>
              </a:ext>
            </a:extLst>
          </p:cNvPr>
          <p:cNvSpPr>
            <a:spLocks noGrp="1"/>
          </p:cNvSpPr>
          <p:nvPr>
            <p:ph type="sldNum" sz="quarter" idx="12"/>
          </p:nvPr>
        </p:nvSpPr>
        <p:spPr>
          <a:xfrm>
            <a:off x="7552214" y="6009106"/>
            <a:ext cx="2406015" cy="345178"/>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2565744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9372C-AC16-EA65-200E-A41AB165D023}"/>
              </a:ext>
            </a:extLst>
          </p:cNvPr>
          <p:cNvSpPr>
            <a:spLocks noGrp="1"/>
          </p:cNvSpPr>
          <p:nvPr>
            <p:ph type="title"/>
          </p:nvPr>
        </p:nvSpPr>
        <p:spPr>
          <a:xfrm>
            <a:off x="736564" y="432223"/>
            <a:ext cx="3448900" cy="1512782"/>
          </a:xfrm>
          <a:prstGeom prst="rect">
            <a:avLst/>
          </a:prstGeom>
        </p:spPr>
        <p:txBody>
          <a:bodyPr anchor="b"/>
          <a:lstStyle>
            <a:lvl1pPr>
              <a:defRPr sz="2807"/>
            </a:lvl1pPr>
          </a:lstStyle>
          <a:p>
            <a:r>
              <a:rPr lang="en-US"/>
              <a:t>Click to edit Master title style</a:t>
            </a:r>
          </a:p>
        </p:txBody>
      </p:sp>
      <p:sp>
        <p:nvSpPr>
          <p:cNvPr id="3" name="Picture Placeholder 2">
            <a:extLst>
              <a:ext uri="{FF2B5EF4-FFF2-40B4-BE49-F238E27FC236}">
                <a16:creationId xmlns:a16="http://schemas.microsoft.com/office/drawing/2014/main" id="{55AB8CDF-7249-DFA7-BAC4-BA4BE4C3AEE9}"/>
              </a:ext>
            </a:extLst>
          </p:cNvPr>
          <p:cNvSpPr>
            <a:spLocks noGrp="1"/>
          </p:cNvSpPr>
          <p:nvPr>
            <p:ph type="pic" idx="1"/>
          </p:nvPr>
        </p:nvSpPr>
        <p:spPr>
          <a:xfrm>
            <a:off x="4546088" y="933483"/>
            <a:ext cx="5413534" cy="4607381"/>
          </a:xfrm>
          <a:prstGeom prst="rect">
            <a:avLst/>
          </a:prstGeo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r>
              <a:rPr lang="en-US"/>
              <a:t>Click icon to add picture</a:t>
            </a:r>
          </a:p>
        </p:txBody>
      </p:sp>
      <p:sp>
        <p:nvSpPr>
          <p:cNvPr id="4" name="Text Placeholder 3">
            <a:extLst>
              <a:ext uri="{FF2B5EF4-FFF2-40B4-BE49-F238E27FC236}">
                <a16:creationId xmlns:a16="http://schemas.microsoft.com/office/drawing/2014/main" id="{E8CB1031-BF27-5EB0-0666-810101CC1CC1}"/>
              </a:ext>
            </a:extLst>
          </p:cNvPr>
          <p:cNvSpPr>
            <a:spLocks noGrp="1"/>
          </p:cNvSpPr>
          <p:nvPr>
            <p:ph type="body" sz="half" idx="2"/>
          </p:nvPr>
        </p:nvSpPr>
        <p:spPr>
          <a:xfrm>
            <a:off x="736564" y="1945005"/>
            <a:ext cx="3448900" cy="3603362"/>
          </a:xfrm>
          <a:prstGeom prst="rect">
            <a:avLst/>
          </a:prstGeo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32BF973D-1D15-9B5D-DAF6-C713398F2F21}"/>
              </a:ext>
            </a:extLst>
          </p:cNvPr>
          <p:cNvSpPr>
            <a:spLocks noGrp="1"/>
          </p:cNvSpPr>
          <p:nvPr>
            <p:ph type="dt" sz="half" idx="10"/>
          </p:nvPr>
        </p:nvSpPr>
        <p:spPr>
          <a:xfrm>
            <a:off x="735171" y="6009106"/>
            <a:ext cx="2406015" cy="345178"/>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8B1D529-B606-A337-A747-76597468E2DB}"/>
              </a:ext>
            </a:extLst>
          </p:cNvPr>
          <p:cNvSpPr>
            <a:spLocks noGrp="1"/>
          </p:cNvSpPr>
          <p:nvPr>
            <p:ph type="ftr" sz="quarter" idx="11"/>
          </p:nvPr>
        </p:nvSpPr>
        <p:spPr>
          <a:xfrm>
            <a:off x="3542189" y="6009106"/>
            <a:ext cx="3609023" cy="345178"/>
          </a:xfrm>
          <a:prstGeom prst="rect">
            <a:avLst/>
          </a:prstGeom>
        </p:spPr>
        <p:txBody>
          <a:bodyPr/>
          <a:lstStyle/>
          <a:p>
            <a:r>
              <a:rPr lang="en-GB"/>
              <a:t>Footer area for presentation title or web address</a:t>
            </a:r>
            <a:endParaRPr lang="en-US"/>
          </a:p>
        </p:txBody>
      </p:sp>
      <p:sp>
        <p:nvSpPr>
          <p:cNvPr id="7" name="Slide Number Placeholder 6">
            <a:extLst>
              <a:ext uri="{FF2B5EF4-FFF2-40B4-BE49-F238E27FC236}">
                <a16:creationId xmlns:a16="http://schemas.microsoft.com/office/drawing/2014/main" id="{C60B3E36-CE16-69D9-2922-0334774194F7}"/>
              </a:ext>
            </a:extLst>
          </p:cNvPr>
          <p:cNvSpPr>
            <a:spLocks noGrp="1"/>
          </p:cNvSpPr>
          <p:nvPr>
            <p:ph type="sldNum" sz="quarter" idx="12"/>
          </p:nvPr>
        </p:nvSpPr>
        <p:spPr>
          <a:xfrm>
            <a:off x="7552214" y="6009106"/>
            <a:ext cx="2406015" cy="345178"/>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4216683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F221-5F23-BFB6-1ACA-C34E704856AF}"/>
              </a:ext>
            </a:extLst>
          </p:cNvPr>
          <p:cNvSpPr>
            <a:spLocks noGrp="1"/>
          </p:cNvSpPr>
          <p:nvPr>
            <p:ph type="title"/>
          </p:nvPr>
        </p:nvSpPr>
        <p:spPr>
          <a:xfrm>
            <a:off x="735171" y="345179"/>
            <a:ext cx="9223058" cy="1253148"/>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9ABB63-A5CE-111B-55F5-F48243963465}"/>
              </a:ext>
            </a:extLst>
          </p:cNvPr>
          <p:cNvSpPr>
            <a:spLocks noGrp="1"/>
          </p:cNvSpPr>
          <p:nvPr>
            <p:ph type="body" orient="vert" idx="1"/>
          </p:nvPr>
        </p:nvSpPr>
        <p:spPr>
          <a:xfrm>
            <a:off x="735171" y="1725892"/>
            <a:ext cx="9223058" cy="41136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E4405-027B-6AB9-F5E5-6298418CFFF5}"/>
              </a:ext>
            </a:extLst>
          </p:cNvPr>
          <p:cNvSpPr>
            <a:spLocks noGrp="1"/>
          </p:cNvSpPr>
          <p:nvPr>
            <p:ph type="dt" sz="half" idx="10"/>
          </p:nvPr>
        </p:nvSpPr>
        <p:spPr>
          <a:xfrm>
            <a:off x="735171" y="6009106"/>
            <a:ext cx="2406015" cy="345178"/>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EF77A33-1553-3162-B9A5-0582ACD5B15A}"/>
              </a:ext>
            </a:extLst>
          </p:cNvPr>
          <p:cNvSpPr>
            <a:spLocks noGrp="1"/>
          </p:cNvSpPr>
          <p:nvPr>
            <p:ph type="ftr" sz="quarter" idx="11"/>
          </p:nvPr>
        </p:nvSpPr>
        <p:spPr>
          <a:xfrm>
            <a:off x="3542189" y="6009106"/>
            <a:ext cx="3609023" cy="345178"/>
          </a:xfrm>
          <a:prstGeom prst="rect">
            <a:avLst/>
          </a:prstGeom>
        </p:spPr>
        <p:txBody>
          <a:bodyPr/>
          <a:lstStyle/>
          <a:p>
            <a:r>
              <a:rPr lang="en-GB"/>
              <a:t>Footer area for presentation title or web address</a:t>
            </a:r>
            <a:endParaRPr lang="en-US"/>
          </a:p>
        </p:txBody>
      </p:sp>
      <p:sp>
        <p:nvSpPr>
          <p:cNvPr id="6" name="Slide Number Placeholder 5">
            <a:extLst>
              <a:ext uri="{FF2B5EF4-FFF2-40B4-BE49-F238E27FC236}">
                <a16:creationId xmlns:a16="http://schemas.microsoft.com/office/drawing/2014/main" id="{E06BF312-4E36-EEE5-8488-DD11A1E3FBCD}"/>
              </a:ext>
            </a:extLst>
          </p:cNvPr>
          <p:cNvSpPr>
            <a:spLocks noGrp="1"/>
          </p:cNvSpPr>
          <p:nvPr>
            <p:ph type="sldNum" sz="quarter" idx="12"/>
          </p:nvPr>
        </p:nvSpPr>
        <p:spPr>
          <a:xfrm>
            <a:off x="7552214" y="6009106"/>
            <a:ext cx="2406015" cy="345178"/>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287764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64D290-D008-CA15-472A-24E4B174E6E0}"/>
              </a:ext>
            </a:extLst>
          </p:cNvPr>
          <p:cNvSpPr>
            <a:spLocks noGrp="1"/>
          </p:cNvSpPr>
          <p:nvPr>
            <p:ph type="title" orient="vert"/>
          </p:nvPr>
        </p:nvSpPr>
        <p:spPr>
          <a:xfrm>
            <a:off x="7652465" y="345179"/>
            <a:ext cx="2305764" cy="54943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861277-53FD-5A3D-47ED-FD447471B1DC}"/>
              </a:ext>
            </a:extLst>
          </p:cNvPr>
          <p:cNvSpPr>
            <a:spLocks noGrp="1"/>
          </p:cNvSpPr>
          <p:nvPr>
            <p:ph type="body" orient="vert" idx="1"/>
          </p:nvPr>
        </p:nvSpPr>
        <p:spPr>
          <a:xfrm>
            <a:off x="735171" y="345179"/>
            <a:ext cx="6783626" cy="5494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E604C-F54C-9A84-BDFD-9475F6F24B7A}"/>
              </a:ext>
            </a:extLst>
          </p:cNvPr>
          <p:cNvSpPr>
            <a:spLocks noGrp="1"/>
          </p:cNvSpPr>
          <p:nvPr>
            <p:ph type="dt" sz="half" idx="10"/>
          </p:nvPr>
        </p:nvSpPr>
        <p:spPr>
          <a:xfrm>
            <a:off x="735171" y="6009106"/>
            <a:ext cx="2406015" cy="345178"/>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E4425CE-5703-22B8-C350-17C5DB47DD36}"/>
              </a:ext>
            </a:extLst>
          </p:cNvPr>
          <p:cNvSpPr>
            <a:spLocks noGrp="1"/>
          </p:cNvSpPr>
          <p:nvPr>
            <p:ph type="ftr" sz="quarter" idx="11"/>
          </p:nvPr>
        </p:nvSpPr>
        <p:spPr>
          <a:xfrm>
            <a:off x="3542189" y="6009106"/>
            <a:ext cx="3609023" cy="345178"/>
          </a:xfrm>
          <a:prstGeom prst="rect">
            <a:avLst/>
          </a:prstGeom>
        </p:spPr>
        <p:txBody>
          <a:bodyPr/>
          <a:lstStyle/>
          <a:p>
            <a:r>
              <a:rPr lang="en-GB"/>
              <a:t>Footer area for presentation title or web address</a:t>
            </a:r>
            <a:endParaRPr lang="en-US"/>
          </a:p>
        </p:txBody>
      </p:sp>
      <p:sp>
        <p:nvSpPr>
          <p:cNvPr id="6" name="Slide Number Placeholder 5">
            <a:extLst>
              <a:ext uri="{FF2B5EF4-FFF2-40B4-BE49-F238E27FC236}">
                <a16:creationId xmlns:a16="http://schemas.microsoft.com/office/drawing/2014/main" id="{22409D4F-4338-87DC-FBEA-D5D4EBC0676B}"/>
              </a:ext>
            </a:extLst>
          </p:cNvPr>
          <p:cNvSpPr>
            <a:spLocks noGrp="1"/>
          </p:cNvSpPr>
          <p:nvPr>
            <p:ph type="sldNum" sz="quarter" idx="12"/>
          </p:nvPr>
        </p:nvSpPr>
        <p:spPr>
          <a:xfrm>
            <a:off x="7552214" y="6009106"/>
            <a:ext cx="2406015" cy="345178"/>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71491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5C53D6-CDC0-FC21-259E-D1F190D5D1E7}"/>
              </a:ext>
            </a:extLst>
          </p:cNvPr>
          <p:cNvSpPr txBox="1">
            <a:spLocks/>
          </p:cNvSpPr>
          <p:nvPr userDrawn="1"/>
        </p:nvSpPr>
        <p:spPr>
          <a:xfrm>
            <a:off x="522831" y="5787982"/>
            <a:ext cx="8020050" cy="390790"/>
          </a:xfrm>
          <a:prstGeom prst="rect">
            <a:avLst/>
          </a:prstGeom>
        </p:spPr>
        <p:txBody>
          <a:bodyPr vert="horz" lIns="80201" tIns="40100" rIns="80201" bIns="4010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579" b="1" dirty="0">
                <a:solidFill>
                  <a:schemeClr val="accent1"/>
                </a:solidFill>
                <a:latin typeface="Arial" panose="020B0604020202020204" pitchFamily="34" charset="0"/>
                <a:cs typeface="Arial" panose="020B0604020202020204" pitchFamily="34" charset="0"/>
              </a:rPr>
              <a:t>westmorlandandfurness.gov.uk</a:t>
            </a:r>
          </a:p>
        </p:txBody>
      </p:sp>
      <p:pic>
        <p:nvPicPr>
          <p:cNvPr id="3" name="Picture 2">
            <a:extLst>
              <a:ext uri="{FF2B5EF4-FFF2-40B4-BE49-F238E27FC236}">
                <a16:creationId xmlns:a16="http://schemas.microsoft.com/office/drawing/2014/main" id="{7B3C0A4C-00B8-F25C-8B23-E2DB86AD2FFC}"/>
              </a:ext>
            </a:extLst>
          </p:cNvPr>
          <p:cNvPicPr>
            <a:picLocks noChangeAspect="1"/>
          </p:cNvPicPr>
          <p:nvPr userDrawn="1"/>
        </p:nvPicPr>
        <p:blipFill>
          <a:blip r:embed="rId2"/>
          <a:stretch>
            <a:fillRect/>
          </a:stretch>
        </p:blipFill>
        <p:spPr>
          <a:xfrm>
            <a:off x="598186" y="487750"/>
            <a:ext cx="2734013" cy="678382"/>
          </a:xfrm>
          <a:prstGeom prst="rect">
            <a:avLst/>
          </a:prstGeom>
        </p:spPr>
      </p:pic>
      <p:sp>
        <p:nvSpPr>
          <p:cNvPr id="4" name="Title 1">
            <a:extLst>
              <a:ext uri="{FF2B5EF4-FFF2-40B4-BE49-F238E27FC236}">
                <a16:creationId xmlns:a16="http://schemas.microsoft.com/office/drawing/2014/main" id="{EB73318F-AB02-1962-E7CA-69BCDFDE0335}"/>
              </a:ext>
            </a:extLst>
          </p:cNvPr>
          <p:cNvSpPr>
            <a:spLocks noGrp="1"/>
          </p:cNvSpPr>
          <p:nvPr>
            <p:ph type="ctrTitle" hasCustomPrompt="1"/>
          </p:nvPr>
        </p:nvSpPr>
        <p:spPr>
          <a:xfrm>
            <a:off x="522830" y="2314485"/>
            <a:ext cx="8910654" cy="1399643"/>
          </a:xfrm>
          <a:prstGeom prst="rect">
            <a:avLst/>
          </a:prstGeom>
        </p:spPr>
        <p:txBody>
          <a:bodyPr/>
          <a:lstStyle>
            <a:lvl1pPr>
              <a:defRPr>
                <a:solidFill>
                  <a:schemeClr val="tx1"/>
                </a:solidFill>
              </a:defRPr>
            </a:lvl1pPr>
          </a:lstStyle>
          <a:p>
            <a:pPr algn="l"/>
            <a:r>
              <a:rPr lang="en-US" b="1" dirty="0">
                <a:solidFill>
                  <a:srgbClr val="34343E"/>
                </a:solidFill>
                <a:latin typeface="Arial" panose="020B0604020202020204" pitchFamily="34" charset="0"/>
                <a:cs typeface="Arial" panose="020B0604020202020204" pitchFamily="34" charset="0"/>
              </a:rPr>
              <a:t>This is a presentation heading across two lines</a:t>
            </a:r>
          </a:p>
        </p:txBody>
      </p:sp>
      <p:sp>
        <p:nvSpPr>
          <p:cNvPr id="5" name="Subtitle 2">
            <a:extLst>
              <a:ext uri="{FF2B5EF4-FFF2-40B4-BE49-F238E27FC236}">
                <a16:creationId xmlns:a16="http://schemas.microsoft.com/office/drawing/2014/main" id="{3804347F-A928-316A-0395-9FE218C06062}"/>
              </a:ext>
            </a:extLst>
          </p:cNvPr>
          <p:cNvSpPr>
            <a:spLocks noGrp="1"/>
          </p:cNvSpPr>
          <p:nvPr>
            <p:ph type="subTitle" idx="1"/>
          </p:nvPr>
        </p:nvSpPr>
        <p:spPr>
          <a:xfrm>
            <a:off x="522831" y="3781106"/>
            <a:ext cx="8910652" cy="569013"/>
          </a:xfrm>
          <a:prstGeom prst="rect">
            <a:avLst/>
          </a:prstGeom>
        </p:spPr>
        <p:txBody>
          <a:bodyPr>
            <a:normAutofit/>
          </a:bodyPr>
          <a:lstStyle>
            <a:lvl1pPr marL="0" indent="0">
              <a:buNone/>
              <a:defRPr>
                <a:solidFill>
                  <a:schemeClr val="tx2"/>
                </a:solidFill>
              </a:defRPr>
            </a:lvl1pPr>
          </a:lstStyle>
          <a:p>
            <a:pPr algn="l"/>
            <a:r>
              <a:rPr lang="en-US" sz="2456">
                <a:solidFill>
                  <a:srgbClr val="626274"/>
                </a:solidFill>
                <a:latin typeface="Arial" panose="020B0604020202020204" pitchFamily="34" charset="0"/>
                <a:cs typeface="Arial" panose="020B0604020202020204" pitchFamily="34" charset="0"/>
              </a:rPr>
              <a:t>Click to edit Master subtitle style</a:t>
            </a:r>
            <a:endParaRPr lang="en-US" sz="2456" dirty="0">
              <a:solidFill>
                <a:srgbClr val="6262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39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82F4CBE-7459-2B62-74D7-3CD98BC22E87}"/>
              </a:ext>
            </a:extLst>
          </p:cNvPr>
          <p:cNvSpPr>
            <a:spLocks noGrp="1"/>
          </p:cNvSpPr>
          <p:nvPr>
            <p:ph type="title"/>
          </p:nvPr>
        </p:nvSpPr>
        <p:spPr>
          <a:xfrm>
            <a:off x="523321" y="476924"/>
            <a:ext cx="9509306" cy="497890"/>
          </a:xfrm>
          <a:prstGeom prst="rect">
            <a:avLst/>
          </a:prstGeom>
        </p:spPr>
        <p:txBody>
          <a:bodyPr/>
          <a:lstStyle>
            <a:lvl1pPr>
              <a:defRPr sz="2456" b="1">
                <a:solidFill>
                  <a:srgbClr val="26A69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DE9A0746-FE59-B4DF-0615-7B249C018623}"/>
              </a:ext>
            </a:extLst>
          </p:cNvPr>
          <p:cNvSpPr>
            <a:spLocks noGrp="1"/>
          </p:cNvSpPr>
          <p:nvPr>
            <p:ph idx="10"/>
          </p:nvPr>
        </p:nvSpPr>
        <p:spPr>
          <a:xfrm>
            <a:off x="523322" y="1358910"/>
            <a:ext cx="9509307" cy="4315110"/>
          </a:xfrm>
          <a:prstGeom prst="rect">
            <a:avLst/>
          </a:prstGeom>
        </p:spPr>
        <p:txBody>
          <a:bodyPr/>
          <a:lstStyle>
            <a:lvl1pPr>
              <a:buClr>
                <a:schemeClr val="accent1"/>
              </a:buClr>
              <a:defRPr sz="1403">
                <a:latin typeface="Arial" panose="020B0604020202020204" pitchFamily="34" charset="0"/>
                <a:cs typeface="Arial" panose="020B0604020202020204" pitchFamily="34" charset="0"/>
              </a:defRPr>
            </a:lvl1pPr>
            <a:lvl2pPr marL="473415" indent="-236707">
              <a:buClr>
                <a:schemeClr val="accent1"/>
              </a:buClr>
              <a:buFont typeface="Calibri" panose="020F0502020204030204" pitchFamily="34" charset="0"/>
              <a:buChar char="ꟷ"/>
              <a:defRPr sz="1403">
                <a:latin typeface="Arial" panose="020B0604020202020204" pitchFamily="34" charset="0"/>
                <a:cs typeface="Arial" panose="020B0604020202020204" pitchFamily="34" charset="0"/>
              </a:defRPr>
            </a:lvl2pPr>
            <a:lvl3pPr>
              <a:buClr>
                <a:schemeClr val="accent1"/>
              </a:buClr>
              <a:defRPr sz="2105">
                <a:latin typeface="Arial" panose="020B0604020202020204" pitchFamily="34" charset="0"/>
                <a:cs typeface="Arial" panose="020B0604020202020204" pitchFamily="34" charset="0"/>
              </a:defRPr>
            </a:lvl3pPr>
            <a:lvl4pPr>
              <a:buClr>
                <a:schemeClr val="accent1"/>
              </a:buClr>
              <a:defRPr sz="2105">
                <a:latin typeface="Arial" panose="020B0604020202020204" pitchFamily="34" charset="0"/>
                <a:cs typeface="Arial" panose="020B0604020202020204" pitchFamily="34" charset="0"/>
              </a:defRPr>
            </a:lvl4pPr>
            <a:lvl5pPr>
              <a:buClr>
                <a:schemeClr val="accent1"/>
              </a:buClr>
              <a:defRPr sz="2105">
                <a:latin typeface="Arial" panose="020B0604020202020204" pitchFamily="34" charset="0"/>
                <a:cs typeface="Arial" panose="020B0604020202020204" pitchFamily="34" charset="0"/>
              </a:defRPr>
            </a:lvl5pPr>
            <a:lvl6pPr>
              <a:defRPr sz="1754"/>
            </a:lvl6pPr>
            <a:lvl7pPr>
              <a:defRPr sz="1754"/>
            </a:lvl7pPr>
            <a:lvl8pPr>
              <a:defRPr sz="1754"/>
            </a:lvl8pPr>
            <a:lvl9pPr>
              <a:defRPr sz="1754"/>
            </a:lvl9pPr>
          </a:lstStyle>
          <a:p>
            <a:pPr lvl="0"/>
            <a:r>
              <a:rPr lang="en-US"/>
              <a:t>Click to edit Master text styles</a:t>
            </a:r>
          </a:p>
          <a:p>
            <a:pPr lvl="1"/>
            <a:r>
              <a:rPr lang="en-US"/>
              <a:t>Second level</a:t>
            </a:r>
          </a:p>
        </p:txBody>
      </p:sp>
      <p:sp>
        <p:nvSpPr>
          <p:cNvPr id="3" name="Footer Placeholder 4">
            <a:extLst>
              <a:ext uri="{FF2B5EF4-FFF2-40B4-BE49-F238E27FC236}">
                <a16:creationId xmlns:a16="http://schemas.microsoft.com/office/drawing/2014/main" id="{E0C1E7E2-EFD2-9487-B6DA-942FA64AE4BA}"/>
              </a:ext>
            </a:extLst>
          </p:cNvPr>
          <p:cNvSpPr>
            <a:spLocks noGrp="1"/>
          </p:cNvSpPr>
          <p:nvPr>
            <p:ph type="ftr" sz="quarter" idx="11"/>
          </p:nvPr>
        </p:nvSpPr>
        <p:spPr>
          <a:xfrm>
            <a:off x="523320" y="5944323"/>
            <a:ext cx="8058883" cy="345178"/>
          </a:xfrm>
          <a:prstGeom prst="rect">
            <a:avLst/>
          </a:prstGeom>
        </p:spPr>
        <p:txBody>
          <a:bodyPr/>
          <a:lstStyle>
            <a:lvl1pPr>
              <a:defRPr sz="1053" b="1">
                <a:solidFill>
                  <a:schemeClr val="accent1"/>
                </a:solidFill>
                <a:latin typeface="Arial" panose="020B0604020202020204" pitchFamily="34" charset="0"/>
                <a:cs typeface="Arial" panose="020B0604020202020204" pitchFamily="34" charset="0"/>
              </a:defRPr>
            </a:lvl1pPr>
          </a:lstStyle>
          <a:p>
            <a:r>
              <a:rPr lang="en-GB"/>
              <a:t>Footer area for presentation title or web address</a:t>
            </a:r>
            <a:endParaRPr lang="en-US" dirty="0"/>
          </a:p>
        </p:txBody>
      </p:sp>
    </p:spTree>
    <p:extLst>
      <p:ext uri="{BB962C8B-B14F-4D97-AF65-F5344CB8AC3E}">
        <p14:creationId xmlns:p14="http://schemas.microsoft.com/office/powerpoint/2010/main" val="229936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1352F1-6260-F2BD-E10C-76F8D32D6892}"/>
              </a:ext>
            </a:extLst>
          </p:cNvPr>
          <p:cNvSpPr>
            <a:spLocks noGrp="1"/>
          </p:cNvSpPr>
          <p:nvPr>
            <p:ph type="title"/>
          </p:nvPr>
        </p:nvSpPr>
        <p:spPr>
          <a:xfrm>
            <a:off x="523321" y="476924"/>
            <a:ext cx="6050689" cy="497890"/>
          </a:xfrm>
          <a:prstGeom prst="rect">
            <a:avLst/>
          </a:prstGeom>
        </p:spPr>
        <p:txBody>
          <a:bodyPr/>
          <a:lstStyle>
            <a:lvl1pPr>
              <a:defRPr sz="2456" b="1">
                <a:solidFill>
                  <a:srgbClr val="26A69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4D5D92EB-3149-8EF7-DBA9-56228028F696}"/>
              </a:ext>
            </a:extLst>
          </p:cNvPr>
          <p:cNvSpPr>
            <a:spLocks noGrp="1"/>
          </p:cNvSpPr>
          <p:nvPr>
            <p:ph idx="10"/>
          </p:nvPr>
        </p:nvSpPr>
        <p:spPr>
          <a:xfrm>
            <a:off x="523322" y="1358910"/>
            <a:ext cx="6050689" cy="4315110"/>
          </a:xfrm>
          <a:prstGeom prst="rect">
            <a:avLst/>
          </a:prstGeom>
        </p:spPr>
        <p:txBody>
          <a:bodyPr/>
          <a:lstStyle>
            <a:lvl1pPr>
              <a:buClr>
                <a:schemeClr val="accent1"/>
              </a:buClr>
              <a:defRPr sz="1403">
                <a:latin typeface="Arial" panose="020B0604020202020204" pitchFamily="34" charset="0"/>
                <a:cs typeface="Arial" panose="020B0604020202020204" pitchFamily="34" charset="0"/>
              </a:defRPr>
            </a:lvl1pPr>
            <a:lvl2pPr marL="473415" indent="-236707">
              <a:buClr>
                <a:schemeClr val="accent1"/>
              </a:buClr>
              <a:buFont typeface="Calibri" panose="020F0502020204030204" pitchFamily="34" charset="0"/>
              <a:buChar char="ꟷ"/>
              <a:defRPr sz="1403">
                <a:latin typeface="Arial" panose="020B0604020202020204" pitchFamily="34" charset="0"/>
                <a:cs typeface="Arial" panose="020B0604020202020204" pitchFamily="34" charset="0"/>
              </a:defRPr>
            </a:lvl2pPr>
            <a:lvl3pPr>
              <a:buClr>
                <a:schemeClr val="accent1"/>
              </a:buClr>
              <a:defRPr sz="2105">
                <a:latin typeface="Arial" panose="020B0604020202020204" pitchFamily="34" charset="0"/>
                <a:cs typeface="Arial" panose="020B0604020202020204" pitchFamily="34" charset="0"/>
              </a:defRPr>
            </a:lvl3pPr>
            <a:lvl4pPr>
              <a:buClr>
                <a:schemeClr val="accent1"/>
              </a:buClr>
              <a:defRPr sz="2105">
                <a:latin typeface="Arial" panose="020B0604020202020204" pitchFamily="34" charset="0"/>
                <a:cs typeface="Arial" panose="020B0604020202020204" pitchFamily="34" charset="0"/>
              </a:defRPr>
            </a:lvl4pPr>
            <a:lvl5pPr>
              <a:buClr>
                <a:schemeClr val="accent1"/>
              </a:buClr>
              <a:defRPr sz="2105">
                <a:latin typeface="Arial" panose="020B0604020202020204" pitchFamily="34" charset="0"/>
                <a:cs typeface="Arial" panose="020B0604020202020204" pitchFamily="34" charset="0"/>
              </a:defRPr>
            </a:lvl5pPr>
            <a:lvl6pPr>
              <a:defRPr sz="1754"/>
            </a:lvl6pPr>
            <a:lvl7pPr>
              <a:defRPr sz="1754"/>
            </a:lvl7pPr>
            <a:lvl8pPr>
              <a:defRPr sz="1754"/>
            </a:lvl8pPr>
            <a:lvl9pPr>
              <a:defRPr sz="1754"/>
            </a:lvl9pPr>
          </a:lstStyle>
          <a:p>
            <a:pPr lvl="0"/>
            <a:r>
              <a:rPr lang="en-US"/>
              <a:t>Click to edit Master text styles</a:t>
            </a:r>
          </a:p>
          <a:p>
            <a:pPr lvl="1"/>
            <a:r>
              <a:rPr lang="en-US"/>
              <a:t>Second level</a:t>
            </a:r>
          </a:p>
        </p:txBody>
      </p:sp>
      <p:sp>
        <p:nvSpPr>
          <p:cNvPr id="6" name="Footer Placeholder 4">
            <a:extLst>
              <a:ext uri="{FF2B5EF4-FFF2-40B4-BE49-F238E27FC236}">
                <a16:creationId xmlns:a16="http://schemas.microsoft.com/office/drawing/2014/main" id="{E9E4C354-5AF8-AD14-6A91-8D6ED81E7B90}"/>
              </a:ext>
            </a:extLst>
          </p:cNvPr>
          <p:cNvSpPr>
            <a:spLocks noGrp="1"/>
          </p:cNvSpPr>
          <p:nvPr>
            <p:ph type="ftr" sz="quarter" idx="11"/>
          </p:nvPr>
        </p:nvSpPr>
        <p:spPr>
          <a:xfrm>
            <a:off x="523320" y="5944323"/>
            <a:ext cx="4745927" cy="345178"/>
          </a:xfrm>
          <a:prstGeom prst="rect">
            <a:avLst/>
          </a:prstGeom>
        </p:spPr>
        <p:txBody>
          <a:bodyPr/>
          <a:lstStyle>
            <a:lvl1pPr>
              <a:defRPr sz="1053" b="1">
                <a:solidFill>
                  <a:schemeClr val="accent1"/>
                </a:solidFill>
                <a:latin typeface="Arial" panose="020B0604020202020204" pitchFamily="34" charset="0"/>
                <a:cs typeface="Arial" panose="020B0604020202020204" pitchFamily="34" charset="0"/>
              </a:defRPr>
            </a:lvl1pPr>
          </a:lstStyle>
          <a:p>
            <a:r>
              <a:rPr lang="en-GB"/>
              <a:t>Footer area for presentation title or web address</a:t>
            </a:r>
            <a:endParaRPr lang="en-US" dirty="0"/>
          </a:p>
        </p:txBody>
      </p:sp>
      <p:sp>
        <p:nvSpPr>
          <p:cNvPr id="7" name="Picture Placeholder 6">
            <a:extLst>
              <a:ext uri="{FF2B5EF4-FFF2-40B4-BE49-F238E27FC236}">
                <a16:creationId xmlns:a16="http://schemas.microsoft.com/office/drawing/2014/main" id="{A9A252AB-DAB8-D05C-201B-7317B171689E}"/>
              </a:ext>
            </a:extLst>
          </p:cNvPr>
          <p:cNvSpPr>
            <a:spLocks noGrp="1"/>
          </p:cNvSpPr>
          <p:nvPr>
            <p:ph type="pic" sz="quarter" idx="12"/>
          </p:nvPr>
        </p:nvSpPr>
        <p:spPr>
          <a:xfrm>
            <a:off x="5914109" y="90204"/>
            <a:ext cx="4711882" cy="6306361"/>
          </a:xfrm>
          <a:custGeom>
            <a:avLst/>
            <a:gdLst>
              <a:gd name="connsiteX0" fmla="*/ 1167024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154782 w 5372217"/>
              <a:gd name="connsiteY7" fmla="*/ 4403277 h 6670783"/>
              <a:gd name="connsiteX8" fmla="*/ 1167024 w 5372217"/>
              <a:gd name="connsiteY8" fmla="*/ 0 h 667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2217" h="6670783">
                <a:moveTo>
                  <a:pt x="1167024" y="0"/>
                </a:moveTo>
                <a:lnTo>
                  <a:pt x="5242157" y="1"/>
                </a:lnTo>
                <a:cubicBezTo>
                  <a:pt x="5304362" y="1"/>
                  <a:pt x="5354789" y="50369"/>
                  <a:pt x="5354789" y="112501"/>
                </a:cubicBezTo>
                <a:cubicBezTo>
                  <a:pt x="5360599" y="1470662"/>
                  <a:pt x="5371299" y="3000814"/>
                  <a:pt x="5372217" y="4186982"/>
                </a:cubicBezTo>
                <a:cubicBezTo>
                  <a:pt x="5316863" y="5228172"/>
                  <a:pt x="4576753" y="6672886"/>
                  <a:pt x="2828104" y="6669734"/>
                </a:cubicBezTo>
                <a:lnTo>
                  <a:pt x="86986" y="6670783"/>
                </a:lnTo>
                <a:lnTo>
                  <a:pt x="0" y="6665668"/>
                </a:lnTo>
                <a:cubicBezTo>
                  <a:pt x="1376765" y="6604315"/>
                  <a:pt x="1105512" y="5301285"/>
                  <a:pt x="1154782" y="4403277"/>
                </a:cubicBezTo>
                <a:cubicBezTo>
                  <a:pt x="1195338" y="3244167"/>
                  <a:pt x="1148757" y="1016091"/>
                  <a:pt x="1167024" y="0"/>
                </a:cubicBezTo>
                <a:close/>
              </a:path>
            </a:pathLst>
          </a:custGeom>
          <a:solidFill>
            <a:schemeClr val="accent1">
              <a:lumMod val="20000"/>
              <a:lumOff val="80000"/>
            </a:schemeClr>
          </a:solidFill>
        </p:spPr>
        <p:txBody>
          <a:bodyPr wrap="square" anchor="ctr">
            <a:noAutofit/>
          </a:bodyPr>
          <a:lstStyle>
            <a:lvl1pPr marL="0" indent="0" algn="ctr">
              <a:buNone/>
              <a:defRPr sz="1053">
                <a:latin typeface="Arial" panose="020B0604020202020204" pitchFamily="34" charset="0"/>
                <a:cs typeface="Arial" panose="020B0604020202020204" pitchFamily="34" charset="0"/>
              </a:defRPr>
            </a:lvl1pPr>
          </a:lstStyle>
          <a:p>
            <a:r>
              <a:rPr lang="en-US"/>
              <a:t>Click icon to add picture</a:t>
            </a:r>
            <a:endParaRPr lang="en-DE" dirty="0"/>
          </a:p>
        </p:txBody>
      </p:sp>
    </p:spTree>
    <p:extLst>
      <p:ext uri="{BB962C8B-B14F-4D97-AF65-F5344CB8AC3E}">
        <p14:creationId xmlns:p14="http://schemas.microsoft.com/office/powerpoint/2010/main" val="57419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82F4CBE-7459-2B62-74D7-3CD98BC22E87}"/>
              </a:ext>
            </a:extLst>
          </p:cNvPr>
          <p:cNvSpPr>
            <a:spLocks noGrp="1"/>
          </p:cNvSpPr>
          <p:nvPr>
            <p:ph type="title"/>
          </p:nvPr>
        </p:nvSpPr>
        <p:spPr>
          <a:xfrm>
            <a:off x="3973567" y="648055"/>
            <a:ext cx="6059059" cy="497890"/>
          </a:xfrm>
          <a:prstGeom prst="rect">
            <a:avLst/>
          </a:prstGeom>
        </p:spPr>
        <p:txBody>
          <a:bodyPr/>
          <a:lstStyle>
            <a:lvl1pPr>
              <a:defRPr sz="2456" b="1">
                <a:solidFill>
                  <a:srgbClr val="26A69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DE9A0746-FE59-B4DF-0615-7B249C018623}"/>
              </a:ext>
            </a:extLst>
          </p:cNvPr>
          <p:cNvSpPr>
            <a:spLocks noGrp="1"/>
          </p:cNvSpPr>
          <p:nvPr>
            <p:ph idx="10"/>
          </p:nvPr>
        </p:nvSpPr>
        <p:spPr>
          <a:xfrm>
            <a:off x="3973570" y="1358909"/>
            <a:ext cx="6059058" cy="4826449"/>
          </a:xfrm>
          <a:prstGeom prst="rect">
            <a:avLst/>
          </a:prstGeom>
        </p:spPr>
        <p:txBody>
          <a:bodyPr/>
          <a:lstStyle>
            <a:lvl1pPr>
              <a:buClr>
                <a:schemeClr val="accent1"/>
              </a:buClr>
              <a:defRPr sz="1403">
                <a:latin typeface="Arial" panose="020B0604020202020204" pitchFamily="34" charset="0"/>
                <a:cs typeface="Arial" panose="020B0604020202020204" pitchFamily="34" charset="0"/>
              </a:defRPr>
            </a:lvl1pPr>
            <a:lvl2pPr marL="473415" indent="-236707">
              <a:buClr>
                <a:schemeClr val="accent1"/>
              </a:buClr>
              <a:buFont typeface="Calibri" panose="020F0502020204030204" pitchFamily="34" charset="0"/>
              <a:buChar char="ꟷ"/>
              <a:defRPr sz="1403">
                <a:latin typeface="Arial" panose="020B0604020202020204" pitchFamily="34" charset="0"/>
                <a:cs typeface="Arial" panose="020B0604020202020204" pitchFamily="34" charset="0"/>
              </a:defRPr>
            </a:lvl2pPr>
            <a:lvl3pPr>
              <a:buClr>
                <a:schemeClr val="accent1"/>
              </a:buClr>
              <a:defRPr sz="2105">
                <a:latin typeface="Arial" panose="020B0604020202020204" pitchFamily="34" charset="0"/>
                <a:cs typeface="Arial" panose="020B0604020202020204" pitchFamily="34" charset="0"/>
              </a:defRPr>
            </a:lvl3pPr>
            <a:lvl4pPr>
              <a:buClr>
                <a:schemeClr val="accent1"/>
              </a:buClr>
              <a:defRPr sz="2105">
                <a:latin typeface="Arial" panose="020B0604020202020204" pitchFamily="34" charset="0"/>
                <a:cs typeface="Arial" panose="020B0604020202020204" pitchFamily="34" charset="0"/>
              </a:defRPr>
            </a:lvl4pPr>
            <a:lvl5pPr>
              <a:buClr>
                <a:schemeClr val="accent1"/>
              </a:buClr>
              <a:defRPr sz="2105">
                <a:latin typeface="Arial" panose="020B0604020202020204" pitchFamily="34" charset="0"/>
                <a:cs typeface="Arial" panose="020B0604020202020204" pitchFamily="34" charset="0"/>
              </a:defRPr>
            </a:lvl5pPr>
            <a:lvl6pPr>
              <a:defRPr sz="1754"/>
            </a:lvl6pPr>
            <a:lvl7pPr>
              <a:defRPr sz="1754"/>
            </a:lvl7pPr>
            <a:lvl8pPr>
              <a:defRPr sz="1754"/>
            </a:lvl8pPr>
            <a:lvl9pPr>
              <a:defRPr sz="1754"/>
            </a:lvl9pPr>
          </a:lstStyle>
          <a:p>
            <a:pPr lvl="0"/>
            <a:r>
              <a:rPr lang="en-US"/>
              <a:t>Click to edit Master text styles</a:t>
            </a:r>
          </a:p>
          <a:p>
            <a:pPr lvl="1"/>
            <a:r>
              <a:rPr lang="en-US"/>
              <a:t>Second level</a:t>
            </a:r>
          </a:p>
        </p:txBody>
      </p:sp>
      <p:sp>
        <p:nvSpPr>
          <p:cNvPr id="5" name="Picture Placeholder 4">
            <a:extLst>
              <a:ext uri="{FF2B5EF4-FFF2-40B4-BE49-F238E27FC236}">
                <a16:creationId xmlns:a16="http://schemas.microsoft.com/office/drawing/2014/main" id="{259DCFDD-30A1-7791-0383-1274944B82CB}"/>
              </a:ext>
            </a:extLst>
          </p:cNvPr>
          <p:cNvSpPr>
            <a:spLocks noGrp="1"/>
          </p:cNvSpPr>
          <p:nvPr>
            <p:ph type="pic" sz="quarter" idx="11"/>
          </p:nvPr>
        </p:nvSpPr>
        <p:spPr>
          <a:xfrm>
            <a:off x="80003" y="81041"/>
            <a:ext cx="4475404" cy="6321104"/>
          </a:xfrm>
          <a:custGeom>
            <a:avLst/>
            <a:gdLst>
              <a:gd name="connsiteX0" fmla="*/ 5102598 w 5102598"/>
              <a:gd name="connsiteY0" fmla="*/ 0 h 6686378"/>
              <a:gd name="connsiteX1" fmla="*/ 4123828 w 5102598"/>
              <a:gd name="connsiteY1" fmla="*/ 1106503 h 6686378"/>
              <a:gd name="connsiteX2" fmla="*/ 4138085 w 5102598"/>
              <a:gd name="connsiteY2" fmla="*/ 6678415 h 6686378"/>
              <a:gd name="connsiteX3" fmla="*/ 79684 w 5102598"/>
              <a:gd name="connsiteY3" fmla="*/ 6686378 h 6686378"/>
              <a:gd name="connsiteX4" fmla="*/ 0 w 5102598"/>
              <a:gd name="connsiteY4" fmla="*/ 6606694 h 6686378"/>
              <a:gd name="connsiteX5" fmla="*/ 0 w 5102598"/>
              <a:gd name="connsiteY5" fmla="*/ 82893 h 6686378"/>
              <a:gd name="connsiteX6" fmla="*/ 79684 w 5102598"/>
              <a:gd name="connsiteY6" fmla="*/ 3209 h 6686378"/>
              <a:gd name="connsiteX7" fmla="*/ 4897453 w 5102598"/>
              <a:gd name="connsiteY7" fmla="*/ 3209 h 6686378"/>
              <a:gd name="connsiteX8" fmla="*/ 5102598 w 5102598"/>
              <a:gd name="connsiteY8" fmla="*/ 0 h 668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2598" h="6686378">
                <a:moveTo>
                  <a:pt x="5102598" y="0"/>
                </a:moveTo>
                <a:cubicBezTo>
                  <a:pt x="4146233" y="212337"/>
                  <a:pt x="4128821" y="944357"/>
                  <a:pt x="4123828" y="1106503"/>
                </a:cubicBezTo>
                <a:cubicBezTo>
                  <a:pt x="4123828" y="1150511"/>
                  <a:pt x="4132709" y="6524088"/>
                  <a:pt x="4138085" y="6678415"/>
                </a:cubicBezTo>
                <a:lnTo>
                  <a:pt x="79684" y="6686378"/>
                </a:lnTo>
                <a:cubicBezTo>
                  <a:pt x="35676" y="6686378"/>
                  <a:pt x="0" y="6650703"/>
                  <a:pt x="0" y="6606694"/>
                </a:cubicBezTo>
                <a:lnTo>
                  <a:pt x="0" y="82893"/>
                </a:lnTo>
                <a:cubicBezTo>
                  <a:pt x="0" y="38885"/>
                  <a:pt x="35676" y="3209"/>
                  <a:pt x="79684" y="3209"/>
                </a:cubicBezTo>
                <a:lnTo>
                  <a:pt x="4897453" y="3209"/>
                </a:lnTo>
                <a:cubicBezTo>
                  <a:pt x="4941461" y="3209"/>
                  <a:pt x="4900436" y="4185"/>
                  <a:pt x="5102598" y="0"/>
                </a:cubicBezTo>
                <a:close/>
              </a:path>
            </a:pathLst>
          </a:custGeom>
          <a:solidFill>
            <a:schemeClr val="accent1">
              <a:lumMod val="20000"/>
              <a:lumOff val="80000"/>
            </a:schemeClr>
          </a:solidFill>
        </p:spPr>
        <p:txBody>
          <a:bodyPr wrap="square" anchor="ctr">
            <a:noAutofit/>
          </a:bodyPr>
          <a:lstStyle>
            <a:lvl1pPr marL="0" indent="0" algn="l">
              <a:buNone/>
              <a:defRPr sz="1053">
                <a:latin typeface="Arial" panose="020B0604020202020204" pitchFamily="34" charset="0"/>
                <a:cs typeface="Arial" panose="020B0604020202020204" pitchFamily="34" charset="0"/>
              </a:defRPr>
            </a:lvl1pPr>
          </a:lstStyle>
          <a:p>
            <a:r>
              <a:rPr lang="en-US"/>
              <a:t>Click icon to add picture</a:t>
            </a:r>
            <a:endParaRPr lang="en-DE" dirty="0"/>
          </a:p>
        </p:txBody>
      </p:sp>
    </p:spTree>
    <p:extLst>
      <p:ext uri="{BB962C8B-B14F-4D97-AF65-F5344CB8AC3E}">
        <p14:creationId xmlns:p14="http://schemas.microsoft.com/office/powerpoint/2010/main" val="187490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33F706-A0E2-F149-3D12-0F061DE0CD61}"/>
              </a:ext>
            </a:extLst>
          </p:cNvPr>
          <p:cNvSpPr/>
          <p:nvPr userDrawn="1"/>
        </p:nvSpPr>
        <p:spPr>
          <a:xfrm>
            <a:off x="66834" y="59325"/>
            <a:ext cx="9608335" cy="6347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579"/>
          </a:p>
        </p:txBody>
      </p:sp>
      <p:sp>
        <p:nvSpPr>
          <p:cNvPr id="10" name="Rectangle 9">
            <a:extLst>
              <a:ext uri="{FF2B5EF4-FFF2-40B4-BE49-F238E27FC236}">
                <a16:creationId xmlns:a16="http://schemas.microsoft.com/office/drawing/2014/main" id="{8BBCE28D-A3BE-30EB-E1F2-F790B379D94C}"/>
              </a:ext>
            </a:extLst>
          </p:cNvPr>
          <p:cNvSpPr/>
          <p:nvPr userDrawn="1"/>
        </p:nvSpPr>
        <p:spPr>
          <a:xfrm>
            <a:off x="7650499" y="59325"/>
            <a:ext cx="2976067" cy="5884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579"/>
          </a:p>
        </p:txBody>
      </p:sp>
      <p:sp>
        <p:nvSpPr>
          <p:cNvPr id="2" name="Footer Placeholder 4">
            <a:extLst>
              <a:ext uri="{FF2B5EF4-FFF2-40B4-BE49-F238E27FC236}">
                <a16:creationId xmlns:a16="http://schemas.microsoft.com/office/drawing/2014/main" id="{EC324DF9-B179-ED48-5590-8516120571BD}"/>
              </a:ext>
            </a:extLst>
          </p:cNvPr>
          <p:cNvSpPr>
            <a:spLocks noGrp="1"/>
          </p:cNvSpPr>
          <p:nvPr>
            <p:ph type="ftr" sz="quarter" idx="11"/>
          </p:nvPr>
        </p:nvSpPr>
        <p:spPr>
          <a:xfrm>
            <a:off x="523320" y="5944323"/>
            <a:ext cx="4745927" cy="345178"/>
          </a:xfrm>
          <a:prstGeom prst="rect">
            <a:avLst/>
          </a:prstGeom>
        </p:spPr>
        <p:txBody>
          <a:bodyPr/>
          <a:lstStyle>
            <a:lvl1pPr>
              <a:defRPr sz="1053" b="1">
                <a:solidFill>
                  <a:schemeClr val="bg2"/>
                </a:solidFill>
                <a:latin typeface="Arial" panose="020B0604020202020204" pitchFamily="34" charset="0"/>
                <a:cs typeface="Arial" panose="020B0604020202020204" pitchFamily="34" charset="0"/>
              </a:defRPr>
            </a:lvl1pPr>
          </a:lstStyle>
          <a:p>
            <a:r>
              <a:rPr lang="en-GB" dirty="0"/>
              <a:t>Footer area for presentation title or web address</a:t>
            </a:r>
            <a:endParaRPr lang="en-US" dirty="0"/>
          </a:p>
        </p:txBody>
      </p:sp>
      <p:sp>
        <p:nvSpPr>
          <p:cNvPr id="6" name="Title 1">
            <a:extLst>
              <a:ext uri="{FF2B5EF4-FFF2-40B4-BE49-F238E27FC236}">
                <a16:creationId xmlns:a16="http://schemas.microsoft.com/office/drawing/2014/main" id="{B466F91D-F2F0-7754-26F7-984B8DCDC1BF}"/>
              </a:ext>
            </a:extLst>
          </p:cNvPr>
          <p:cNvSpPr>
            <a:spLocks noGrp="1"/>
          </p:cNvSpPr>
          <p:nvPr>
            <p:ph type="title"/>
          </p:nvPr>
        </p:nvSpPr>
        <p:spPr>
          <a:xfrm>
            <a:off x="523319" y="1213776"/>
            <a:ext cx="9223058" cy="2696893"/>
          </a:xfrm>
          <a:prstGeom prst="rect">
            <a:avLst/>
          </a:prstGeom>
        </p:spPr>
        <p:txBody>
          <a:bodyPr anchor="b"/>
          <a:lstStyle>
            <a:lvl1pPr>
              <a:defRPr sz="3158">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5D49AD1-B509-E635-8EB2-12C9529384E7}"/>
              </a:ext>
            </a:extLst>
          </p:cNvPr>
          <p:cNvSpPr>
            <a:spLocks noGrp="1"/>
          </p:cNvSpPr>
          <p:nvPr>
            <p:ph type="body" idx="1"/>
          </p:nvPr>
        </p:nvSpPr>
        <p:spPr>
          <a:xfrm>
            <a:off x="523319" y="3936183"/>
            <a:ext cx="9223058" cy="1418232"/>
          </a:xfrm>
          <a:prstGeom prst="rect">
            <a:avLst/>
          </a:prstGeom>
        </p:spPr>
        <p:txBody>
          <a:bodyPr/>
          <a:lstStyle>
            <a:lvl1pPr marL="0" indent="0">
              <a:buNone/>
              <a:defRPr sz="2105" b="1">
                <a:solidFill>
                  <a:schemeClr val="bg2"/>
                </a:solidFill>
                <a:latin typeface="Arial" panose="020B0604020202020204" pitchFamily="34" charset="0"/>
                <a:cs typeface="Arial" panose="020B0604020202020204" pitchFamily="34" charset="0"/>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9005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0B0D-938A-608F-0096-4CFA663F01D7}"/>
              </a:ext>
            </a:extLst>
          </p:cNvPr>
          <p:cNvSpPr>
            <a:spLocks noGrp="1"/>
          </p:cNvSpPr>
          <p:nvPr>
            <p:ph type="title"/>
          </p:nvPr>
        </p:nvSpPr>
        <p:spPr>
          <a:xfrm>
            <a:off x="729602" y="1616336"/>
            <a:ext cx="9223058" cy="2696893"/>
          </a:xfrm>
          <a:prstGeom prst="rect">
            <a:avLst/>
          </a:prstGeom>
        </p:spPr>
        <p:txBody>
          <a:bodyPr anchor="b"/>
          <a:lstStyle>
            <a:lvl1pPr>
              <a:defRPr sz="5263"/>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2B7BA3B-5001-9DC1-0266-088647A34217}"/>
              </a:ext>
            </a:extLst>
          </p:cNvPr>
          <p:cNvSpPr>
            <a:spLocks noGrp="1"/>
          </p:cNvSpPr>
          <p:nvPr>
            <p:ph type="body" idx="1"/>
          </p:nvPr>
        </p:nvSpPr>
        <p:spPr>
          <a:xfrm>
            <a:off x="729602" y="4338743"/>
            <a:ext cx="9223058" cy="1418232"/>
          </a:xfrm>
          <a:prstGeom prst="rect">
            <a:avLst/>
          </a:prstGeo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F7B51-F2C8-2574-6F8A-0968A44CB1F1}"/>
              </a:ext>
            </a:extLst>
          </p:cNvPr>
          <p:cNvSpPr>
            <a:spLocks noGrp="1"/>
          </p:cNvSpPr>
          <p:nvPr>
            <p:ph type="dt" sz="half" idx="10"/>
          </p:nvPr>
        </p:nvSpPr>
        <p:spPr>
          <a:xfrm>
            <a:off x="735171" y="6009106"/>
            <a:ext cx="2406015" cy="345178"/>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11232DC-55D8-8927-6D40-E92BBB283E50}"/>
              </a:ext>
            </a:extLst>
          </p:cNvPr>
          <p:cNvSpPr>
            <a:spLocks noGrp="1"/>
          </p:cNvSpPr>
          <p:nvPr>
            <p:ph type="ftr" sz="quarter" idx="11"/>
          </p:nvPr>
        </p:nvSpPr>
        <p:spPr>
          <a:xfrm>
            <a:off x="3542189" y="6009106"/>
            <a:ext cx="3609023" cy="345178"/>
          </a:xfrm>
          <a:prstGeom prst="rect">
            <a:avLst/>
          </a:prstGeom>
        </p:spPr>
        <p:txBody>
          <a:bodyPr/>
          <a:lstStyle/>
          <a:p>
            <a:r>
              <a:rPr lang="en-GB"/>
              <a:t>Footer area for presentation title or web address</a:t>
            </a:r>
            <a:endParaRPr lang="en-US" dirty="0"/>
          </a:p>
        </p:txBody>
      </p:sp>
      <p:sp>
        <p:nvSpPr>
          <p:cNvPr id="6" name="Slide Number Placeholder 5">
            <a:extLst>
              <a:ext uri="{FF2B5EF4-FFF2-40B4-BE49-F238E27FC236}">
                <a16:creationId xmlns:a16="http://schemas.microsoft.com/office/drawing/2014/main" id="{B2E5E712-4156-1315-5579-BA4BA492E86A}"/>
              </a:ext>
            </a:extLst>
          </p:cNvPr>
          <p:cNvSpPr>
            <a:spLocks noGrp="1"/>
          </p:cNvSpPr>
          <p:nvPr>
            <p:ph type="sldNum" sz="quarter" idx="12"/>
          </p:nvPr>
        </p:nvSpPr>
        <p:spPr>
          <a:xfrm>
            <a:off x="7552214" y="6009106"/>
            <a:ext cx="2406015" cy="345178"/>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63347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8B586E-9057-E39A-37B0-C4204CE6A84C}"/>
              </a:ext>
            </a:extLst>
          </p:cNvPr>
          <p:cNvSpPr>
            <a:spLocks noGrp="1"/>
          </p:cNvSpPr>
          <p:nvPr>
            <p:ph type="title"/>
          </p:nvPr>
        </p:nvSpPr>
        <p:spPr>
          <a:xfrm>
            <a:off x="523321" y="476924"/>
            <a:ext cx="9509306" cy="497890"/>
          </a:xfrm>
          <a:prstGeom prst="rect">
            <a:avLst/>
          </a:prstGeom>
        </p:spPr>
        <p:txBody>
          <a:bodyPr/>
          <a:lstStyle>
            <a:lvl1pPr>
              <a:defRPr sz="2456" b="1">
                <a:solidFill>
                  <a:srgbClr val="26A69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77FF8FE-3741-038F-42FA-C4BAA28E9FED}"/>
              </a:ext>
            </a:extLst>
          </p:cNvPr>
          <p:cNvSpPr>
            <a:spLocks noGrp="1"/>
          </p:cNvSpPr>
          <p:nvPr>
            <p:ph idx="10"/>
          </p:nvPr>
        </p:nvSpPr>
        <p:spPr>
          <a:xfrm>
            <a:off x="523322" y="1358910"/>
            <a:ext cx="9509307" cy="4315110"/>
          </a:xfrm>
          <a:prstGeom prst="rect">
            <a:avLst/>
          </a:prstGeom>
        </p:spPr>
        <p:txBody>
          <a:bodyPr/>
          <a:lstStyle>
            <a:lvl1pPr>
              <a:buClr>
                <a:schemeClr val="accent1"/>
              </a:buClr>
              <a:defRPr sz="1403">
                <a:latin typeface="Arial" panose="020B0604020202020204" pitchFamily="34" charset="0"/>
                <a:cs typeface="Arial" panose="020B0604020202020204" pitchFamily="34" charset="0"/>
              </a:defRPr>
            </a:lvl1pPr>
            <a:lvl2pPr marL="473415" indent="-236707">
              <a:buClr>
                <a:schemeClr val="accent1"/>
              </a:buClr>
              <a:buFont typeface="Calibri" panose="020F0502020204030204" pitchFamily="34" charset="0"/>
              <a:buChar char="ꟷ"/>
              <a:defRPr sz="1403">
                <a:latin typeface="Arial" panose="020B0604020202020204" pitchFamily="34" charset="0"/>
                <a:cs typeface="Arial" panose="020B0604020202020204" pitchFamily="34" charset="0"/>
              </a:defRPr>
            </a:lvl2pPr>
            <a:lvl3pPr>
              <a:buClr>
                <a:schemeClr val="accent1"/>
              </a:buClr>
              <a:defRPr sz="2105">
                <a:latin typeface="Arial" panose="020B0604020202020204" pitchFamily="34" charset="0"/>
                <a:cs typeface="Arial" panose="020B0604020202020204" pitchFamily="34" charset="0"/>
              </a:defRPr>
            </a:lvl3pPr>
            <a:lvl4pPr>
              <a:buClr>
                <a:schemeClr val="accent1"/>
              </a:buClr>
              <a:defRPr sz="2105">
                <a:latin typeface="Arial" panose="020B0604020202020204" pitchFamily="34" charset="0"/>
                <a:cs typeface="Arial" panose="020B0604020202020204" pitchFamily="34" charset="0"/>
              </a:defRPr>
            </a:lvl4pPr>
            <a:lvl5pPr>
              <a:buClr>
                <a:schemeClr val="accent1"/>
              </a:buClr>
              <a:defRPr sz="2105">
                <a:latin typeface="Arial" panose="020B0604020202020204" pitchFamily="34" charset="0"/>
                <a:cs typeface="Arial" panose="020B0604020202020204" pitchFamily="34" charset="0"/>
              </a:defRPr>
            </a:lvl5pPr>
            <a:lvl6pPr>
              <a:defRPr sz="1754"/>
            </a:lvl6pPr>
            <a:lvl7pPr>
              <a:defRPr sz="1754"/>
            </a:lvl7pPr>
            <a:lvl8pPr>
              <a:defRPr sz="1754"/>
            </a:lvl8pPr>
            <a:lvl9pPr>
              <a:defRPr sz="1754"/>
            </a:lvl9pPr>
          </a:lstStyle>
          <a:p>
            <a:pPr lvl="0"/>
            <a:r>
              <a:rPr lang="en-US"/>
              <a:t>Click to edit Master text styles</a:t>
            </a:r>
          </a:p>
          <a:p>
            <a:pPr lvl="1"/>
            <a:r>
              <a:rPr lang="en-US"/>
              <a:t>Second level</a:t>
            </a:r>
          </a:p>
        </p:txBody>
      </p:sp>
      <p:sp>
        <p:nvSpPr>
          <p:cNvPr id="10" name="Footer Placeholder 4">
            <a:extLst>
              <a:ext uri="{FF2B5EF4-FFF2-40B4-BE49-F238E27FC236}">
                <a16:creationId xmlns:a16="http://schemas.microsoft.com/office/drawing/2014/main" id="{036BF46C-8B6B-0E3D-93F9-452891EF8C70}"/>
              </a:ext>
            </a:extLst>
          </p:cNvPr>
          <p:cNvSpPr>
            <a:spLocks noGrp="1"/>
          </p:cNvSpPr>
          <p:nvPr>
            <p:ph type="ftr" sz="quarter" idx="11"/>
          </p:nvPr>
        </p:nvSpPr>
        <p:spPr>
          <a:xfrm>
            <a:off x="523320" y="5944323"/>
            <a:ext cx="8058883" cy="345178"/>
          </a:xfrm>
          <a:prstGeom prst="rect">
            <a:avLst/>
          </a:prstGeom>
        </p:spPr>
        <p:txBody>
          <a:bodyPr/>
          <a:lstStyle>
            <a:lvl1pPr>
              <a:defRPr sz="1053" b="1">
                <a:solidFill>
                  <a:schemeClr val="accent1"/>
                </a:solidFill>
                <a:latin typeface="Arial" panose="020B0604020202020204" pitchFamily="34" charset="0"/>
                <a:cs typeface="Arial" panose="020B0604020202020204" pitchFamily="34" charset="0"/>
              </a:defRPr>
            </a:lvl1pPr>
          </a:lstStyle>
          <a:p>
            <a:r>
              <a:rPr lang="en-GB"/>
              <a:t>Footer area for presentation title or web address</a:t>
            </a:r>
            <a:endParaRPr lang="en-US" dirty="0"/>
          </a:p>
        </p:txBody>
      </p:sp>
    </p:spTree>
    <p:extLst>
      <p:ext uri="{BB962C8B-B14F-4D97-AF65-F5344CB8AC3E}">
        <p14:creationId xmlns:p14="http://schemas.microsoft.com/office/powerpoint/2010/main" val="1486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7828-7F34-3355-2492-459006256C27}"/>
              </a:ext>
            </a:extLst>
          </p:cNvPr>
          <p:cNvSpPr>
            <a:spLocks noGrp="1"/>
          </p:cNvSpPr>
          <p:nvPr>
            <p:ph type="title"/>
          </p:nvPr>
        </p:nvSpPr>
        <p:spPr>
          <a:xfrm>
            <a:off x="736564" y="345179"/>
            <a:ext cx="9223058" cy="1253148"/>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A88180B-8AA7-5409-AA11-2004DDEC87FD}"/>
              </a:ext>
            </a:extLst>
          </p:cNvPr>
          <p:cNvSpPr>
            <a:spLocks noGrp="1"/>
          </p:cNvSpPr>
          <p:nvPr>
            <p:ph type="body" idx="1"/>
          </p:nvPr>
        </p:nvSpPr>
        <p:spPr>
          <a:xfrm>
            <a:off x="736565" y="1589322"/>
            <a:ext cx="4523809" cy="778902"/>
          </a:xfrm>
          <a:prstGeom prst="rect">
            <a:avLst/>
          </a:prstGeo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3C3F7FC8-4478-F308-5336-1833FD092047}"/>
              </a:ext>
            </a:extLst>
          </p:cNvPr>
          <p:cNvSpPr>
            <a:spLocks noGrp="1"/>
          </p:cNvSpPr>
          <p:nvPr>
            <p:ph sz="half" idx="2"/>
          </p:nvPr>
        </p:nvSpPr>
        <p:spPr>
          <a:xfrm>
            <a:off x="736565" y="2368224"/>
            <a:ext cx="4523809" cy="3483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C49330-19AD-A076-2DA4-46CF77A7FB8D}"/>
              </a:ext>
            </a:extLst>
          </p:cNvPr>
          <p:cNvSpPr>
            <a:spLocks noGrp="1"/>
          </p:cNvSpPr>
          <p:nvPr>
            <p:ph type="body" sz="quarter" idx="3"/>
          </p:nvPr>
        </p:nvSpPr>
        <p:spPr>
          <a:xfrm>
            <a:off x="5413534" y="1589322"/>
            <a:ext cx="4546088" cy="778902"/>
          </a:xfrm>
          <a:prstGeom prst="rect">
            <a:avLst/>
          </a:prstGeo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6" name="Content Placeholder 5">
            <a:extLst>
              <a:ext uri="{FF2B5EF4-FFF2-40B4-BE49-F238E27FC236}">
                <a16:creationId xmlns:a16="http://schemas.microsoft.com/office/drawing/2014/main" id="{E04950BE-E921-D625-D4D3-F95B4FCCDEC0}"/>
              </a:ext>
            </a:extLst>
          </p:cNvPr>
          <p:cNvSpPr>
            <a:spLocks noGrp="1"/>
          </p:cNvSpPr>
          <p:nvPr>
            <p:ph sz="quarter" idx="4"/>
          </p:nvPr>
        </p:nvSpPr>
        <p:spPr>
          <a:xfrm>
            <a:off x="5413534" y="2368224"/>
            <a:ext cx="4546088" cy="3483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303082-0DD5-6861-B74E-4A59BC5B9ABA}"/>
              </a:ext>
            </a:extLst>
          </p:cNvPr>
          <p:cNvSpPr>
            <a:spLocks noGrp="1"/>
          </p:cNvSpPr>
          <p:nvPr>
            <p:ph type="dt" sz="half" idx="10"/>
          </p:nvPr>
        </p:nvSpPr>
        <p:spPr>
          <a:xfrm>
            <a:off x="735171" y="6009106"/>
            <a:ext cx="2406015" cy="345178"/>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68D5A49-3B78-7B0A-7AAF-64D2BABF0AD4}"/>
              </a:ext>
            </a:extLst>
          </p:cNvPr>
          <p:cNvSpPr>
            <a:spLocks noGrp="1"/>
          </p:cNvSpPr>
          <p:nvPr>
            <p:ph type="ftr" sz="quarter" idx="11"/>
          </p:nvPr>
        </p:nvSpPr>
        <p:spPr>
          <a:xfrm>
            <a:off x="3542189" y="6009106"/>
            <a:ext cx="3609023" cy="345178"/>
          </a:xfrm>
          <a:prstGeom prst="rect">
            <a:avLst/>
          </a:prstGeom>
        </p:spPr>
        <p:txBody>
          <a:bodyPr/>
          <a:lstStyle/>
          <a:p>
            <a:r>
              <a:rPr lang="en-GB"/>
              <a:t>Footer area for presentation title or web address</a:t>
            </a:r>
            <a:endParaRPr lang="en-US"/>
          </a:p>
        </p:txBody>
      </p:sp>
      <p:sp>
        <p:nvSpPr>
          <p:cNvPr id="9" name="Slide Number Placeholder 8">
            <a:extLst>
              <a:ext uri="{FF2B5EF4-FFF2-40B4-BE49-F238E27FC236}">
                <a16:creationId xmlns:a16="http://schemas.microsoft.com/office/drawing/2014/main" id="{94C49BA5-92C9-664D-E7A4-A104C6DE0CAF}"/>
              </a:ext>
            </a:extLst>
          </p:cNvPr>
          <p:cNvSpPr>
            <a:spLocks noGrp="1"/>
          </p:cNvSpPr>
          <p:nvPr>
            <p:ph type="sldNum" sz="quarter" idx="12"/>
          </p:nvPr>
        </p:nvSpPr>
        <p:spPr>
          <a:xfrm>
            <a:off x="7552214" y="6009106"/>
            <a:ext cx="2406015" cy="345178"/>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139843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A69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FFB381-F9B1-3AE3-2DDF-85368A057958}"/>
              </a:ext>
            </a:extLst>
          </p:cNvPr>
          <p:cNvPicPr>
            <a:picLocks noChangeAspect="1"/>
          </p:cNvPicPr>
          <p:nvPr userDrawn="1"/>
        </p:nvPicPr>
        <p:blipFill>
          <a:blip r:embed="rId17"/>
          <a:stretch>
            <a:fillRect/>
          </a:stretch>
        </p:blipFill>
        <p:spPr>
          <a:xfrm>
            <a:off x="9939695" y="5926290"/>
            <a:ext cx="530489" cy="270338"/>
          </a:xfrm>
          <a:prstGeom prst="rect">
            <a:avLst/>
          </a:prstGeom>
        </p:spPr>
      </p:pic>
      <p:pic>
        <p:nvPicPr>
          <p:cNvPr id="5" name="Picture 4">
            <a:extLst>
              <a:ext uri="{FF2B5EF4-FFF2-40B4-BE49-F238E27FC236}">
                <a16:creationId xmlns:a16="http://schemas.microsoft.com/office/drawing/2014/main" id="{731173DC-4069-5207-8965-9AC83EB9DC91}"/>
              </a:ext>
            </a:extLst>
          </p:cNvPr>
          <p:cNvPicPr>
            <a:picLocks noChangeAspect="1"/>
          </p:cNvPicPr>
          <p:nvPr userDrawn="1"/>
        </p:nvPicPr>
        <p:blipFill>
          <a:blip r:embed="rId18"/>
          <a:stretch>
            <a:fillRect/>
          </a:stretch>
        </p:blipFill>
        <p:spPr>
          <a:xfrm>
            <a:off x="0" y="0"/>
            <a:ext cx="10693400" cy="6483350"/>
          </a:xfrm>
          <a:prstGeom prst="rect">
            <a:avLst/>
          </a:prstGeom>
        </p:spPr>
      </p:pic>
    </p:spTree>
    <p:extLst>
      <p:ext uri="{BB962C8B-B14F-4D97-AF65-F5344CB8AC3E}">
        <p14:creationId xmlns:p14="http://schemas.microsoft.com/office/powerpoint/2010/main" val="38438217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sldNum="0" hdr="0" dt="0"/>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bin"/><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londonremembers.com/subjects/robert-maxwell" TargetMode="External"/><Relationship Id="rId3" Type="http://schemas.openxmlformats.org/officeDocument/2006/relationships/image" Target="../media/image27.jpeg"/><Relationship Id="rId7" Type="http://schemas.openxmlformats.org/officeDocument/2006/relationships/image" Target="../media/image29.jpeg"/><Relationship Id="rId12" Type="http://schemas.openxmlformats.org/officeDocument/2006/relationships/hyperlink" Target="https://gijn.org/stories/exposing-uk-post-office-scanda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www.flickr.com/photos/ell-r-brown/25816239318" TargetMode="External"/><Relationship Id="rId11" Type="http://schemas.openxmlformats.org/officeDocument/2006/relationships/image" Target="../media/image31.jpeg"/><Relationship Id="rId5" Type="http://schemas.openxmlformats.org/officeDocument/2006/relationships/image" Target="../media/image28.jpeg"/><Relationship Id="rId10" Type="http://schemas.openxmlformats.org/officeDocument/2006/relationships/hyperlink" Target="http://theconversation.com/bankings-lehman-lesson-is-that-change-must-be-cultural-18173" TargetMode="External"/><Relationship Id="rId4" Type="http://schemas.openxmlformats.org/officeDocument/2006/relationships/hyperlink" Target="https://www.flickr.com/photos/21450297@N06/4016483663" TargetMode="External"/><Relationship Id="rId9"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Linda.Jones@westmorlandandfurness.gov.uk" TargetMode="External"/><Relationship Id="rId1" Type="http://schemas.openxmlformats.org/officeDocument/2006/relationships/slideLayout" Target="../slideLayouts/slideLayout1.xml"/><Relationship Id="rId4" Type="http://schemas.openxmlformats.org/officeDocument/2006/relationships/hyperlink" Target="https://www.flickr.com/photos/johnclift/706107229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Doncaster_College" TargetMode="External"/><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6100" y="1489075"/>
            <a:ext cx="9223058" cy="2696893"/>
          </a:xfrm>
        </p:spPr>
        <p:txBody>
          <a:bodyPr/>
          <a:lstStyle/>
          <a:p>
            <a:r>
              <a:rPr lang="en-GB" dirty="0"/>
              <a:t>Being part of a successful Council –</a:t>
            </a:r>
            <a:br>
              <a:rPr lang="en-GB" dirty="0"/>
            </a:br>
            <a:r>
              <a:rPr lang="en-GB" dirty="0"/>
              <a:t>Good Governance </a:t>
            </a:r>
            <a:br>
              <a:rPr lang="en-GB" dirty="0"/>
            </a:br>
            <a:br>
              <a:rPr lang="en-GB" dirty="0"/>
            </a:br>
            <a:r>
              <a:rPr lang="en-GB"/>
              <a:t>Linda Jones </a:t>
            </a:r>
            <a:r>
              <a:rPr lang="en-GB" dirty="0"/>
              <a:t>Chief Legal and Monitoring Officer </a:t>
            </a:r>
            <a:br>
              <a:rPr lang="en-GB" dirty="0"/>
            </a:br>
            <a:endParaRPr lang="en-GB" dirty="0"/>
          </a:p>
        </p:txBody>
      </p:sp>
    </p:spTree>
    <p:extLst>
      <p:ext uri="{BB962C8B-B14F-4D97-AF65-F5344CB8AC3E}">
        <p14:creationId xmlns:p14="http://schemas.microsoft.com/office/powerpoint/2010/main" val="414144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6100" y="879475"/>
            <a:ext cx="6705600" cy="4678204"/>
          </a:xfrm>
          <a:prstGeom prst="rect">
            <a:avLst/>
          </a:prstGeom>
        </p:spPr>
        <p:txBody>
          <a:bodyPr wrap="square">
            <a:spAutoFit/>
          </a:bodyPr>
          <a:lstStyle/>
          <a:p>
            <a:r>
              <a:rPr lang="en-GB" sz="2800" b="1" dirty="0">
                <a:solidFill>
                  <a:schemeClr val="accent1"/>
                </a:solidFill>
              </a:rPr>
              <a:t>When it goes wrong</a:t>
            </a:r>
          </a:p>
          <a:p>
            <a:endParaRPr lang="en-GB" dirty="0">
              <a:solidFill>
                <a:schemeClr val="accent1"/>
              </a:solidFill>
            </a:endParaRPr>
          </a:p>
          <a:p>
            <a:r>
              <a:rPr lang="en-GB" dirty="0">
                <a:latin typeface="Arial" panose="020B0604020202020204" pitchFamily="34" charset="0"/>
                <a:cs typeface="Arial" panose="020B0604020202020204" pitchFamily="34" charset="0"/>
              </a:rPr>
              <a:t>Reputational loss: Liverpool CC and arrest of Mayor – PR and confidence in the Council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Judicial Review –  reputational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Government Intervention Part 1 Local Government Act 1999 e.g. </a:t>
            </a:r>
          </a:p>
          <a:p>
            <a:r>
              <a:rPr lang="en-GB" dirty="0">
                <a:latin typeface="Arial" panose="020B0604020202020204" pitchFamily="34" charset="0"/>
                <a:cs typeface="Arial" panose="020B0604020202020204" pitchFamily="34" charset="0"/>
              </a:rPr>
              <a:t> Rotherham / Doncaster / LB Tower Hamlets/ Northamptonshire/ Woking / Thurrock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Commissioners – take over the role of officers and members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Liverpool the Governance Issues were – Behaviours – Scrutiny – Training – Elections – Members Remuneration and  SRAs </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500" y="346075"/>
            <a:ext cx="2667000" cy="29366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0800" y="3546475"/>
            <a:ext cx="1990700" cy="2514600"/>
          </a:xfrm>
          <a:prstGeom prst="rect">
            <a:avLst/>
          </a:prstGeom>
        </p:spPr>
      </p:pic>
    </p:spTree>
    <p:extLst>
      <p:ext uri="{BB962C8B-B14F-4D97-AF65-F5344CB8AC3E}">
        <p14:creationId xmlns:p14="http://schemas.microsoft.com/office/powerpoint/2010/main" val="2283711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900" y="117475"/>
            <a:ext cx="9759950" cy="7294305"/>
          </a:xfrm>
          <a:prstGeom prst="rect">
            <a:avLst/>
          </a:prstGeom>
        </p:spPr>
        <p:txBody>
          <a:bodyPr wrap="square">
            <a:spAutoFit/>
          </a:bodyPr>
          <a:lstStyle/>
          <a:p>
            <a:r>
              <a:rPr lang="en-GB" b="1" i="1" dirty="0">
                <a:solidFill>
                  <a:schemeClr val="accent1"/>
                </a:solidFill>
                <a:latin typeface="Arial" panose="020B0604020202020204" pitchFamily="34" charset="0"/>
              </a:rPr>
              <a:t>Liverpool Report </a:t>
            </a:r>
          </a:p>
          <a:p>
            <a:endParaRPr lang="en-GB" i="1" dirty="0">
              <a:solidFill>
                <a:srgbClr val="000000"/>
              </a:solidFill>
              <a:latin typeface="Arial" panose="020B0604020202020204" pitchFamily="34" charset="0"/>
            </a:endParaRPr>
          </a:p>
          <a:p>
            <a:r>
              <a:rPr lang="en-GB" i="1" dirty="0">
                <a:solidFill>
                  <a:srgbClr val="000000"/>
                </a:solidFill>
                <a:latin typeface="Arial" panose="020B0604020202020204" pitchFamily="34" charset="0"/>
              </a:rPr>
              <a:t>9.9. The more fundamental issue that was observed was how scrutiny was treated by the leadership of the Regeneration Directorate. </a:t>
            </a:r>
            <a:r>
              <a:rPr lang="en-GB" b="1" i="1" dirty="0">
                <a:solidFill>
                  <a:srgbClr val="000000"/>
                </a:solidFill>
                <a:latin typeface="Arial" panose="020B0604020202020204" pitchFamily="34" charset="0"/>
              </a:rPr>
              <a:t>The Inspection Team observed examples of Officers that suggested taking decisions to Cabinet and asking for delegated authority was unnecessary red tape that slowed the process down. </a:t>
            </a:r>
            <a:r>
              <a:rPr lang="en-GB" dirty="0">
                <a:solidFill>
                  <a:srgbClr val="000000"/>
                </a:solidFill>
                <a:latin typeface="Arial" panose="020B0604020202020204" pitchFamily="34" charset="0"/>
              </a:rPr>
              <a:t>Officers within Regeneration also challenged what counted as a key decision and there was </a:t>
            </a:r>
            <a:r>
              <a:rPr lang="en-GB" b="1" dirty="0">
                <a:solidFill>
                  <a:srgbClr val="000000"/>
                </a:solidFill>
                <a:latin typeface="Arial" panose="020B0604020202020204" pitchFamily="34" charset="0"/>
              </a:rPr>
              <a:t>no culture of going back to Cabinet when a deal Cabinet had signed off was substantially changed even if the new deal went beyond the bounds of the original delegated authority. </a:t>
            </a:r>
            <a:r>
              <a:rPr lang="en-GB" dirty="0">
                <a:solidFill>
                  <a:srgbClr val="000000"/>
                </a:solidFill>
                <a:latin typeface="Arial" panose="020B0604020202020204" pitchFamily="34" charset="0"/>
              </a:rPr>
              <a:t>On a number of occasions Cabinet reports and DAR’s were retrofitted at the end of the deal process – they were treated as a piece of paper that needed to be on a file. When DAR’s were produced, they were done at speed based on verbal instructions, putting pressure on legal and finance teams to sign matters off without due consideration and diminishing their ability to be LCC’s gate keepers.</a:t>
            </a:r>
          </a:p>
          <a:p>
            <a:endParaRPr lang="en-GB" i="1"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When legal and finance teams had the ability to challenge, </a:t>
            </a:r>
            <a:r>
              <a:rPr lang="en-GB" b="1" dirty="0">
                <a:solidFill>
                  <a:srgbClr val="000000"/>
                </a:solidFill>
                <a:latin typeface="Arial" panose="020B0604020202020204" pitchFamily="34" charset="0"/>
              </a:rPr>
              <a:t>they were often ignored by the Regeneration team and/or unsupported by senior officers when the issues they raised were challenged by the Mayor</a:t>
            </a:r>
            <a:r>
              <a:rPr lang="en-GB" dirty="0">
                <a:solidFill>
                  <a:srgbClr val="000000"/>
                </a:solidFill>
                <a:latin typeface="Arial" panose="020B0604020202020204" pitchFamily="34" charset="0"/>
              </a:rPr>
              <a:t>. There was evidence that lawyers often had to sense, and spell-check documents and Officers reminded that they would be published. Further, DARs often had little substance or justification for proposals put forward making it hard for Members to ask questions or challenge. </a:t>
            </a:r>
            <a:r>
              <a:rPr lang="en-GB" b="1" dirty="0">
                <a:solidFill>
                  <a:srgbClr val="000000"/>
                </a:solidFill>
                <a:latin typeface="Arial" panose="020B0604020202020204" pitchFamily="34" charset="0"/>
              </a:rPr>
              <a:t>Overall, it was not clear to the Inspection Team, that in all cases, DARs cleared by legal, and finance were the versions sent to the centre. </a:t>
            </a:r>
          </a:p>
          <a:p>
            <a:endParaRPr lang="en-GB" i="1" dirty="0">
              <a:solidFill>
                <a:srgbClr val="000000"/>
              </a:solidFill>
              <a:latin typeface="Arial" panose="020B0604020202020204" pitchFamily="34" charset="0"/>
            </a:endParaRPr>
          </a:p>
          <a:p>
            <a:endParaRPr lang="en-GB" i="1" dirty="0">
              <a:solidFill>
                <a:srgbClr val="000000"/>
              </a:solidFill>
              <a:latin typeface="Arial" panose="020B0604020202020204" pitchFamily="34" charset="0"/>
            </a:endParaRPr>
          </a:p>
          <a:p>
            <a:endParaRPr lang="en-GB" i="1" dirty="0"/>
          </a:p>
        </p:txBody>
      </p:sp>
    </p:spTree>
    <p:extLst>
      <p:ext uri="{BB962C8B-B14F-4D97-AF65-F5344CB8AC3E}">
        <p14:creationId xmlns:p14="http://schemas.microsoft.com/office/powerpoint/2010/main" val="379956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44" y="383067"/>
            <a:ext cx="6050689" cy="497890"/>
          </a:xfrm>
        </p:spPr>
        <p:txBody>
          <a:bodyPr/>
          <a:lstStyle/>
          <a:p>
            <a:br>
              <a:rPr lang="en-GB" dirty="0"/>
            </a:br>
            <a:r>
              <a:rPr lang="en-GB" dirty="0"/>
              <a:t>Key Officers charged with Governance</a:t>
            </a:r>
            <a:br>
              <a:rPr lang="en-GB" dirty="0"/>
            </a:br>
            <a:br>
              <a:rPr lang="en-GB" dirty="0"/>
            </a:br>
            <a:r>
              <a:rPr lang="en-GB" dirty="0"/>
              <a:t>The Golden Triangle </a:t>
            </a:r>
          </a:p>
        </p:txBody>
      </p:sp>
      <p:sp>
        <p:nvSpPr>
          <p:cNvPr id="5" name="Content Placeholder 4"/>
          <p:cNvSpPr>
            <a:spLocks noGrp="1"/>
          </p:cNvSpPr>
          <p:nvPr>
            <p:ph idx="10"/>
          </p:nvPr>
        </p:nvSpPr>
        <p:spPr>
          <a:xfrm>
            <a:off x="165100" y="2112132"/>
            <a:ext cx="10157378" cy="4177541"/>
          </a:xfrm>
        </p:spPr>
        <p:txBody>
          <a:bodyPr/>
          <a:lstStyle/>
          <a:p>
            <a:r>
              <a:rPr lang="en-GB" sz="1579" dirty="0"/>
              <a:t>Weekly meetings between: </a:t>
            </a:r>
          </a:p>
          <a:p>
            <a:pPr marL="0" indent="0">
              <a:buNone/>
            </a:pPr>
            <a:endParaRPr lang="en-GB" sz="1579" dirty="0"/>
          </a:p>
          <a:p>
            <a:pPr lvl="1"/>
            <a:r>
              <a:rPr lang="en-GB" sz="1579" dirty="0"/>
              <a:t>the Head of Paid Service, </a:t>
            </a:r>
            <a:r>
              <a:rPr lang="en-GB" sz="1400" dirty="0"/>
              <a:t>( section 4 LG &amp; HA 1989) Power to report on number of staff and coordination function</a:t>
            </a:r>
            <a:endParaRPr lang="en-GB" sz="1579" dirty="0"/>
          </a:p>
          <a:p>
            <a:pPr lvl="1"/>
            <a:r>
              <a:rPr lang="en-GB" sz="1579" dirty="0"/>
              <a:t>the Section 151 Officer and </a:t>
            </a:r>
            <a:r>
              <a:rPr lang="en-GB" sz="1400" dirty="0"/>
              <a:t>( s151 LGA 1972) Duty to ensure proper administration of financial affairs, Power to report on finance and accounting</a:t>
            </a:r>
            <a:endParaRPr lang="en-GB" sz="1579" dirty="0"/>
          </a:p>
          <a:p>
            <a:pPr lvl="1"/>
            <a:r>
              <a:rPr lang="en-GB" sz="1579" dirty="0"/>
              <a:t>the Chief Legal and Monitoring Officer </a:t>
            </a:r>
            <a:r>
              <a:rPr lang="en-GB" sz="1400" dirty="0"/>
              <a:t>Power to report to Council and Executive if I consider anything to be illegal, maladministration or breach of the statutory code ( s5/ 5A, LG &amp;HA 1989) Power to investigate any such breaches role in ensuring we don’t fall foul ( reports and decision making )</a:t>
            </a:r>
          </a:p>
          <a:p>
            <a:pPr marL="236708" lvl="1" indent="0">
              <a:buNone/>
            </a:pPr>
            <a:endParaRPr lang="en-GB" sz="1579" dirty="0"/>
          </a:p>
          <a:p>
            <a:r>
              <a:rPr lang="en-GB" dirty="0"/>
              <a:t>Often referred to collectively as the governance ‘Golden Triangle’ The golden triangle is critical in living and breathing good governance within local authorities, but governance is everyone’s business. It is a way of life and is threaded through the seven Nolan Principles. By not living it, we’re just paying lip service to it.</a:t>
            </a:r>
          </a:p>
          <a:p>
            <a:r>
              <a:rPr lang="en-GB" dirty="0"/>
              <a:t>Through working together, the roles ensure good administrative, financial and ethical governance of a local authority. </a:t>
            </a:r>
          </a:p>
          <a:p>
            <a:r>
              <a:rPr lang="en-GB" dirty="0"/>
              <a:t>In 2025 the Council adopted the </a:t>
            </a:r>
            <a:r>
              <a:rPr lang="en-GB" dirty="0" err="1"/>
              <a:t>LLG</a:t>
            </a:r>
            <a:r>
              <a:rPr lang="en-GB" dirty="0"/>
              <a:t>/</a:t>
            </a:r>
            <a:r>
              <a:rPr lang="en-GB" dirty="0" err="1"/>
              <a:t>CIPFA</a:t>
            </a:r>
            <a:r>
              <a:rPr lang="en-GB" dirty="0"/>
              <a:t>/Solace Code of Practice on Good Governance for Local Authority Statutory Officers </a:t>
            </a:r>
          </a:p>
          <a:p>
            <a:endParaRPr lang="en-GB" sz="1579" dirty="0"/>
          </a:p>
          <a:p>
            <a:pPr marL="0" indent="0">
              <a:buNone/>
            </a:pPr>
            <a:endParaRPr lang="en-GB" b="1" dirty="0"/>
          </a:p>
          <a:p>
            <a:endParaRPr lang="en-GB" dirty="0"/>
          </a:p>
        </p:txBody>
      </p:sp>
      <p:sp>
        <p:nvSpPr>
          <p:cNvPr id="4" name="Content Placeholder 3"/>
          <p:cNvSpPr txBox="1">
            <a:spLocks/>
          </p:cNvSpPr>
          <p:nvPr/>
        </p:nvSpPr>
        <p:spPr>
          <a:xfrm>
            <a:off x="364547" y="1505391"/>
            <a:ext cx="9223058" cy="3745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56" dirty="0"/>
          </a:p>
        </p:txBody>
      </p:sp>
      <p:sp>
        <p:nvSpPr>
          <p:cNvPr id="8" name="Rectangle 7"/>
          <p:cNvSpPr/>
          <p:nvPr/>
        </p:nvSpPr>
        <p:spPr>
          <a:xfrm>
            <a:off x="165100" y="226714"/>
            <a:ext cx="8915400" cy="523220"/>
          </a:xfrm>
          <a:prstGeom prst="rect">
            <a:avLst/>
          </a:prstGeom>
        </p:spPr>
        <p:txBody>
          <a:bodyPr wrap="square">
            <a:spAutoFit/>
          </a:bodyPr>
          <a:lstStyle/>
          <a:p>
            <a:r>
              <a:rPr lang="en-GB" sz="2800" b="1" dirty="0">
                <a:solidFill>
                  <a:srgbClr val="1D7D73"/>
                </a:solidFill>
              </a:rPr>
              <a:t>What are we doing in Westmorland and Furness Council? </a:t>
            </a:r>
          </a:p>
        </p:txBody>
      </p:sp>
      <p:pic>
        <p:nvPicPr>
          <p:cNvPr id="10" name="Picture 9"/>
          <p:cNvPicPr>
            <a:picLocks noChangeAspect="1"/>
          </p:cNvPicPr>
          <p:nvPr/>
        </p:nvPicPr>
        <p:blipFill rotWithShape="1">
          <a:blip r:embed="rId3"/>
          <a:srcRect t="4875" r="557" b="23932"/>
          <a:stretch/>
        </p:blipFill>
        <p:spPr>
          <a:xfrm>
            <a:off x="6712788" y="699257"/>
            <a:ext cx="3809137" cy="1412876"/>
          </a:xfrm>
          <a:prstGeom prst="rect">
            <a:avLst/>
          </a:prstGeom>
        </p:spPr>
      </p:pic>
    </p:spTree>
    <p:extLst>
      <p:ext uri="{BB962C8B-B14F-4D97-AF65-F5344CB8AC3E}">
        <p14:creationId xmlns:p14="http://schemas.microsoft.com/office/powerpoint/2010/main" val="98606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8500" y="422275"/>
            <a:ext cx="9677400" cy="3970318"/>
          </a:xfrm>
          <a:prstGeom prst="rect">
            <a:avLst/>
          </a:prstGeom>
        </p:spPr>
        <p:txBody>
          <a:bodyPr wrap="square">
            <a:spAutoFit/>
          </a:bodyPr>
          <a:lstStyle/>
          <a:p>
            <a:r>
              <a:rPr lang="en-GB" sz="2800" b="1" u="sng" dirty="0">
                <a:solidFill>
                  <a:schemeClr val="accent1"/>
                </a:solidFill>
                <a:latin typeface="Arial" panose="020B0604020202020204" pitchFamily="34" charset="0"/>
                <a:cs typeface="Arial" panose="020B0604020202020204" pitchFamily="34" charset="0"/>
              </a:rPr>
              <a:t>Nolan principles of public life</a:t>
            </a:r>
          </a:p>
          <a:p>
            <a:endParaRPr lang="en-GB" sz="2800" dirty="0">
              <a:solidFill>
                <a:schemeClr val="accent1"/>
              </a:solidFill>
              <a:latin typeface="Arial" panose="020B0604020202020204" pitchFamily="34" charset="0"/>
              <a:cs typeface="Arial" panose="020B0604020202020204" pitchFamily="34" charset="0"/>
            </a:endParaRPr>
          </a:p>
          <a:p>
            <a:r>
              <a:rPr lang="en-GB" sz="2800" dirty="0">
                <a:solidFill>
                  <a:schemeClr val="accent1"/>
                </a:solidFill>
                <a:latin typeface="Arial" panose="020B0604020202020204" pitchFamily="34" charset="0"/>
                <a:cs typeface="Arial" panose="020B0604020202020204" pitchFamily="34" charset="0"/>
              </a:rPr>
              <a:t>Selflessness </a:t>
            </a:r>
          </a:p>
          <a:p>
            <a:r>
              <a:rPr lang="en-GB" sz="2800" dirty="0">
                <a:solidFill>
                  <a:schemeClr val="accent1"/>
                </a:solidFill>
                <a:latin typeface="Arial" panose="020B0604020202020204" pitchFamily="34" charset="0"/>
                <a:cs typeface="Arial" panose="020B0604020202020204" pitchFamily="34" charset="0"/>
              </a:rPr>
              <a:t>Integrity</a:t>
            </a:r>
          </a:p>
          <a:p>
            <a:r>
              <a:rPr lang="en-GB" sz="2800" dirty="0">
                <a:solidFill>
                  <a:schemeClr val="accent1"/>
                </a:solidFill>
                <a:latin typeface="Arial" panose="020B0604020202020204" pitchFamily="34" charset="0"/>
                <a:cs typeface="Arial" panose="020B0604020202020204" pitchFamily="34" charset="0"/>
              </a:rPr>
              <a:t>Objectivity </a:t>
            </a:r>
          </a:p>
          <a:p>
            <a:r>
              <a:rPr lang="en-GB" sz="2800" dirty="0">
                <a:solidFill>
                  <a:schemeClr val="accent1"/>
                </a:solidFill>
                <a:latin typeface="Arial" panose="020B0604020202020204" pitchFamily="34" charset="0"/>
                <a:cs typeface="Arial" panose="020B0604020202020204" pitchFamily="34" charset="0"/>
              </a:rPr>
              <a:t>Accountability</a:t>
            </a:r>
          </a:p>
          <a:p>
            <a:r>
              <a:rPr lang="en-GB" sz="2800" dirty="0">
                <a:solidFill>
                  <a:schemeClr val="accent1"/>
                </a:solidFill>
                <a:latin typeface="Arial" panose="020B0604020202020204" pitchFamily="34" charset="0"/>
                <a:cs typeface="Arial" panose="020B0604020202020204" pitchFamily="34" charset="0"/>
              </a:rPr>
              <a:t>Openness </a:t>
            </a:r>
          </a:p>
          <a:p>
            <a:r>
              <a:rPr lang="en-GB" sz="2800" dirty="0">
                <a:solidFill>
                  <a:schemeClr val="accent1"/>
                </a:solidFill>
                <a:latin typeface="Arial" panose="020B0604020202020204" pitchFamily="34" charset="0"/>
                <a:cs typeface="Arial" panose="020B0604020202020204" pitchFamily="34" charset="0"/>
              </a:rPr>
              <a:t>Honesty</a:t>
            </a:r>
          </a:p>
          <a:p>
            <a:r>
              <a:rPr lang="en-GB" sz="2800" dirty="0">
                <a:solidFill>
                  <a:schemeClr val="accent1"/>
                </a:solidFill>
                <a:latin typeface="Arial" panose="020B0604020202020204" pitchFamily="34" charset="0"/>
                <a:cs typeface="Arial" panose="020B0604020202020204" pitchFamily="34" charset="0"/>
              </a:rPr>
              <a:t>Leadership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300" y="1412875"/>
            <a:ext cx="4343400" cy="4038600"/>
          </a:xfrm>
          <a:prstGeom prst="rect">
            <a:avLst/>
          </a:prstGeom>
        </p:spPr>
      </p:pic>
    </p:spTree>
    <p:extLst>
      <p:ext uri="{BB962C8B-B14F-4D97-AF65-F5344CB8AC3E}">
        <p14:creationId xmlns:p14="http://schemas.microsoft.com/office/powerpoint/2010/main" val="41882472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44" y="383067"/>
            <a:ext cx="6050689" cy="497890"/>
          </a:xfrm>
        </p:spPr>
        <p:txBody>
          <a:bodyPr/>
          <a:lstStyle/>
          <a:p>
            <a:br>
              <a:rPr lang="en-GB" dirty="0"/>
            </a:br>
            <a:br>
              <a:rPr lang="en-GB" dirty="0"/>
            </a:br>
            <a:r>
              <a:rPr lang="en-GB" dirty="0"/>
              <a:t>Good Governance Group</a:t>
            </a:r>
          </a:p>
        </p:txBody>
      </p:sp>
      <p:sp>
        <p:nvSpPr>
          <p:cNvPr id="5" name="Content Placeholder 4"/>
          <p:cNvSpPr>
            <a:spLocks noGrp="1"/>
          </p:cNvSpPr>
          <p:nvPr>
            <p:ph idx="10"/>
          </p:nvPr>
        </p:nvSpPr>
        <p:spPr>
          <a:xfrm>
            <a:off x="241842" y="1505391"/>
            <a:ext cx="6050689" cy="4279889"/>
          </a:xfrm>
        </p:spPr>
        <p:txBody>
          <a:bodyPr/>
          <a:lstStyle/>
          <a:p>
            <a:r>
              <a:rPr lang="en-GB" sz="1579" dirty="0"/>
              <a:t>Established June 2023 </a:t>
            </a:r>
          </a:p>
          <a:p>
            <a:r>
              <a:rPr lang="en-GB" sz="1579" dirty="0"/>
              <a:t>Meets at least 4 times a year</a:t>
            </a:r>
          </a:p>
          <a:p>
            <a:r>
              <a:rPr lang="en-GB" sz="1579" dirty="0"/>
              <a:t>Membership: core membership is Gold Triangle or Deputies - the Head of Paid Service, Director of Finance and Monitoring Officer, the Head of Internal Audit and SIRO. Other Statutory Officers and their Deputies/ CMT are also invited to join the meeting</a:t>
            </a:r>
          </a:p>
          <a:p>
            <a:r>
              <a:rPr lang="en-GB" sz="1579" dirty="0"/>
              <a:t>Purpose: </a:t>
            </a:r>
          </a:p>
          <a:p>
            <a:pPr lvl="1"/>
            <a:r>
              <a:rPr lang="en-GB" sz="1579" dirty="0"/>
              <a:t>To provide integrated </a:t>
            </a:r>
            <a:r>
              <a:rPr lang="en-GB" sz="1579" b="1" dirty="0"/>
              <a:t>leadership and oversight </a:t>
            </a:r>
            <a:r>
              <a:rPr lang="en-GB" sz="1579" dirty="0"/>
              <a:t>of the Council’s </a:t>
            </a:r>
            <a:r>
              <a:rPr lang="en-GB" sz="1579" b="1" dirty="0"/>
              <a:t>governance framework </a:t>
            </a:r>
            <a:r>
              <a:rPr lang="en-GB" sz="1579" dirty="0"/>
              <a:t>by the </a:t>
            </a:r>
            <a:r>
              <a:rPr lang="en-GB" sz="1579" b="1" dirty="0"/>
              <a:t>Golden Triangle </a:t>
            </a:r>
            <a:r>
              <a:rPr lang="en-GB" sz="1579" dirty="0"/>
              <a:t>to ensure </a:t>
            </a:r>
            <a:r>
              <a:rPr lang="en-GB" sz="1579" b="1" dirty="0"/>
              <a:t>robust, effective and transparent corporate governance </a:t>
            </a:r>
            <a:r>
              <a:rPr lang="en-GB" sz="1579" dirty="0"/>
              <a:t>which is embedded within the </a:t>
            </a:r>
            <a:r>
              <a:rPr lang="en-GB" sz="1579" b="1" dirty="0"/>
              <a:t>culture and management </a:t>
            </a:r>
            <a:r>
              <a:rPr lang="en-GB" sz="1579" dirty="0"/>
              <a:t>of the Council. 	</a:t>
            </a:r>
          </a:p>
          <a:p>
            <a:r>
              <a:rPr lang="en-GB" sz="1579" dirty="0"/>
              <a:t>GGG has received reports on e.g. officer gifts and hospitality, contracts register, instruction of external lawyers, </a:t>
            </a:r>
            <a:r>
              <a:rPr lang="en-GB" sz="1579" dirty="0" err="1"/>
              <a:t>Covid</a:t>
            </a:r>
            <a:r>
              <a:rPr lang="en-GB" sz="1579" dirty="0"/>
              <a:t> Inquiry, transparency</a:t>
            </a:r>
          </a:p>
          <a:p>
            <a:r>
              <a:rPr lang="en-GB" sz="1579" dirty="0"/>
              <a:t>All Constitutional amendment reports also go to GGG before proceeding to Constitutional Working Group</a:t>
            </a:r>
          </a:p>
          <a:p>
            <a:pPr marL="0" indent="0">
              <a:buNone/>
            </a:pPr>
            <a:endParaRPr lang="en-GB" b="1" dirty="0"/>
          </a:p>
          <a:p>
            <a:endParaRPr lang="en-GB" dirty="0"/>
          </a:p>
        </p:txBody>
      </p:sp>
      <p:sp>
        <p:nvSpPr>
          <p:cNvPr id="7" name="Picture Placeholder 6"/>
          <p:cNvSpPr>
            <a:spLocks noGrp="1"/>
          </p:cNvSpPr>
          <p:nvPr>
            <p:ph type="pic" sz="quarter" idx="12"/>
          </p:nvPr>
        </p:nvSpPr>
        <p:spPr/>
      </p:sp>
      <p:sp>
        <p:nvSpPr>
          <p:cNvPr id="4" name="Content Placeholder 3"/>
          <p:cNvSpPr txBox="1">
            <a:spLocks/>
          </p:cNvSpPr>
          <p:nvPr/>
        </p:nvSpPr>
        <p:spPr>
          <a:xfrm>
            <a:off x="364547" y="1505391"/>
            <a:ext cx="9223058" cy="3745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56" dirty="0"/>
          </a:p>
        </p:txBody>
      </p:sp>
      <p:pic>
        <p:nvPicPr>
          <p:cNvPr id="6" name="Content Placeholder 3"/>
          <p:cNvPicPr>
            <a:picLocks noChangeAspect="1"/>
          </p:cNvPicPr>
          <p:nvPr/>
        </p:nvPicPr>
        <p:blipFill>
          <a:blip r:embed="rId2"/>
          <a:stretch>
            <a:fillRect/>
          </a:stretch>
        </p:blipFill>
        <p:spPr>
          <a:xfrm>
            <a:off x="6603500" y="749934"/>
            <a:ext cx="3541712" cy="4542976"/>
          </a:xfrm>
          <a:prstGeom prst="rect">
            <a:avLst/>
          </a:prstGeom>
          <a:scene3d>
            <a:camera prst="orthographicFront"/>
            <a:lightRig rig="threePt" dir="t"/>
          </a:scene3d>
          <a:sp3d contourW="12700">
            <a:contourClr>
              <a:schemeClr val="accent1">
                <a:lumMod val="60000"/>
                <a:lumOff val="40000"/>
              </a:schemeClr>
            </a:contourClr>
          </a:sp3d>
        </p:spPr>
      </p:pic>
      <p:sp>
        <p:nvSpPr>
          <p:cNvPr id="8" name="Rectangle 7"/>
          <p:cNvSpPr/>
          <p:nvPr/>
        </p:nvSpPr>
        <p:spPr>
          <a:xfrm>
            <a:off x="165100" y="226714"/>
            <a:ext cx="8915400" cy="954107"/>
          </a:xfrm>
          <a:prstGeom prst="rect">
            <a:avLst/>
          </a:prstGeom>
        </p:spPr>
        <p:txBody>
          <a:bodyPr wrap="square">
            <a:spAutoFit/>
          </a:bodyPr>
          <a:lstStyle/>
          <a:p>
            <a:r>
              <a:rPr lang="en-GB" sz="2800" b="1" dirty="0">
                <a:solidFill>
                  <a:srgbClr val="1D7D73"/>
                </a:solidFill>
              </a:rPr>
              <a:t>What are we doing in Westmorland and</a:t>
            </a:r>
          </a:p>
          <a:p>
            <a:r>
              <a:rPr lang="en-GB" sz="2800" b="1" dirty="0">
                <a:solidFill>
                  <a:srgbClr val="1D7D73"/>
                </a:solidFill>
              </a:rPr>
              <a:t>Furness Council? </a:t>
            </a:r>
          </a:p>
        </p:txBody>
      </p:sp>
    </p:spTree>
    <p:extLst>
      <p:ext uri="{BB962C8B-B14F-4D97-AF65-F5344CB8AC3E}">
        <p14:creationId xmlns:p14="http://schemas.microsoft.com/office/powerpoint/2010/main" val="95429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629D-B052-01E0-A421-27C07EE046C2}"/>
              </a:ext>
            </a:extLst>
          </p:cNvPr>
          <p:cNvSpPr>
            <a:spLocks noGrp="1"/>
          </p:cNvSpPr>
          <p:nvPr>
            <p:ph type="title"/>
          </p:nvPr>
        </p:nvSpPr>
        <p:spPr/>
        <p:txBody>
          <a:bodyPr/>
          <a:lstStyle/>
          <a:p>
            <a:r>
              <a:rPr lang="en-US" sz="3859" dirty="0"/>
              <a:t>How is this relevant to me?</a:t>
            </a:r>
          </a:p>
        </p:txBody>
      </p:sp>
      <p:graphicFrame>
        <p:nvGraphicFramePr>
          <p:cNvPr id="5" name="Content Placeholder 4">
            <a:extLst>
              <a:ext uri="{FF2B5EF4-FFF2-40B4-BE49-F238E27FC236}">
                <a16:creationId xmlns:a16="http://schemas.microsoft.com/office/drawing/2014/main" id="{BC3516D3-5ADC-60E6-E338-9F824939B1FB}"/>
              </a:ext>
            </a:extLst>
          </p:cNvPr>
          <p:cNvGraphicFramePr>
            <a:graphicFrameLocks noGrp="1"/>
          </p:cNvGraphicFramePr>
          <p:nvPr>
            <p:ph idx="10"/>
          </p:nvPr>
        </p:nvGraphicFramePr>
        <p:xfrm>
          <a:off x="523531" y="1494251"/>
          <a:ext cx="9508494" cy="40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469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44" y="383067"/>
            <a:ext cx="6050689" cy="497890"/>
          </a:xfrm>
        </p:spPr>
        <p:txBody>
          <a:bodyPr/>
          <a:lstStyle/>
          <a:p>
            <a:br>
              <a:rPr lang="en-GB" dirty="0"/>
            </a:br>
            <a:endParaRPr lang="en-GB" dirty="0"/>
          </a:p>
        </p:txBody>
      </p:sp>
      <p:pic>
        <p:nvPicPr>
          <p:cNvPr id="3" name="Content Placeholder 2"/>
          <p:cNvPicPr>
            <a:picLocks noGrp="1" noChangeAspect="1"/>
          </p:cNvPicPr>
          <p:nvPr>
            <p:ph idx="10"/>
          </p:nvPr>
        </p:nvPicPr>
        <p:blipFill rotWithShape="1">
          <a:blip r:embed="rId2"/>
          <a:srcRect l="7288" t="24435" r="62438" b="22479"/>
          <a:stretch/>
        </p:blipFill>
        <p:spPr>
          <a:xfrm>
            <a:off x="2984500" y="3378128"/>
            <a:ext cx="5694374" cy="2808384"/>
          </a:xfrm>
          <a:prstGeom prst="rect">
            <a:avLst/>
          </a:prstGeom>
        </p:spPr>
      </p:pic>
      <p:sp>
        <p:nvSpPr>
          <p:cNvPr id="4" name="Content Placeholder 3"/>
          <p:cNvSpPr txBox="1">
            <a:spLocks/>
          </p:cNvSpPr>
          <p:nvPr/>
        </p:nvSpPr>
        <p:spPr>
          <a:xfrm>
            <a:off x="364547" y="1505391"/>
            <a:ext cx="9223058" cy="3745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56" dirty="0"/>
          </a:p>
        </p:txBody>
      </p:sp>
      <p:sp>
        <p:nvSpPr>
          <p:cNvPr id="8" name="Rectangle 7"/>
          <p:cNvSpPr/>
          <p:nvPr/>
        </p:nvSpPr>
        <p:spPr>
          <a:xfrm>
            <a:off x="165100" y="226714"/>
            <a:ext cx="8915400" cy="954107"/>
          </a:xfrm>
          <a:prstGeom prst="rect">
            <a:avLst/>
          </a:prstGeom>
        </p:spPr>
        <p:txBody>
          <a:bodyPr wrap="square">
            <a:spAutoFit/>
          </a:bodyPr>
          <a:lstStyle/>
          <a:p>
            <a:r>
              <a:rPr lang="en-GB" sz="2800" b="1" dirty="0">
                <a:solidFill>
                  <a:schemeClr val="accent1"/>
                </a:solidFill>
                <a:latin typeface="Arial" panose="020B0604020202020204" pitchFamily="34" charset="0"/>
                <a:cs typeface="Arial" panose="020B0604020202020204" pitchFamily="34" charset="0"/>
              </a:rPr>
              <a:t>Annual Governance Statement 24/5 Action Plan for 25/26</a:t>
            </a:r>
          </a:p>
        </p:txBody>
      </p:sp>
      <p:sp>
        <p:nvSpPr>
          <p:cNvPr id="10" name="Content Placeholder 4"/>
          <p:cNvSpPr txBox="1">
            <a:spLocks/>
          </p:cNvSpPr>
          <p:nvPr/>
        </p:nvSpPr>
        <p:spPr>
          <a:xfrm>
            <a:off x="305288" y="1244528"/>
            <a:ext cx="10223012" cy="4267200"/>
          </a:xfrm>
          <a:prstGeom prst="rect">
            <a:avLst/>
          </a:prstGeom>
        </p:spPr>
        <p:txBody>
          <a:bodyPr/>
          <a:lstStyle>
            <a:lvl1pPr marL="200505" indent="-200505" algn="l" defTabSz="802020" rtl="0" eaLnBrk="1" latinLnBrk="0" hangingPunct="1">
              <a:lnSpc>
                <a:spcPct val="90000"/>
              </a:lnSpc>
              <a:spcBef>
                <a:spcPts val="877"/>
              </a:spcBef>
              <a:buClr>
                <a:schemeClr val="accent1"/>
              </a:buClr>
              <a:buFont typeface="Arial" panose="020B0604020202020204" pitchFamily="34" charset="0"/>
              <a:buChar char="•"/>
              <a:defRPr sz="1403" kern="1200">
                <a:solidFill>
                  <a:schemeClr val="tx1"/>
                </a:solidFill>
                <a:latin typeface="Arial" panose="020B0604020202020204" pitchFamily="34" charset="0"/>
                <a:ea typeface="+mn-ea"/>
                <a:cs typeface="Arial" panose="020B0604020202020204" pitchFamily="34" charset="0"/>
              </a:defRPr>
            </a:lvl1pPr>
            <a:lvl2pPr marL="473415" indent="-236707" algn="l" defTabSz="802020" rtl="0" eaLnBrk="1" latinLnBrk="0" hangingPunct="1">
              <a:lnSpc>
                <a:spcPct val="90000"/>
              </a:lnSpc>
              <a:spcBef>
                <a:spcPts val="439"/>
              </a:spcBef>
              <a:buClr>
                <a:schemeClr val="accent1"/>
              </a:buClr>
              <a:buFont typeface="Calibri" panose="020F0502020204030204" pitchFamily="34" charset="0"/>
              <a:buChar char="ꟷ"/>
              <a:defRPr sz="1403" kern="1200">
                <a:solidFill>
                  <a:schemeClr val="tx1"/>
                </a:solidFill>
                <a:latin typeface="Arial" panose="020B0604020202020204" pitchFamily="34" charset="0"/>
                <a:ea typeface="+mn-ea"/>
                <a:cs typeface="Arial" panose="020B0604020202020204" pitchFamily="34" charset="0"/>
              </a:defRPr>
            </a:lvl2pPr>
            <a:lvl3pPr marL="1002525" indent="-200505" algn="l" defTabSz="802020" rtl="0" eaLnBrk="1" latinLnBrk="0" hangingPunct="1">
              <a:lnSpc>
                <a:spcPct val="90000"/>
              </a:lnSpc>
              <a:spcBef>
                <a:spcPts val="439"/>
              </a:spcBef>
              <a:buClr>
                <a:schemeClr val="accent1"/>
              </a:buClr>
              <a:buFont typeface="Arial" panose="020B0604020202020204" pitchFamily="34" charset="0"/>
              <a:buChar char="•"/>
              <a:defRPr sz="2105" kern="1200">
                <a:solidFill>
                  <a:schemeClr val="tx1"/>
                </a:solidFill>
                <a:latin typeface="Arial" panose="020B0604020202020204" pitchFamily="34" charset="0"/>
                <a:ea typeface="+mn-ea"/>
                <a:cs typeface="Arial" panose="020B0604020202020204" pitchFamily="34" charset="0"/>
              </a:defRPr>
            </a:lvl3pPr>
            <a:lvl4pPr marL="1403535" indent="-200505" algn="l" defTabSz="802020" rtl="0" eaLnBrk="1" latinLnBrk="0" hangingPunct="1">
              <a:lnSpc>
                <a:spcPct val="90000"/>
              </a:lnSpc>
              <a:spcBef>
                <a:spcPts val="439"/>
              </a:spcBef>
              <a:buClr>
                <a:schemeClr val="accent1"/>
              </a:buClr>
              <a:buFont typeface="Arial" panose="020B0604020202020204" pitchFamily="34" charset="0"/>
              <a:buChar char="•"/>
              <a:defRPr sz="2105" kern="1200">
                <a:solidFill>
                  <a:schemeClr val="tx1"/>
                </a:solidFill>
                <a:latin typeface="Arial" panose="020B0604020202020204" pitchFamily="34" charset="0"/>
                <a:ea typeface="+mn-ea"/>
                <a:cs typeface="Arial" panose="020B0604020202020204" pitchFamily="34" charset="0"/>
              </a:defRPr>
            </a:lvl4pPr>
            <a:lvl5pPr marL="1804546" indent="-200505" algn="l" defTabSz="802020" rtl="0" eaLnBrk="1" latinLnBrk="0" hangingPunct="1">
              <a:lnSpc>
                <a:spcPct val="90000"/>
              </a:lnSpc>
              <a:spcBef>
                <a:spcPts val="439"/>
              </a:spcBef>
              <a:buClr>
                <a:schemeClr val="accent1"/>
              </a:buClr>
              <a:buFont typeface="Arial" panose="020B0604020202020204" pitchFamily="34" charset="0"/>
              <a:buChar char="•"/>
              <a:defRPr sz="2105" kern="1200">
                <a:solidFill>
                  <a:schemeClr val="tx1"/>
                </a:solidFill>
                <a:latin typeface="Arial" panose="020B0604020202020204" pitchFamily="34" charset="0"/>
                <a:ea typeface="+mn-ea"/>
                <a:cs typeface="Arial" panose="020B0604020202020204" pitchFamily="34" charset="0"/>
              </a:defRPr>
            </a:lvl5pPr>
            <a:lvl6pPr marL="2205556"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9pPr>
          </a:lstStyle>
          <a:p>
            <a:r>
              <a:rPr lang="en-GB" sz="1600" dirty="0"/>
              <a:t>Draft AGS 24/25 agreed by Audit Committee 09 June 25</a:t>
            </a:r>
          </a:p>
          <a:p>
            <a:r>
              <a:rPr lang="en-GB" sz="1600" dirty="0"/>
              <a:t>Action Plan 25/26 highlights significant governance issues and target dates for delivery of these.</a:t>
            </a:r>
          </a:p>
          <a:p>
            <a:r>
              <a:rPr lang="en-GB" sz="1600" dirty="0"/>
              <a:t>Actions link to external Audit reports &amp; recommendations.</a:t>
            </a:r>
          </a:p>
          <a:p>
            <a:r>
              <a:rPr lang="en-GB" sz="1600" dirty="0">
                <a:solidFill>
                  <a:schemeClr val="accent1"/>
                </a:solidFill>
              </a:rPr>
              <a:t>We all have a part to play in delivering the Action Plan</a:t>
            </a:r>
          </a:p>
          <a:p>
            <a:r>
              <a:rPr lang="en-GB" sz="1600" dirty="0"/>
              <a:t>Officer working group monitors delivery:</a:t>
            </a:r>
          </a:p>
          <a:p>
            <a:pPr lvl="1"/>
            <a:r>
              <a:rPr lang="en-GB" sz="1400" dirty="0"/>
              <a:t>Head of Internal audit</a:t>
            </a:r>
          </a:p>
          <a:p>
            <a:pPr lvl="1"/>
            <a:r>
              <a:rPr lang="en-GB" sz="1400" dirty="0"/>
              <a:t>Head of risk</a:t>
            </a:r>
          </a:p>
          <a:p>
            <a:pPr lvl="1"/>
            <a:r>
              <a:rPr lang="en-GB" sz="1400" dirty="0"/>
              <a:t>Deputy S.151 Officer</a:t>
            </a:r>
          </a:p>
          <a:p>
            <a:pPr lvl="1"/>
            <a:r>
              <a:rPr lang="en-GB" sz="1400" dirty="0"/>
              <a:t>Chief Legal and Monitoring Officer</a:t>
            </a:r>
          </a:p>
          <a:p>
            <a:pPr marL="0" indent="0">
              <a:buFont typeface="Arial" panose="020B0604020202020204" pitchFamily="34" charset="0"/>
              <a:buNone/>
            </a:pPr>
            <a:endParaRPr lang="en-GB" sz="1800" dirty="0"/>
          </a:p>
          <a:p>
            <a:endParaRPr lang="en-GB" dirty="0"/>
          </a:p>
        </p:txBody>
      </p:sp>
    </p:spTree>
    <p:extLst>
      <p:ext uri="{BB962C8B-B14F-4D97-AF65-F5344CB8AC3E}">
        <p14:creationId xmlns:p14="http://schemas.microsoft.com/office/powerpoint/2010/main" val="350236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44" y="383067"/>
            <a:ext cx="6050689" cy="497890"/>
          </a:xfrm>
        </p:spPr>
        <p:txBody>
          <a:bodyPr/>
          <a:lstStyle/>
          <a:p>
            <a:br>
              <a:rPr lang="en-GB" dirty="0"/>
            </a:br>
            <a:endParaRPr lang="en-GB" dirty="0"/>
          </a:p>
        </p:txBody>
      </p:sp>
      <p:sp>
        <p:nvSpPr>
          <p:cNvPr id="4" name="Content Placeholder 3"/>
          <p:cNvSpPr txBox="1">
            <a:spLocks/>
          </p:cNvSpPr>
          <p:nvPr/>
        </p:nvSpPr>
        <p:spPr>
          <a:xfrm>
            <a:off x="364547" y="1505391"/>
            <a:ext cx="9223058" cy="3745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56" dirty="0"/>
          </a:p>
        </p:txBody>
      </p:sp>
      <p:sp>
        <p:nvSpPr>
          <p:cNvPr id="8" name="Rectangle 7"/>
          <p:cNvSpPr/>
          <p:nvPr/>
        </p:nvSpPr>
        <p:spPr>
          <a:xfrm>
            <a:off x="317500" y="553822"/>
            <a:ext cx="8915400" cy="523220"/>
          </a:xfrm>
          <a:prstGeom prst="rect">
            <a:avLst/>
          </a:prstGeom>
        </p:spPr>
        <p:txBody>
          <a:bodyPr wrap="square">
            <a:spAutoFit/>
          </a:bodyPr>
          <a:lstStyle/>
          <a:p>
            <a:r>
              <a:rPr lang="en-GB" sz="2800" b="1" dirty="0">
                <a:solidFill>
                  <a:schemeClr val="accent1"/>
                </a:solidFill>
                <a:latin typeface="Arial" panose="020B0604020202020204" pitchFamily="34" charset="0"/>
                <a:cs typeface="Arial" panose="020B0604020202020204" pitchFamily="34" charset="0"/>
              </a:rPr>
              <a:t>The Annual Governance Statement </a:t>
            </a:r>
          </a:p>
        </p:txBody>
      </p:sp>
      <p:graphicFrame>
        <p:nvGraphicFramePr>
          <p:cNvPr id="7" name="Content Placeholder 4">
            <a:extLst>
              <a:ext uri="{FF2B5EF4-FFF2-40B4-BE49-F238E27FC236}">
                <a16:creationId xmlns:a16="http://schemas.microsoft.com/office/drawing/2014/main" id="{3833F9F3-91E8-C8F0-7ADE-8278FB365DFA}"/>
              </a:ext>
            </a:extLst>
          </p:cNvPr>
          <p:cNvGraphicFramePr>
            <a:graphicFrameLocks/>
          </p:cNvGraphicFramePr>
          <p:nvPr>
            <p:extLst>
              <p:ext uri="{D42A27DB-BD31-4B8C-83A1-F6EECF244321}">
                <p14:modId xmlns:p14="http://schemas.microsoft.com/office/powerpoint/2010/main" val="3943872473"/>
              </p:ext>
            </p:extLst>
          </p:nvPr>
        </p:nvGraphicFramePr>
        <p:xfrm>
          <a:off x="-483583" y="1838869"/>
          <a:ext cx="10919318" cy="391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846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7715" y="247465"/>
            <a:ext cx="9634785" cy="704399"/>
          </a:xfrm>
        </p:spPr>
        <p:txBody>
          <a:bodyPr/>
          <a:lstStyle/>
          <a:p>
            <a:r>
              <a:rPr lang="en-GB" dirty="0"/>
              <a:t>Our AGS 24/25 demonstrates that as a Council we have …</a:t>
            </a:r>
          </a:p>
        </p:txBody>
      </p:sp>
      <p:pic>
        <p:nvPicPr>
          <p:cNvPr id="8" name="Content Placeholder 7"/>
          <p:cNvPicPr>
            <a:picLocks noGrp="1" noChangeAspect="1"/>
          </p:cNvPicPr>
          <p:nvPr>
            <p:ph idx="10"/>
          </p:nvPr>
        </p:nvPicPr>
        <p:blipFill>
          <a:blip r:embed="rId2"/>
          <a:stretch>
            <a:fillRect/>
          </a:stretch>
        </p:blipFill>
        <p:spPr>
          <a:xfrm>
            <a:off x="2984500" y="2708275"/>
            <a:ext cx="3960812" cy="1131661"/>
          </a:xfrm>
          <a:prstGeom prst="rect">
            <a:avLst/>
          </a:prstGeom>
        </p:spPr>
      </p:pic>
      <p:sp>
        <p:nvSpPr>
          <p:cNvPr id="9" name="TextBox 8"/>
          <p:cNvSpPr txBox="1"/>
          <p:nvPr/>
        </p:nvSpPr>
        <p:spPr>
          <a:xfrm>
            <a:off x="5131821" y="5154037"/>
            <a:ext cx="3048000" cy="923330"/>
          </a:xfrm>
          <a:prstGeom prst="rect">
            <a:avLst/>
          </a:prstGeom>
          <a:noFill/>
        </p:spPr>
        <p:txBody>
          <a:bodyPr wrap="square" rtlCol="0">
            <a:spAutoFit/>
          </a:bodyPr>
          <a:lstStyle/>
          <a:p>
            <a:r>
              <a:rPr lang="en-GB" dirty="0"/>
              <a:t>Effective scrutiny and Audit  including adoption of Scrutiny Protocol</a:t>
            </a:r>
          </a:p>
        </p:txBody>
      </p:sp>
      <p:sp>
        <p:nvSpPr>
          <p:cNvPr id="11" name="TextBox 10"/>
          <p:cNvSpPr txBox="1"/>
          <p:nvPr/>
        </p:nvSpPr>
        <p:spPr>
          <a:xfrm>
            <a:off x="180881" y="4002971"/>
            <a:ext cx="2270219" cy="1477328"/>
          </a:xfrm>
          <a:prstGeom prst="rect">
            <a:avLst/>
          </a:prstGeom>
          <a:noFill/>
        </p:spPr>
        <p:txBody>
          <a:bodyPr wrap="square" rtlCol="0">
            <a:spAutoFit/>
          </a:bodyPr>
          <a:lstStyle/>
          <a:p>
            <a:r>
              <a:rPr lang="en-GB" dirty="0"/>
              <a:t>Policies and Processes Declarations of interest / gifts and hospitality –for officers &amp; members</a:t>
            </a:r>
          </a:p>
        </p:txBody>
      </p:sp>
      <p:sp>
        <p:nvSpPr>
          <p:cNvPr id="13" name="TextBox 12"/>
          <p:cNvSpPr txBox="1"/>
          <p:nvPr/>
        </p:nvSpPr>
        <p:spPr>
          <a:xfrm>
            <a:off x="363780" y="1077842"/>
            <a:ext cx="3048000" cy="923330"/>
          </a:xfrm>
          <a:prstGeom prst="rect">
            <a:avLst/>
          </a:prstGeom>
          <a:noFill/>
        </p:spPr>
        <p:txBody>
          <a:bodyPr wrap="square" rtlCol="0">
            <a:spAutoFit/>
          </a:bodyPr>
          <a:lstStyle/>
          <a:p>
            <a:r>
              <a:rPr lang="en-GB" dirty="0"/>
              <a:t>Experienced internal audit team consider robustness of internal controls</a:t>
            </a:r>
          </a:p>
        </p:txBody>
      </p:sp>
      <p:sp>
        <p:nvSpPr>
          <p:cNvPr id="15" name="TextBox 14"/>
          <p:cNvSpPr txBox="1"/>
          <p:nvPr/>
        </p:nvSpPr>
        <p:spPr>
          <a:xfrm>
            <a:off x="7775709" y="2513243"/>
            <a:ext cx="2590800" cy="923330"/>
          </a:xfrm>
          <a:prstGeom prst="rect">
            <a:avLst/>
          </a:prstGeom>
          <a:noFill/>
        </p:spPr>
        <p:txBody>
          <a:bodyPr wrap="square" rtlCol="0">
            <a:spAutoFit/>
          </a:bodyPr>
          <a:lstStyle/>
          <a:p>
            <a:r>
              <a:rPr lang="en-GB" dirty="0"/>
              <a:t>Strong approach to corporate &amp; operational risk management</a:t>
            </a:r>
          </a:p>
        </p:txBody>
      </p:sp>
      <p:sp>
        <p:nvSpPr>
          <p:cNvPr id="16" name="TextBox 15"/>
          <p:cNvSpPr txBox="1"/>
          <p:nvPr/>
        </p:nvSpPr>
        <p:spPr>
          <a:xfrm>
            <a:off x="207715" y="2423043"/>
            <a:ext cx="3111994" cy="1477328"/>
          </a:xfrm>
          <a:prstGeom prst="rect">
            <a:avLst/>
          </a:prstGeom>
          <a:noFill/>
        </p:spPr>
        <p:txBody>
          <a:bodyPr wrap="square" rtlCol="0">
            <a:spAutoFit/>
          </a:bodyPr>
          <a:lstStyle/>
          <a:p>
            <a:r>
              <a:rPr lang="en-GB" dirty="0"/>
              <a:t>Constitution, schemes of delegation, Director’s Local Scheme of Authorisation, Leader’s Scheme of Delegation, members &amp; officer protocols.</a:t>
            </a:r>
          </a:p>
        </p:txBody>
      </p:sp>
      <p:sp>
        <p:nvSpPr>
          <p:cNvPr id="17" name="TextBox 16"/>
          <p:cNvSpPr txBox="1"/>
          <p:nvPr/>
        </p:nvSpPr>
        <p:spPr>
          <a:xfrm>
            <a:off x="6870700" y="954567"/>
            <a:ext cx="3353501" cy="646331"/>
          </a:xfrm>
          <a:prstGeom prst="rect">
            <a:avLst/>
          </a:prstGeom>
          <a:noFill/>
        </p:spPr>
        <p:txBody>
          <a:bodyPr wrap="square" rtlCol="0">
            <a:spAutoFit/>
          </a:bodyPr>
          <a:lstStyle/>
          <a:p>
            <a:r>
              <a:rPr lang="en-GB" dirty="0"/>
              <a:t>Anti bribery, fraud and corruption policies</a:t>
            </a:r>
          </a:p>
        </p:txBody>
      </p:sp>
      <p:sp>
        <p:nvSpPr>
          <p:cNvPr id="18" name="TextBox 17"/>
          <p:cNvSpPr txBox="1"/>
          <p:nvPr/>
        </p:nvSpPr>
        <p:spPr>
          <a:xfrm>
            <a:off x="3898900" y="1220252"/>
            <a:ext cx="2756921" cy="1477328"/>
          </a:xfrm>
          <a:prstGeom prst="rect">
            <a:avLst/>
          </a:prstGeom>
          <a:noFill/>
        </p:spPr>
        <p:txBody>
          <a:bodyPr wrap="square" rtlCol="0">
            <a:spAutoFit/>
          </a:bodyPr>
          <a:lstStyle/>
          <a:p>
            <a:r>
              <a:rPr lang="en-GB" dirty="0"/>
              <a:t>Internal audit / external audit – properly considers audit findings / recommendations </a:t>
            </a:r>
          </a:p>
          <a:p>
            <a:endParaRPr lang="en-GB" dirty="0"/>
          </a:p>
        </p:txBody>
      </p:sp>
      <p:sp>
        <p:nvSpPr>
          <p:cNvPr id="19" name="TextBox 18"/>
          <p:cNvSpPr txBox="1"/>
          <p:nvPr/>
        </p:nvSpPr>
        <p:spPr>
          <a:xfrm>
            <a:off x="2602706" y="4168759"/>
            <a:ext cx="2362200" cy="923330"/>
          </a:xfrm>
          <a:prstGeom prst="rect">
            <a:avLst/>
          </a:prstGeom>
          <a:noFill/>
        </p:spPr>
        <p:txBody>
          <a:bodyPr wrap="square" rtlCol="0">
            <a:spAutoFit/>
          </a:bodyPr>
          <a:lstStyle/>
          <a:p>
            <a:r>
              <a:rPr lang="en-GB" dirty="0"/>
              <a:t>Employee &amp; member engagement – staff &amp; member surveys</a:t>
            </a:r>
          </a:p>
        </p:txBody>
      </p:sp>
      <p:pic>
        <p:nvPicPr>
          <p:cNvPr id="20" name="Picture 19"/>
          <p:cNvPicPr>
            <a:picLocks noChangeAspect="1"/>
          </p:cNvPicPr>
          <p:nvPr/>
        </p:nvPicPr>
        <p:blipFill>
          <a:blip r:embed="rId3"/>
          <a:stretch>
            <a:fillRect/>
          </a:stretch>
        </p:blipFill>
        <p:spPr>
          <a:xfrm>
            <a:off x="7101668" y="3985269"/>
            <a:ext cx="2660407" cy="893771"/>
          </a:xfrm>
          <a:prstGeom prst="rect">
            <a:avLst/>
          </a:prstGeom>
        </p:spPr>
      </p:pic>
    </p:spTree>
    <p:extLst>
      <p:ext uri="{BB962C8B-B14F-4D97-AF65-F5344CB8AC3E}">
        <p14:creationId xmlns:p14="http://schemas.microsoft.com/office/powerpoint/2010/main" val="775698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Our AGS 24/25 demonstrates that as a Council we have…</a:t>
            </a:r>
          </a:p>
        </p:txBody>
      </p:sp>
      <p:pic>
        <p:nvPicPr>
          <p:cNvPr id="8" name="Content Placeholder 7"/>
          <p:cNvPicPr>
            <a:picLocks noGrp="1" noChangeAspect="1"/>
          </p:cNvPicPr>
          <p:nvPr>
            <p:ph idx="10"/>
          </p:nvPr>
        </p:nvPicPr>
        <p:blipFill>
          <a:blip r:embed="rId2"/>
          <a:stretch>
            <a:fillRect/>
          </a:stretch>
        </p:blipFill>
        <p:spPr>
          <a:xfrm>
            <a:off x="3682569" y="3263749"/>
            <a:ext cx="3494754" cy="1131661"/>
          </a:xfrm>
          <a:prstGeom prst="rect">
            <a:avLst/>
          </a:prstGeom>
        </p:spPr>
      </p:pic>
      <p:sp>
        <p:nvSpPr>
          <p:cNvPr id="9" name="TextBox 8"/>
          <p:cNvSpPr txBox="1"/>
          <p:nvPr/>
        </p:nvSpPr>
        <p:spPr>
          <a:xfrm>
            <a:off x="5158023" y="4775956"/>
            <a:ext cx="4038600" cy="1477328"/>
          </a:xfrm>
          <a:prstGeom prst="rect">
            <a:avLst/>
          </a:prstGeom>
          <a:noFill/>
        </p:spPr>
        <p:txBody>
          <a:bodyPr wrap="square" rtlCol="0">
            <a:spAutoFit/>
          </a:bodyPr>
          <a:lstStyle/>
          <a:p>
            <a:r>
              <a:rPr lang="en-GB" dirty="0"/>
              <a:t>Agreed Capital strategy, asset management strategy, carbon management strategy and community asset transfer policy – all geared to ensuring we maximise </a:t>
            </a:r>
            <a:r>
              <a:rPr lang="en-GB" dirty="0" err="1"/>
              <a:t>VFM</a:t>
            </a:r>
            <a:r>
              <a:rPr lang="en-GB" dirty="0"/>
              <a:t> across assets</a:t>
            </a:r>
          </a:p>
        </p:txBody>
      </p:sp>
      <p:sp>
        <p:nvSpPr>
          <p:cNvPr id="10" name="TextBox 9"/>
          <p:cNvSpPr txBox="1"/>
          <p:nvPr/>
        </p:nvSpPr>
        <p:spPr>
          <a:xfrm>
            <a:off x="304437" y="1250933"/>
            <a:ext cx="3048000" cy="923330"/>
          </a:xfrm>
          <a:prstGeom prst="rect">
            <a:avLst/>
          </a:prstGeom>
          <a:noFill/>
        </p:spPr>
        <p:txBody>
          <a:bodyPr wrap="square" rtlCol="0">
            <a:spAutoFit/>
          </a:bodyPr>
          <a:lstStyle/>
          <a:p>
            <a:r>
              <a:rPr lang="en-GB" dirty="0"/>
              <a:t>Member Development Strategy &amp; training programme in place</a:t>
            </a:r>
          </a:p>
        </p:txBody>
      </p:sp>
      <p:sp>
        <p:nvSpPr>
          <p:cNvPr id="11" name="TextBox 10"/>
          <p:cNvSpPr txBox="1"/>
          <p:nvPr/>
        </p:nvSpPr>
        <p:spPr>
          <a:xfrm>
            <a:off x="304437" y="4613631"/>
            <a:ext cx="3048000" cy="1477328"/>
          </a:xfrm>
          <a:prstGeom prst="rect">
            <a:avLst/>
          </a:prstGeom>
          <a:noFill/>
        </p:spPr>
        <p:txBody>
          <a:bodyPr wrap="square" rtlCol="0">
            <a:spAutoFit/>
          </a:bodyPr>
          <a:lstStyle/>
          <a:p>
            <a:r>
              <a:rPr lang="en-GB" dirty="0"/>
              <a:t>People Plan</a:t>
            </a:r>
          </a:p>
          <a:p>
            <a:r>
              <a:rPr lang="en-GB" dirty="0"/>
              <a:t>HR policies</a:t>
            </a:r>
          </a:p>
          <a:p>
            <a:r>
              <a:rPr lang="en-GB" dirty="0"/>
              <a:t>Whistleblowing</a:t>
            </a:r>
          </a:p>
          <a:p>
            <a:r>
              <a:rPr lang="en-GB" dirty="0"/>
              <a:t>Health and Safety </a:t>
            </a:r>
          </a:p>
          <a:p>
            <a:r>
              <a:rPr lang="en-GB" dirty="0"/>
              <a:t>Equity diversity and inclusion</a:t>
            </a:r>
          </a:p>
        </p:txBody>
      </p:sp>
      <p:sp>
        <p:nvSpPr>
          <p:cNvPr id="12" name="TextBox 11"/>
          <p:cNvSpPr txBox="1"/>
          <p:nvPr/>
        </p:nvSpPr>
        <p:spPr>
          <a:xfrm>
            <a:off x="2984500" y="974814"/>
            <a:ext cx="4254931" cy="2308324"/>
          </a:xfrm>
          <a:prstGeom prst="rect">
            <a:avLst/>
          </a:prstGeom>
          <a:noFill/>
        </p:spPr>
        <p:txBody>
          <a:bodyPr wrap="square" rtlCol="0">
            <a:spAutoFit/>
          </a:bodyPr>
          <a:lstStyle/>
          <a:p>
            <a:r>
              <a:rPr lang="en-GB" dirty="0"/>
              <a:t>We have a Council Plan, vision and delivery framework and performance and risk frameworks A robust performance management system – services and projects- measured against outcomes which are the best use of resources, comply with our best value duty and VFM. </a:t>
            </a:r>
          </a:p>
          <a:p>
            <a:endParaRPr lang="en-GB" dirty="0"/>
          </a:p>
        </p:txBody>
      </p:sp>
      <p:sp>
        <p:nvSpPr>
          <p:cNvPr id="13" name="TextBox 12"/>
          <p:cNvSpPr txBox="1"/>
          <p:nvPr/>
        </p:nvSpPr>
        <p:spPr>
          <a:xfrm>
            <a:off x="7327900" y="2276477"/>
            <a:ext cx="3048000" cy="1754326"/>
          </a:xfrm>
          <a:prstGeom prst="rect">
            <a:avLst/>
          </a:prstGeom>
          <a:noFill/>
        </p:spPr>
        <p:txBody>
          <a:bodyPr wrap="square" rtlCol="0">
            <a:spAutoFit/>
          </a:bodyPr>
          <a:lstStyle/>
          <a:p>
            <a:r>
              <a:rPr lang="en-GB" dirty="0"/>
              <a:t>Agreed a Delivery Framework for 24/25 based on 10 mission statements, building on our Council Plan; 25/6 16 Priority Programme E.G Culture is one of the </a:t>
            </a:r>
            <a:r>
              <a:rPr lang="en-GB" dirty="0" err="1"/>
              <a:t>workstreams</a:t>
            </a:r>
            <a:r>
              <a:rPr lang="en-GB" dirty="0"/>
              <a:t> </a:t>
            </a:r>
          </a:p>
        </p:txBody>
      </p:sp>
      <p:sp>
        <p:nvSpPr>
          <p:cNvPr id="15" name="TextBox 14"/>
          <p:cNvSpPr txBox="1"/>
          <p:nvPr/>
        </p:nvSpPr>
        <p:spPr>
          <a:xfrm>
            <a:off x="392906" y="2839136"/>
            <a:ext cx="3048000" cy="369332"/>
          </a:xfrm>
          <a:prstGeom prst="rect">
            <a:avLst/>
          </a:prstGeom>
          <a:noFill/>
        </p:spPr>
        <p:txBody>
          <a:bodyPr wrap="square" rtlCol="0">
            <a:spAutoFit/>
          </a:bodyPr>
          <a:lstStyle/>
          <a:p>
            <a:r>
              <a:rPr lang="en-GB" dirty="0"/>
              <a:t>Informed decision making</a:t>
            </a:r>
          </a:p>
        </p:txBody>
      </p:sp>
      <p:sp>
        <p:nvSpPr>
          <p:cNvPr id="2" name="Rectangle 1"/>
          <p:cNvSpPr/>
          <p:nvPr/>
        </p:nvSpPr>
        <p:spPr>
          <a:xfrm>
            <a:off x="1384300" y="3587884"/>
            <a:ext cx="2209800" cy="923330"/>
          </a:xfrm>
          <a:prstGeom prst="rect">
            <a:avLst/>
          </a:prstGeom>
        </p:spPr>
        <p:txBody>
          <a:bodyPr wrap="square">
            <a:spAutoFit/>
          </a:bodyPr>
          <a:lstStyle/>
          <a:p>
            <a:r>
              <a:rPr lang="en-GB" dirty="0"/>
              <a:t>A developing draft Consultation &amp; engagement strategy</a:t>
            </a:r>
          </a:p>
        </p:txBody>
      </p:sp>
    </p:spTree>
    <p:extLst>
      <p:ext uri="{BB962C8B-B14F-4D97-AF65-F5344CB8AC3E}">
        <p14:creationId xmlns:p14="http://schemas.microsoft.com/office/powerpoint/2010/main" val="220918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4700" y="1108075"/>
            <a:ext cx="9144000" cy="4524315"/>
          </a:xfrm>
          <a:prstGeom prst="rect">
            <a:avLst/>
          </a:prstGeom>
        </p:spPr>
        <p:txBody>
          <a:bodyPr wrap="square">
            <a:spAutoFit/>
          </a:bodyPr>
          <a:lstStyle/>
          <a:p>
            <a:r>
              <a:rPr lang="en-GB" sz="3200" b="1" u="sng" dirty="0"/>
              <a:t>“In Local Government there is no substitute for doing boring really well.  Only when you have a solid foundation can you innovate”</a:t>
            </a:r>
          </a:p>
          <a:p>
            <a:endParaRPr lang="en-GB" sz="3200" dirty="0"/>
          </a:p>
          <a:p>
            <a:r>
              <a:rPr lang="en-GB" sz="3200" dirty="0"/>
              <a:t>Max Caller</a:t>
            </a:r>
          </a:p>
          <a:p>
            <a:r>
              <a:rPr lang="en-GB" sz="3200" dirty="0"/>
              <a:t>Lead Inspector – Northamptonshire County Council Best Value inspection</a:t>
            </a:r>
          </a:p>
          <a:p>
            <a:endParaRPr lang="en-GB" sz="3200" dirty="0"/>
          </a:p>
          <a:p>
            <a:endParaRPr lang="en-GB" sz="3200" dirty="0"/>
          </a:p>
        </p:txBody>
      </p:sp>
    </p:spTree>
    <p:extLst>
      <p:ext uri="{BB962C8B-B14F-4D97-AF65-F5344CB8AC3E}">
        <p14:creationId xmlns:p14="http://schemas.microsoft.com/office/powerpoint/2010/main" val="813324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Our AGS 24/25 demonstrates that as a Council we have…</a:t>
            </a:r>
          </a:p>
        </p:txBody>
      </p:sp>
      <p:pic>
        <p:nvPicPr>
          <p:cNvPr id="8" name="Content Placeholder 7"/>
          <p:cNvPicPr>
            <a:picLocks noGrp="1" noChangeAspect="1"/>
          </p:cNvPicPr>
          <p:nvPr>
            <p:ph idx="10"/>
          </p:nvPr>
        </p:nvPicPr>
        <p:blipFill>
          <a:blip r:embed="rId2"/>
          <a:stretch>
            <a:fillRect/>
          </a:stretch>
        </p:blipFill>
        <p:spPr>
          <a:xfrm>
            <a:off x="2984500" y="2708275"/>
            <a:ext cx="3960812" cy="1131661"/>
          </a:xfrm>
          <a:prstGeom prst="rect">
            <a:avLst/>
          </a:prstGeom>
        </p:spPr>
      </p:pic>
      <p:sp>
        <p:nvSpPr>
          <p:cNvPr id="10" name="TextBox 9"/>
          <p:cNvSpPr txBox="1"/>
          <p:nvPr/>
        </p:nvSpPr>
        <p:spPr>
          <a:xfrm>
            <a:off x="504808" y="4206029"/>
            <a:ext cx="3048000" cy="646331"/>
          </a:xfrm>
          <a:prstGeom prst="rect">
            <a:avLst/>
          </a:prstGeom>
          <a:noFill/>
        </p:spPr>
        <p:txBody>
          <a:bodyPr wrap="square" rtlCol="0">
            <a:spAutoFit/>
          </a:bodyPr>
          <a:lstStyle/>
          <a:p>
            <a:r>
              <a:rPr lang="en-GB" dirty="0"/>
              <a:t>Adherence to budget policy framework</a:t>
            </a:r>
          </a:p>
        </p:txBody>
      </p:sp>
      <p:sp>
        <p:nvSpPr>
          <p:cNvPr id="16" name="TextBox 15"/>
          <p:cNvSpPr txBox="1"/>
          <p:nvPr/>
        </p:nvSpPr>
        <p:spPr>
          <a:xfrm>
            <a:off x="7099300" y="5222875"/>
            <a:ext cx="1854764" cy="1200329"/>
          </a:xfrm>
          <a:prstGeom prst="rect">
            <a:avLst/>
          </a:prstGeom>
          <a:noFill/>
        </p:spPr>
        <p:txBody>
          <a:bodyPr wrap="square" rtlCol="0">
            <a:spAutoFit/>
          </a:bodyPr>
          <a:lstStyle/>
          <a:p>
            <a:r>
              <a:rPr lang="en-GB" dirty="0"/>
              <a:t>Value for money – contracting and procurement and decision-making</a:t>
            </a:r>
          </a:p>
        </p:txBody>
      </p:sp>
      <p:sp>
        <p:nvSpPr>
          <p:cNvPr id="20" name="TextBox 19"/>
          <p:cNvSpPr txBox="1"/>
          <p:nvPr/>
        </p:nvSpPr>
        <p:spPr>
          <a:xfrm>
            <a:off x="4686404" y="1560061"/>
            <a:ext cx="3048000" cy="923330"/>
          </a:xfrm>
          <a:prstGeom prst="rect">
            <a:avLst/>
          </a:prstGeom>
          <a:noFill/>
        </p:spPr>
        <p:txBody>
          <a:bodyPr wrap="square" rtlCol="0">
            <a:spAutoFit/>
          </a:bodyPr>
          <a:lstStyle/>
          <a:p>
            <a:r>
              <a:rPr lang="en-GB" dirty="0"/>
              <a:t>Finance Procedure rules, finance systems and procedures</a:t>
            </a:r>
          </a:p>
        </p:txBody>
      </p:sp>
      <p:sp>
        <p:nvSpPr>
          <p:cNvPr id="21" name="TextBox 20"/>
          <p:cNvSpPr txBox="1"/>
          <p:nvPr/>
        </p:nvSpPr>
        <p:spPr>
          <a:xfrm>
            <a:off x="6870700" y="2714223"/>
            <a:ext cx="3531164" cy="646331"/>
          </a:xfrm>
          <a:prstGeom prst="rect">
            <a:avLst/>
          </a:prstGeom>
          <a:noFill/>
        </p:spPr>
        <p:txBody>
          <a:bodyPr wrap="square" rtlCol="0">
            <a:spAutoFit/>
          </a:bodyPr>
          <a:lstStyle/>
          <a:p>
            <a:r>
              <a:rPr lang="en-GB" dirty="0"/>
              <a:t>Medium Term Financial Plan and annual budgets</a:t>
            </a:r>
          </a:p>
        </p:txBody>
      </p:sp>
      <p:sp>
        <p:nvSpPr>
          <p:cNvPr id="22" name="TextBox 21"/>
          <p:cNvSpPr txBox="1"/>
          <p:nvPr/>
        </p:nvSpPr>
        <p:spPr>
          <a:xfrm>
            <a:off x="7353864" y="4081898"/>
            <a:ext cx="3048000" cy="646331"/>
          </a:xfrm>
          <a:prstGeom prst="rect">
            <a:avLst/>
          </a:prstGeom>
          <a:noFill/>
        </p:spPr>
        <p:txBody>
          <a:bodyPr wrap="square" rtlCol="0">
            <a:spAutoFit/>
          </a:bodyPr>
          <a:lstStyle/>
          <a:p>
            <a:r>
              <a:rPr lang="en-GB" dirty="0"/>
              <a:t>Treasury Management Strategy and Plans</a:t>
            </a:r>
          </a:p>
        </p:txBody>
      </p:sp>
      <p:sp>
        <p:nvSpPr>
          <p:cNvPr id="23" name="TextBox 22"/>
          <p:cNvSpPr txBox="1"/>
          <p:nvPr/>
        </p:nvSpPr>
        <p:spPr>
          <a:xfrm>
            <a:off x="317500" y="1811583"/>
            <a:ext cx="3198930" cy="923330"/>
          </a:xfrm>
          <a:prstGeom prst="rect">
            <a:avLst/>
          </a:prstGeom>
          <a:noFill/>
        </p:spPr>
        <p:txBody>
          <a:bodyPr wrap="square" rtlCol="0">
            <a:spAutoFit/>
          </a:bodyPr>
          <a:lstStyle/>
          <a:p>
            <a:r>
              <a:rPr lang="en-GB" dirty="0"/>
              <a:t>Contract Procedure Rules and Procurement Strategy</a:t>
            </a:r>
          </a:p>
          <a:p>
            <a:endParaRPr lang="en-GB" dirty="0"/>
          </a:p>
        </p:txBody>
      </p:sp>
      <p:sp>
        <p:nvSpPr>
          <p:cNvPr id="2" name="TextBox 1"/>
          <p:cNvSpPr txBox="1"/>
          <p:nvPr/>
        </p:nvSpPr>
        <p:spPr>
          <a:xfrm>
            <a:off x="983898" y="2480278"/>
            <a:ext cx="1851580" cy="1754326"/>
          </a:xfrm>
          <a:prstGeom prst="rect">
            <a:avLst/>
          </a:prstGeom>
          <a:noFill/>
        </p:spPr>
        <p:txBody>
          <a:bodyPr wrap="square" rtlCol="0">
            <a:spAutoFit/>
          </a:bodyPr>
          <a:lstStyle/>
          <a:p>
            <a:r>
              <a:rPr lang="en-GB"/>
              <a:t>Codes of Conduct for standards of behaviour for members and officers and Protocols</a:t>
            </a:r>
            <a:endParaRPr lang="en-GB" dirty="0"/>
          </a:p>
        </p:txBody>
      </p:sp>
      <p:sp>
        <p:nvSpPr>
          <p:cNvPr id="3" name="TextBox 2"/>
          <p:cNvSpPr txBox="1"/>
          <p:nvPr/>
        </p:nvSpPr>
        <p:spPr>
          <a:xfrm>
            <a:off x="7734404" y="974814"/>
            <a:ext cx="2667460" cy="1477328"/>
          </a:xfrm>
          <a:prstGeom prst="rect">
            <a:avLst/>
          </a:prstGeom>
          <a:noFill/>
        </p:spPr>
        <p:txBody>
          <a:bodyPr wrap="square" rtlCol="0">
            <a:spAutoFit/>
          </a:bodyPr>
          <a:lstStyle/>
          <a:p>
            <a:r>
              <a:rPr lang="en-GB" dirty="0"/>
              <a:t>Compliance with relevant laws and regulations , internal policies and procedures and expenditure is lawful</a:t>
            </a:r>
          </a:p>
        </p:txBody>
      </p:sp>
      <p:sp>
        <p:nvSpPr>
          <p:cNvPr id="5" name="TextBox 4"/>
          <p:cNvSpPr txBox="1"/>
          <p:nvPr/>
        </p:nvSpPr>
        <p:spPr>
          <a:xfrm>
            <a:off x="983898" y="5146675"/>
            <a:ext cx="2532532" cy="923330"/>
          </a:xfrm>
          <a:prstGeom prst="rect">
            <a:avLst/>
          </a:prstGeom>
          <a:noFill/>
        </p:spPr>
        <p:txBody>
          <a:bodyPr wrap="square" rtlCol="0">
            <a:spAutoFit/>
          </a:bodyPr>
          <a:lstStyle/>
          <a:p>
            <a:r>
              <a:rPr lang="en-GB" dirty="0"/>
              <a:t>A commitment to openness and acting in the public interest </a:t>
            </a:r>
          </a:p>
        </p:txBody>
      </p:sp>
      <p:sp>
        <p:nvSpPr>
          <p:cNvPr id="7" name="TextBox 6"/>
          <p:cNvSpPr txBox="1"/>
          <p:nvPr/>
        </p:nvSpPr>
        <p:spPr>
          <a:xfrm>
            <a:off x="3516430" y="4081897"/>
            <a:ext cx="3278070" cy="2031325"/>
          </a:xfrm>
          <a:prstGeom prst="rect">
            <a:avLst/>
          </a:prstGeom>
          <a:noFill/>
        </p:spPr>
        <p:txBody>
          <a:bodyPr wrap="square" rtlCol="0">
            <a:spAutoFit/>
          </a:bodyPr>
          <a:lstStyle/>
          <a:p>
            <a:r>
              <a:rPr lang="en-GB" dirty="0"/>
              <a:t>A sound decision making framework, delegations, decision making in partnerships, information provided to decision makers and robust quality of data</a:t>
            </a:r>
          </a:p>
          <a:p>
            <a:endParaRPr lang="en-GB" dirty="0"/>
          </a:p>
        </p:txBody>
      </p:sp>
    </p:spTree>
    <p:extLst>
      <p:ext uri="{BB962C8B-B14F-4D97-AF65-F5344CB8AC3E}">
        <p14:creationId xmlns:p14="http://schemas.microsoft.com/office/powerpoint/2010/main" val="1838961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1919" y="1184275"/>
            <a:ext cx="9223058" cy="609600"/>
          </a:xfrm>
        </p:spPr>
        <p:txBody>
          <a:bodyPr/>
          <a:lstStyle/>
          <a:p>
            <a:r>
              <a:rPr lang="en-GB" sz="3200" b="1" u="sng" dirty="0">
                <a:solidFill>
                  <a:schemeClr val="accent1"/>
                </a:solidFill>
              </a:rPr>
              <a:t>Culture eats Governance for breakfast </a:t>
            </a:r>
          </a:p>
        </p:txBody>
      </p:sp>
      <p:sp>
        <p:nvSpPr>
          <p:cNvPr id="7" name="AutoShape 2" descr="Image result for culture eats governance for breakfa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culture eats governance for breakfa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850900" y="2174875"/>
            <a:ext cx="8001000" cy="2862322"/>
          </a:xfrm>
          <a:prstGeom prst="rect">
            <a:avLst/>
          </a:prstGeom>
        </p:spPr>
        <p:txBody>
          <a:bodyPr wrap="square">
            <a:spAutoFit/>
          </a:bodyPr>
          <a:lstStyle/>
          <a:p>
            <a:r>
              <a:rPr lang="en-GB" dirty="0">
                <a:solidFill>
                  <a:srgbClr val="565656"/>
                </a:solidFill>
                <a:latin typeface="LatoRegular"/>
              </a:rPr>
              <a:t>If the culture of an organisation does not support and reinforce good governance, then the most detailed constitution and the most robust procedures in the world are meaningless. </a:t>
            </a:r>
          </a:p>
          <a:p>
            <a:endParaRPr lang="en-GB" dirty="0">
              <a:solidFill>
                <a:srgbClr val="565656"/>
              </a:solidFill>
              <a:latin typeface="LatoRegular"/>
            </a:endParaRPr>
          </a:p>
          <a:p>
            <a:r>
              <a:rPr lang="en-GB" dirty="0">
                <a:solidFill>
                  <a:srgbClr val="565656"/>
                </a:solidFill>
                <a:latin typeface="LatoRegular"/>
              </a:rPr>
              <a:t>The report in March from the Committee on Standards in Public Life suggested that a common characteristic of bodies responsible for a major failure is an overly defensive organisational culture. Addressing early warning signs, and creating a culture to speak up about concerns, as well as learning from mistakes need to be valued by everyone in the organisation, it is, after all, the personal duty to the taxpayer to get things right.</a:t>
            </a:r>
            <a:endParaRPr lang="en-GB" dirty="0"/>
          </a:p>
        </p:txBody>
      </p:sp>
    </p:spTree>
    <p:extLst>
      <p:ext uri="{BB962C8B-B14F-4D97-AF65-F5344CB8AC3E}">
        <p14:creationId xmlns:p14="http://schemas.microsoft.com/office/powerpoint/2010/main" val="3189298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3700" y="574675"/>
            <a:ext cx="7467600" cy="4955203"/>
          </a:xfrm>
          <a:prstGeom prst="rect">
            <a:avLst/>
          </a:prstGeom>
        </p:spPr>
        <p:txBody>
          <a:bodyPr wrap="square">
            <a:spAutoFit/>
          </a:bodyPr>
          <a:lstStyle/>
          <a:p>
            <a:endParaRPr lang="en-GB" b="1" dirty="0"/>
          </a:p>
          <a:p>
            <a:r>
              <a:rPr lang="en-GB" sz="2800" b="1" dirty="0">
                <a:solidFill>
                  <a:schemeClr val="accent1"/>
                </a:solidFill>
                <a:latin typeface="Arial" panose="020B0604020202020204" pitchFamily="34" charset="0"/>
                <a:cs typeface="Arial" panose="020B0604020202020204" pitchFamily="34" charset="0"/>
              </a:rPr>
              <a:t>GOVERNANCE FAILINGS : CULTURE</a:t>
            </a:r>
          </a:p>
          <a:p>
            <a:endParaRPr lang="en-GB" b="1" dirty="0">
              <a:latin typeface="Arial" panose="020B0604020202020204" pitchFamily="34" charset="0"/>
              <a:cs typeface="Arial" panose="020B0604020202020204" pitchFamily="34" charset="0"/>
            </a:endParaRPr>
          </a:p>
          <a:p>
            <a:r>
              <a:rPr lang="en-GB" dirty="0" err="1">
                <a:solidFill>
                  <a:schemeClr val="accent1"/>
                </a:solidFill>
                <a:latin typeface="Arial" panose="020B0604020202020204" pitchFamily="34" charset="0"/>
                <a:cs typeface="Arial" panose="020B0604020202020204" pitchFamily="34" charset="0"/>
              </a:rPr>
              <a:t>MHCLG</a:t>
            </a:r>
            <a:r>
              <a:rPr lang="en-GB" dirty="0">
                <a:solidFill>
                  <a:schemeClr val="accent1"/>
                </a:solidFill>
                <a:latin typeface="Arial" panose="020B0604020202020204" pitchFamily="34" charset="0"/>
                <a:cs typeface="Arial" panose="020B0604020202020204" pitchFamily="34" charset="0"/>
              </a:rPr>
              <a:t> “ addressing cultural and governance failings in local authorities lessons learned from recent interventions” June 2020</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lack of effective political and/or corporate leadership, including an overreliance on interim statutory officers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 lack of corporate capacity, resulting in a lack of strategic vision and direction, and inadequate internal processes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poor and inappropriate councillor conduct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conflict and distrust among and between councillors and senior officers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absence of effective scrutiny, transparency and public consultation, including inadequate protections for whistle-blowers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 lack of awareness and acceptance of the need for improvement; and insufficient capacity to achieve the change required</a:t>
            </a:r>
          </a:p>
        </p:txBody>
      </p:sp>
      <p:pic>
        <p:nvPicPr>
          <p:cNvPr id="5" name="Picture 4"/>
          <p:cNvPicPr>
            <a:picLocks noChangeAspect="1"/>
          </p:cNvPicPr>
          <p:nvPr/>
        </p:nvPicPr>
        <p:blipFill>
          <a:blip r:embed="rId2"/>
          <a:stretch>
            <a:fillRect/>
          </a:stretch>
        </p:blipFill>
        <p:spPr>
          <a:xfrm>
            <a:off x="7937500" y="1291227"/>
            <a:ext cx="2427154" cy="1790700"/>
          </a:xfrm>
          <a:prstGeom prst="rect">
            <a:avLst/>
          </a:prstGeom>
        </p:spPr>
      </p:pic>
      <p:pic>
        <p:nvPicPr>
          <p:cNvPr id="6" name="Picture 5"/>
          <p:cNvPicPr>
            <a:picLocks noChangeAspect="1"/>
          </p:cNvPicPr>
          <p:nvPr/>
        </p:nvPicPr>
        <p:blipFill>
          <a:blip r:embed="rId3"/>
          <a:stretch>
            <a:fillRect/>
          </a:stretch>
        </p:blipFill>
        <p:spPr>
          <a:xfrm>
            <a:off x="7861300" y="3317875"/>
            <a:ext cx="2565400" cy="1443038"/>
          </a:xfrm>
          <a:prstGeom prst="rect">
            <a:avLst/>
          </a:prstGeom>
        </p:spPr>
      </p:pic>
    </p:spTree>
    <p:extLst>
      <p:ext uri="{BB962C8B-B14F-4D97-AF65-F5344CB8AC3E}">
        <p14:creationId xmlns:p14="http://schemas.microsoft.com/office/powerpoint/2010/main" val="3515172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00" y="1206017"/>
            <a:ext cx="7239000" cy="4339650"/>
          </a:xfrm>
          <a:prstGeom prst="rect">
            <a:avLst/>
          </a:prstGeom>
        </p:spPr>
        <p:txBody>
          <a:bodyPr wrap="square">
            <a:spAutoFit/>
          </a:bodyPr>
          <a:lstStyle/>
          <a:p>
            <a:endParaRPr lang="en-GB" i="1" dirty="0"/>
          </a:p>
          <a:p>
            <a:r>
              <a:rPr lang="en-GB" sz="2400" b="1" i="1" dirty="0">
                <a:solidFill>
                  <a:schemeClr val="accent1"/>
                </a:solidFill>
                <a:latin typeface="Arial" panose="020B0604020202020204" pitchFamily="34" charset="0"/>
                <a:cs typeface="Arial" panose="020B0604020202020204" pitchFamily="34" charset="0"/>
              </a:rPr>
              <a:t>GOVERNANCE FAILINGS: Tower Hamlets</a:t>
            </a:r>
          </a:p>
          <a:p>
            <a:endParaRPr lang="en-GB" i="1" dirty="0"/>
          </a:p>
          <a:p>
            <a:endParaRPr lang="en-GB" i="1" dirty="0"/>
          </a:p>
          <a:p>
            <a:r>
              <a:rPr lang="en-GB" i="1" dirty="0">
                <a:latin typeface="Arial" panose="020B0604020202020204" pitchFamily="34" charset="0"/>
                <a:cs typeface="Arial" panose="020B0604020202020204" pitchFamily="34" charset="0"/>
              </a:rPr>
              <a:t>“Tower Hamlets, at the point of intervention all 3 statutory officer roles (Head of Paid Service, s151 Officer and Monitoring Officer) were held on an interim basis and recruitment to these posts on a permanent basis was not being planned. In Northamptonshire, all executive directors were replaced, and in some posts more than once, in the 5 years prior to the intervention. Vacancies were often filled by internal candidates on temporary promotion, who were unable to identify or offer a new perspective on challenges. The statutory inspection team found “</a:t>
            </a:r>
            <a:r>
              <a:rPr lang="en-GB" b="1" i="1" dirty="0">
                <a:latin typeface="Arial" panose="020B0604020202020204" pitchFamily="34" charset="0"/>
                <a:cs typeface="Arial" panose="020B0604020202020204" pitchFamily="34" charset="0"/>
              </a:rPr>
              <a:t>there was no sense that the group worked together as a team, seeking to share and jointly solve the Council’s problems”.</a:t>
            </a:r>
          </a:p>
        </p:txBody>
      </p:sp>
      <p:pic>
        <p:nvPicPr>
          <p:cNvPr id="3" name="Picture 2"/>
          <p:cNvPicPr>
            <a:picLocks noChangeAspect="1"/>
          </p:cNvPicPr>
          <p:nvPr/>
        </p:nvPicPr>
        <p:blipFill>
          <a:blip r:embed="rId2"/>
          <a:stretch>
            <a:fillRect/>
          </a:stretch>
        </p:blipFill>
        <p:spPr>
          <a:xfrm>
            <a:off x="7941617" y="2517816"/>
            <a:ext cx="2317750" cy="1765263"/>
          </a:xfrm>
          <a:prstGeom prst="rect">
            <a:avLst/>
          </a:prstGeom>
        </p:spPr>
      </p:pic>
      <p:pic>
        <p:nvPicPr>
          <p:cNvPr id="5" name="Picture 4"/>
          <p:cNvPicPr>
            <a:picLocks noChangeAspect="1"/>
          </p:cNvPicPr>
          <p:nvPr/>
        </p:nvPicPr>
        <p:blipFill>
          <a:blip r:embed="rId3"/>
          <a:stretch>
            <a:fillRect/>
          </a:stretch>
        </p:blipFill>
        <p:spPr>
          <a:xfrm>
            <a:off x="7861300" y="4384675"/>
            <a:ext cx="2076450" cy="1279093"/>
          </a:xfrm>
          <a:prstGeom prst="rect">
            <a:avLst/>
          </a:prstGeom>
        </p:spPr>
      </p:pic>
      <p:pic>
        <p:nvPicPr>
          <p:cNvPr id="6" name="Picture 5"/>
          <p:cNvPicPr>
            <a:picLocks noChangeAspect="1"/>
          </p:cNvPicPr>
          <p:nvPr/>
        </p:nvPicPr>
        <p:blipFill>
          <a:blip r:embed="rId4"/>
          <a:stretch>
            <a:fillRect/>
          </a:stretch>
        </p:blipFill>
        <p:spPr>
          <a:xfrm>
            <a:off x="6954569" y="422275"/>
            <a:ext cx="3304798" cy="1858949"/>
          </a:xfrm>
          <a:prstGeom prst="rect">
            <a:avLst/>
          </a:prstGeom>
        </p:spPr>
      </p:pic>
    </p:spTree>
    <p:extLst>
      <p:ext uri="{BB962C8B-B14F-4D97-AF65-F5344CB8AC3E}">
        <p14:creationId xmlns:p14="http://schemas.microsoft.com/office/powerpoint/2010/main" val="325035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Members </a:t>
            </a:r>
          </a:p>
        </p:txBody>
      </p:sp>
      <p:sp>
        <p:nvSpPr>
          <p:cNvPr id="3" name="Content Placeholder 2"/>
          <p:cNvSpPr>
            <a:spLocks noGrp="1"/>
          </p:cNvSpPr>
          <p:nvPr>
            <p:ph idx="10"/>
          </p:nvPr>
        </p:nvSpPr>
        <p:spPr/>
        <p:txBody>
          <a:bodyPr/>
          <a:lstStyle/>
          <a:p>
            <a:r>
              <a:rPr lang="en-GB" sz="2000" dirty="0"/>
              <a:t>Members determine the strategy and provide leadership </a:t>
            </a:r>
          </a:p>
          <a:p>
            <a:r>
              <a:rPr lang="en-GB" sz="2000" dirty="0"/>
              <a:t>Support the corporate aims and objectives </a:t>
            </a:r>
          </a:p>
          <a:p>
            <a:r>
              <a:rPr lang="en-GB" sz="2000" dirty="0"/>
              <a:t>Promote the residents interests</a:t>
            </a:r>
          </a:p>
          <a:p>
            <a:r>
              <a:rPr lang="en-GB" sz="2000" dirty="0"/>
              <a:t>Promote and maintain high standards of conduct</a:t>
            </a:r>
          </a:p>
          <a:p>
            <a:r>
              <a:rPr lang="en-GB" sz="2000" dirty="0"/>
              <a:t>Follow members code/ rules and procedure avoid conflicts of interest.</a:t>
            </a:r>
          </a:p>
          <a:p>
            <a:r>
              <a:rPr lang="en-GB" sz="2000" dirty="0"/>
              <a:t>Support not undermine officers </a:t>
            </a:r>
          </a:p>
          <a:p>
            <a:r>
              <a:rPr lang="en-GB" sz="2000" dirty="0"/>
              <a:t>Maintain confidentiality </a:t>
            </a:r>
          </a:p>
          <a:p>
            <a:r>
              <a:rPr lang="en-GB" sz="2000" dirty="0"/>
              <a:t>Raise concerns through the line management </a:t>
            </a:r>
          </a:p>
          <a:p>
            <a:pPr marL="0" indent="0">
              <a:buNone/>
            </a:pPr>
            <a:r>
              <a:rPr lang="en-GB" sz="2000" dirty="0"/>
              <a:t>  structure to CEO</a:t>
            </a:r>
          </a:p>
          <a:p>
            <a:r>
              <a:rPr lang="en-GB" sz="2000" dirty="0"/>
              <a:t>Dec of interest / gifts and hospitality - probity</a:t>
            </a:r>
          </a:p>
          <a:p>
            <a:endParaRPr lang="en-GB" dirty="0"/>
          </a:p>
        </p:txBody>
      </p:sp>
      <p:pic>
        <p:nvPicPr>
          <p:cNvPr id="7" name="Picture Placeholder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4" b="34"/>
          <a:stretch>
            <a:fillRect/>
          </a:stretch>
        </p:blipFill>
        <p:spPr>
          <a:xfrm>
            <a:off x="5803900" y="117475"/>
            <a:ext cx="4711882" cy="6306361"/>
          </a:xfrm>
        </p:spPr>
      </p:pic>
    </p:spTree>
    <p:extLst>
      <p:ext uri="{BB962C8B-B14F-4D97-AF65-F5344CB8AC3E}">
        <p14:creationId xmlns:p14="http://schemas.microsoft.com/office/powerpoint/2010/main" val="1373178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Officers </a:t>
            </a:r>
          </a:p>
        </p:txBody>
      </p:sp>
      <p:sp>
        <p:nvSpPr>
          <p:cNvPr id="3" name="Content Placeholder 2"/>
          <p:cNvSpPr>
            <a:spLocks noGrp="1"/>
          </p:cNvSpPr>
          <p:nvPr>
            <p:ph idx="10"/>
          </p:nvPr>
        </p:nvSpPr>
        <p:spPr/>
        <p:txBody>
          <a:bodyPr/>
          <a:lstStyle/>
          <a:p>
            <a:pPr marL="0" indent="0">
              <a:buNone/>
            </a:pPr>
            <a:endParaRPr lang="en-GB" sz="2000" dirty="0"/>
          </a:p>
          <a:p>
            <a:r>
              <a:rPr lang="en-GB" sz="2000" dirty="0"/>
              <a:t>Advise on Policy and Strategy</a:t>
            </a:r>
          </a:p>
          <a:p>
            <a:r>
              <a:rPr lang="en-GB" sz="2000" dirty="0"/>
              <a:t>Provide professions technical and admin support and advice</a:t>
            </a:r>
          </a:p>
          <a:p>
            <a:r>
              <a:rPr lang="en-GB" sz="2000" dirty="0"/>
              <a:t>Implement decisions </a:t>
            </a:r>
          </a:p>
          <a:p>
            <a:r>
              <a:rPr lang="en-GB" sz="2000" dirty="0"/>
              <a:t>Apolitical </a:t>
            </a:r>
          </a:p>
          <a:p>
            <a:r>
              <a:rPr lang="en-GB" sz="2000" dirty="0"/>
              <a:t>Service the Council as a whole </a:t>
            </a:r>
          </a:p>
          <a:p>
            <a:r>
              <a:rPr lang="en-GB" sz="2000" dirty="0"/>
              <a:t>Promote and maintain high standards of conduct </a:t>
            </a:r>
          </a:p>
          <a:p>
            <a:r>
              <a:rPr lang="en-GB" sz="2000" dirty="0"/>
              <a:t>Follow council rules and procedures. </a:t>
            </a:r>
          </a:p>
          <a:p>
            <a:r>
              <a:rPr lang="en-GB" sz="2000" dirty="0"/>
              <a:t>Declarations of interest/ gifts and hospitality – probity </a:t>
            </a:r>
          </a:p>
        </p:txBody>
      </p:sp>
      <p:pic>
        <p:nvPicPr>
          <p:cNvPr id="6" name="Picture Placeholder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3667" r="23667"/>
          <a:stretch>
            <a:fillRect/>
          </a:stretch>
        </p:blipFill>
        <p:spPr>
          <a:xfrm>
            <a:off x="5803900" y="41275"/>
            <a:ext cx="4711882" cy="6306361"/>
          </a:xfrm>
        </p:spPr>
      </p:pic>
    </p:spTree>
    <p:extLst>
      <p:ext uri="{BB962C8B-B14F-4D97-AF65-F5344CB8AC3E}">
        <p14:creationId xmlns:p14="http://schemas.microsoft.com/office/powerpoint/2010/main" val="2476133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2F954F6-50FD-6434-BEE7-1E973B3B0CCE}"/>
              </a:ext>
            </a:extLst>
          </p:cNvPr>
          <p:cNvSpPr txBox="1"/>
          <p:nvPr/>
        </p:nvSpPr>
        <p:spPr>
          <a:xfrm>
            <a:off x="83616" y="1824517"/>
            <a:ext cx="3625023" cy="2443508"/>
          </a:xfrm>
          <a:prstGeom prst="rect">
            <a:avLst/>
          </a:prstGeom>
        </p:spPr>
        <p:txBody>
          <a:bodyPr vert="horz" lIns="80201" tIns="40100" rIns="80201" bIns="40100" rtlCol="0" anchor="b">
            <a:normAutofit fontScale="92500"/>
          </a:bodyPr>
          <a:lstStyle/>
          <a:p>
            <a:pPr algn="ctr">
              <a:lnSpc>
                <a:spcPct val="90000"/>
              </a:lnSpc>
              <a:spcBef>
                <a:spcPct val="0"/>
              </a:spcBef>
              <a:spcAft>
                <a:spcPts val="526"/>
              </a:spcAft>
            </a:pPr>
            <a:r>
              <a:rPr lang="en-US" sz="4210" b="1" dirty="0">
                <a:solidFill>
                  <a:schemeClr val="accent1"/>
                </a:solidFill>
                <a:latin typeface="Arial" panose="020B0604020202020204" pitchFamily="34" charset="0"/>
                <a:ea typeface="+mj-ea"/>
                <a:cs typeface="Arial" panose="020B0604020202020204" pitchFamily="34" charset="0"/>
              </a:rPr>
              <a:t>Not just a local authority consideration….</a:t>
            </a:r>
          </a:p>
        </p:txBody>
      </p:sp>
      <p:pic>
        <p:nvPicPr>
          <p:cNvPr id="28" name="Picture 27" descr="A picture containing text, outdoor, sign, red&#10;&#10;Description automatically generated">
            <a:extLst>
              <a:ext uri="{FF2B5EF4-FFF2-40B4-BE49-F238E27FC236}">
                <a16:creationId xmlns:a16="http://schemas.microsoft.com/office/drawing/2014/main" id="{323EC8EA-0F7E-6E86-7A31-A716B44C34A4}"/>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r="-6"/>
          <a:stretch/>
        </p:blipFill>
        <p:spPr>
          <a:xfrm>
            <a:off x="3708639" y="691175"/>
            <a:ext cx="1907055" cy="1547970"/>
          </a:xfrm>
          <a:prstGeom prst="rect">
            <a:avLst/>
          </a:prstGeom>
        </p:spPr>
      </p:pic>
      <p:pic>
        <p:nvPicPr>
          <p:cNvPr id="19" name="Picture 18" descr="A group of chickens in a cage&#10;&#10;Description automatically generated with medium confidence">
            <a:extLst>
              <a:ext uri="{FF2B5EF4-FFF2-40B4-BE49-F238E27FC236}">
                <a16:creationId xmlns:a16="http://schemas.microsoft.com/office/drawing/2014/main" id="{13EE971C-4909-4473-760D-72E474C09DB8}"/>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5890098" y="691175"/>
            <a:ext cx="2140001" cy="1547970"/>
          </a:xfrm>
          <a:prstGeom prst="rect">
            <a:avLst/>
          </a:prstGeom>
        </p:spPr>
      </p:pic>
      <p:pic>
        <p:nvPicPr>
          <p:cNvPr id="22" name="Picture 21" descr="A person with his hand on his chin&#10;&#10;Description automatically generated with medium confidence">
            <a:extLst>
              <a:ext uri="{FF2B5EF4-FFF2-40B4-BE49-F238E27FC236}">
                <a16:creationId xmlns:a16="http://schemas.microsoft.com/office/drawing/2014/main" id="{54151895-C973-2C48-B86B-87B6EC43EE2E}"/>
              </a:ext>
            </a:extLst>
          </p:cNvPr>
          <p:cNvPicPr>
            <a:picLocks noChangeAspect="1"/>
          </p:cNvPicPr>
          <p:nvPr/>
        </p:nvPicPr>
        <p:blipFill rotWithShape="1">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r="-1"/>
          <a:stretch/>
        </p:blipFill>
        <p:spPr>
          <a:xfrm>
            <a:off x="8304504" y="691170"/>
            <a:ext cx="1907055" cy="1547976"/>
          </a:xfrm>
          <a:prstGeom prst="rect">
            <a:avLst/>
          </a:prstGeom>
        </p:spPr>
      </p:pic>
      <p:pic>
        <p:nvPicPr>
          <p:cNvPr id="25" name="Picture 24" descr="A person holding a sign&#10;&#10;Description automatically generated with medium confidence">
            <a:extLst>
              <a:ext uri="{FF2B5EF4-FFF2-40B4-BE49-F238E27FC236}">
                <a16:creationId xmlns:a16="http://schemas.microsoft.com/office/drawing/2014/main" id="{D65438C6-CDD1-0803-7E23-E8376135A5CA}"/>
              </a:ext>
            </a:extLst>
          </p:cNvPr>
          <p:cNvPicPr>
            <a:picLocks noChangeAspect="1"/>
          </p:cNvPicPr>
          <p:nvPr/>
        </p:nvPicPr>
        <p:blipFill rotWithShape="1">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rcRect/>
          <a:stretch/>
        </p:blipFill>
        <p:spPr>
          <a:xfrm>
            <a:off x="7088259" y="2556427"/>
            <a:ext cx="3104861" cy="2253436"/>
          </a:xfrm>
          <a:prstGeom prst="rect">
            <a:avLst/>
          </a:prstGeom>
        </p:spPr>
      </p:pic>
      <p:pic>
        <p:nvPicPr>
          <p:cNvPr id="3" name="Picture 2" descr="A group of people holding signs&#10;&#10;AI-generated content may be incorrect.">
            <a:extLst>
              <a:ext uri="{FF2B5EF4-FFF2-40B4-BE49-F238E27FC236}">
                <a16:creationId xmlns:a16="http://schemas.microsoft.com/office/drawing/2014/main" id="{46E8A4E1-4EBD-DB47-AAB3-77369A47DC3B}"/>
              </a:ext>
            </a:extLst>
          </p:cNvPr>
          <p:cNvPicPr>
            <a:picLocks noChangeAspect="1"/>
          </p:cNvPicPr>
          <p:nvPr/>
        </p:nvPicPr>
        <p:blipFill>
          <a:blip r:embed="rId11" cstate="email">
            <a:extLst>
              <a:ext uri="{28A0092B-C50C-407E-A947-70E740481C1C}">
                <a14:useLocalDpi xmlns:a14="http://schemas.microsoft.com/office/drawing/2010/main"/>
              </a:ext>
              <a:ext uri="{837473B0-CC2E-450A-ABE3-18F120FF3D39}">
                <a1611:picAttrSrcUrl xmlns:a1611="http://schemas.microsoft.com/office/drawing/2016/11/main" r:id="rId12"/>
              </a:ext>
            </a:extLst>
          </a:blip>
          <a:stretch>
            <a:fillRect/>
          </a:stretch>
        </p:blipFill>
        <p:spPr>
          <a:xfrm>
            <a:off x="3605141" y="2556427"/>
            <a:ext cx="3382909" cy="2253436"/>
          </a:xfrm>
          <a:prstGeom prst="rect">
            <a:avLst/>
          </a:prstGeom>
        </p:spPr>
      </p:pic>
    </p:spTree>
    <p:extLst>
      <p:ext uri="{BB962C8B-B14F-4D97-AF65-F5344CB8AC3E}">
        <p14:creationId xmlns:p14="http://schemas.microsoft.com/office/powerpoint/2010/main" val="2716753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3898ED-DCE0-F1DD-E6A0-4426F8129BA9}"/>
              </a:ext>
            </a:extLst>
          </p:cNvPr>
          <p:cNvSpPr>
            <a:spLocks noGrp="1"/>
          </p:cNvSpPr>
          <p:nvPr>
            <p:ph type="ctrTitle"/>
          </p:nvPr>
        </p:nvSpPr>
        <p:spPr>
          <a:xfrm>
            <a:off x="634818" y="1943133"/>
            <a:ext cx="4711882" cy="1298542"/>
          </a:xfrm>
        </p:spPr>
        <p:txBody>
          <a:bodyPr>
            <a:noAutofit/>
          </a:bodyPr>
          <a:lstStyle/>
          <a:p>
            <a:pPr algn="ctr">
              <a:spcAft>
                <a:spcPts val="526"/>
              </a:spcAft>
            </a:pPr>
            <a:endParaRPr lang="en-US" sz="2807" b="1" dirty="0">
              <a:solidFill>
                <a:srgbClr val="34343E"/>
              </a:solidFill>
              <a:latin typeface="Arial" panose="020B0604020202020204" pitchFamily="34" charset="0"/>
              <a:cs typeface="Arial" panose="020B0604020202020204" pitchFamily="34" charset="0"/>
            </a:endParaRPr>
          </a:p>
          <a:p>
            <a:pPr algn="ctr">
              <a:spcAft>
                <a:spcPts val="526"/>
              </a:spcAft>
            </a:pPr>
            <a:r>
              <a:rPr lang="en-US" sz="2807" b="1" dirty="0">
                <a:solidFill>
                  <a:srgbClr val="34343E"/>
                </a:solidFill>
                <a:latin typeface="Arial" panose="020B0604020202020204" pitchFamily="34" charset="0"/>
                <a:cs typeface="Arial" panose="020B0604020202020204" pitchFamily="34" charset="0"/>
              </a:rPr>
              <a:t>Any feedback, questions or suggestions for other mini pods on governance topics – please contact </a:t>
            </a:r>
            <a:r>
              <a:rPr lang="en-US" sz="1579" b="1" dirty="0">
                <a:solidFill>
                  <a:srgbClr val="34343E"/>
                </a:solidFill>
                <a:latin typeface="Arial" panose="020B0604020202020204" pitchFamily="34" charset="0"/>
                <a:cs typeface="Arial" panose="020B0604020202020204" pitchFamily="34" charset="0"/>
                <a:hlinkClick r:id="rId2"/>
              </a:rPr>
              <a:t>Linda.Jones@westmorlandandfurness.gov.uk</a:t>
            </a:r>
            <a:r>
              <a:rPr lang="en-US" sz="1579" b="1" dirty="0">
                <a:solidFill>
                  <a:srgbClr val="34343E"/>
                </a:solidFill>
                <a:latin typeface="Arial" panose="020B0604020202020204" pitchFamily="34" charset="0"/>
                <a:cs typeface="Arial" panose="020B0604020202020204" pitchFamily="34" charset="0"/>
              </a:rPr>
              <a:t> </a:t>
            </a:r>
            <a:br>
              <a:rPr lang="en-US" sz="1579" b="1" dirty="0">
                <a:solidFill>
                  <a:srgbClr val="34343E"/>
                </a:solidFill>
                <a:latin typeface="Arial" panose="020B0604020202020204" pitchFamily="34" charset="0"/>
                <a:cs typeface="Arial" panose="020B0604020202020204" pitchFamily="34" charset="0"/>
              </a:rPr>
            </a:br>
            <a:r>
              <a:rPr lang="en-US" sz="1579" b="1" dirty="0">
                <a:solidFill>
                  <a:srgbClr val="34343E"/>
                </a:solidFill>
                <a:latin typeface="Arial" panose="020B0604020202020204" pitchFamily="34" charset="0"/>
                <a:cs typeface="Arial" panose="020B0604020202020204" pitchFamily="34" charset="0"/>
              </a:rPr>
              <a:t> </a:t>
            </a:r>
            <a:endParaRPr lang="en-US" sz="2807" b="1" dirty="0">
              <a:solidFill>
                <a:srgbClr val="34343E"/>
              </a:solidFill>
              <a:latin typeface="Arial" panose="020B0604020202020204" pitchFamily="34" charset="0"/>
              <a:cs typeface="Arial" panose="020B0604020202020204" pitchFamily="34" charset="0"/>
            </a:endParaRPr>
          </a:p>
        </p:txBody>
      </p:sp>
      <p:pic>
        <p:nvPicPr>
          <p:cNvPr id="4" name="Content Placeholder 4" descr="A landscape with a lake and mountains&#10;&#10;Description automatically generated">
            <a:extLst>
              <a:ext uri="{FF2B5EF4-FFF2-40B4-BE49-F238E27FC236}">
                <a16:creationId xmlns:a16="http://schemas.microsoft.com/office/drawing/2014/main" id="{FF3B2336-73E3-F5E6-1100-D4B16B74908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914109" y="317844"/>
            <a:ext cx="4711882" cy="5850833"/>
          </a:xfrm>
          <a:prstGeom prst="rect">
            <a:avLst/>
          </a:prstGeom>
          <a:noFill/>
        </p:spPr>
      </p:pic>
    </p:spTree>
    <p:extLst>
      <p:ext uri="{BB962C8B-B14F-4D97-AF65-F5344CB8AC3E}">
        <p14:creationId xmlns:p14="http://schemas.microsoft.com/office/powerpoint/2010/main" val="222759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CE46CD-37F6-584C-8CF5-76DCFE65C56E}"/>
              </a:ext>
            </a:extLst>
          </p:cNvPr>
          <p:cNvSpPr txBox="1"/>
          <p:nvPr/>
        </p:nvSpPr>
        <p:spPr>
          <a:xfrm>
            <a:off x="4355096" y="786076"/>
            <a:ext cx="6147351" cy="1128070"/>
          </a:xfrm>
          <a:prstGeom prst="rect">
            <a:avLst/>
          </a:prstGeom>
        </p:spPr>
        <p:txBody>
          <a:bodyPr vert="horz" lIns="80201" tIns="40100" rIns="80201" bIns="40100" rtlCol="0" anchor="b">
            <a:noAutofit/>
          </a:bodyPr>
          <a:lstStyle/>
          <a:p>
            <a:pPr>
              <a:lnSpc>
                <a:spcPct val="90000"/>
              </a:lnSpc>
              <a:spcBef>
                <a:spcPct val="0"/>
              </a:spcBef>
              <a:spcAft>
                <a:spcPts val="526"/>
              </a:spcAft>
            </a:pPr>
            <a:r>
              <a:rPr lang="en-US" sz="3508" b="1" dirty="0">
                <a:solidFill>
                  <a:schemeClr val="accent1"/>
                </a:solidFill>
                <a:latin typeface="Arial" panose="020B0604020202020204" pitchFamily="34" charset="0"/>
                <a:ea typeface="+mj-ea"/>
                <a:cs typeface="Arial" panose="020B0604020202020204" pitchFamily="34" charset="0"/>
              </a:rPr>
              <a:t>Corporate Governance Inspection of Doncaster MBC</a:t>
            </a:r>
          </a:p>
        </p:txBody>
      </p:sp>
      <p:sp>
        <p:nvSpPr>
          <p:cNvPr id="3" name="TextBox 2">
            <a:extLst>
              <a:ext uri="{FF2B5EF4-FFF2-40B4-BE49-F238E27FC236}">
                <a16:creationId xmlns:a16="http://schemas.microsoft.com/office/drawing/2014/main" id="{F2B7A9E6-9B3A-924E-A7DA-6348BFDEA73A}"/>
              </a:ext>
            </a:extLst>
          </p:cNvPr>
          <p:cNvSpPr txBox="1"/>
          <p:nvPr/>
        </p:nvSpPr>
        <p:spPr>
          <a:xfrm>
            <a:off x="4355097" y="2372837"/>
            <a:ext cx="5776900" cy="3320128"/>
          </a:xfrm>
          <a:prstGeom prst="rect">
            <a:avLst/>
          </a:prstGeom>
        </p:spPr>
        <p:txBody>
          <a:bodyPr vert="horz" lIns="80201" tIns="40100" rIns="80201" bIns="40100" rtlCol="0">
            <a:normAutofit/>
          </a:bodyPr>
          <a:lstStyle/>
          <a:p>
            <a:pPr>
              <a:lnSpc>
                <a:spcPct val="90000"/>
              </a:lnSpc>
              <a:spcAft>
                <a:spcPts val="526"/>
              </a:spcAft>
            </a:pPr>
            <a:r>
              <a:rPr lang="en-US" sz="2105" dirty="0">
                <a:latin typeface="Arial" panose="020B0604020202020204" pitchFamily="34" charset="0"/>
                <a:cs typeface="Arial" panose="020B0604020202020204" pitchFamily="34" charset="0"/>
              </a:rPr>
              <a:t>“Good governance is about running things properly. It is the means by which a public authority shows it is taking decisions for the good of the people of the area in a fair, equitable and open way…..</a:t>
            </a:r>
          </a:p>
          <a:p>
            <a:pPr indent="-200505">
              <a:lnSpc>
                <a:spcPct val="90000"/>
              </a:lnSpc>
              <a:spcAft>
                <a:spcPts val="526"/>
              </a:spcAft>
              <a:buFont typeface="Arial" panose="020B0604020202020204" pitchFamily="34" charset="0"/>
              <a:buChar char="•"/>
            </a:pPr>
            <a:endParaRPr lang="en-US" sz="2105" dirty="0">
              <a:latin typeface="Arial" panose="020B0604020202020204" pitchFamily="34" charset="0"/>
              <a:cs typeface="Arial" panose="020B0604020202020204" pitchFamily="34" charset="0"/>
            </a:endParaRPr>
          </a:p>
          <a:p>
            <a:pPr>
              <a:lnSpc>
                <a:spcPct val="90000"/>
              </a:lnSpc>
              <a:spcAft>
                <a:spcPts val="526"/>
              </a:spcAft>
            </a:pPr>
            <a:r>
              <a:rPr lang="en-US" sz="2105" dirty="0">
                <a:latin typeface="Arial" panose="020B0604020202020204" pitchFamily="34" charset="0"/>
                <a:cs typeface="Arial" panose="020B0604020202020204" pitchFamily="34" charset="0"/>
              </a:rPr>
              <a:t>It is fundamental to showing public money is well spent. Without good governance councils will struggle to improve services when they perform poorly”.</a:t>
            </a:r>
          </a:p>
        </p:txBody>
      </p:sp>
      <p:pic>
        <p:nvPicPr>
          <p:cNvPr id="7" name="Content Placeholder 17" descr="Doncaster College - Wikipedia">
            <a:extLst>
              <a:ext uri="{FF2B5EF4-FFF2-40B4-BE49-F238E27FC236}">
                <a16:creationId xmlns:a16="http://schemas.microsoft.com/office/drawing/2014/main" id="{4DAAC173-CC6B-C64F-A846-8D3FF59D99D1}"/>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858242" y="1178421"/>
            <a:ext cx="2620174" cy="3876358"/>
          </a:xfrm>
          <a:prstGeom prst="rect">
            <a:avLst/>
          </a:prstGeom>
          <a:effectLst/>
        </p:spPr>
      </p:pic>
      <p:sp>
        <p:nvSpPr>
          <p:cNvPr id="5" name="TextBox 4">
            <a:extLst>
              <a:ext uri="{FF2B5EF4-FFF2-40B4-BE49-F238E27FC236}">
                <a16:creationId xmlns:a16="http://schemas.microsoft.com/office/drawing/2014/main" id="{D8230828-AF93-694E-8E39-CA0627528E6C}"/>
              </a:ext>
            </a:extLst>
          </p:cNvPr>
          <p:cNvSpPr txBox="1"/>
          <p:nvPr/>
        </p:nvSpPr>
        <p:spPr>
          <a:xfrm>
            <a:off x="1247564" y="1401519"/>
            <a:ext cx="184731" cy="335348"/>
          </a:xfrm>
          <a:prstGeom prst="rect">
            <a:avLst/>
          </a:prstGeom>
          <a:noFill/>
        </p:spPr>
        <p:txBody>
          <a:bodyPr wrap="none" rtlCol="0">
            <a:spAutoFit/>
          </a:bodyPr>
          <a:lstStyle/>
          <a:p>
            <a:endParaRPr lang="en-US" sz="1579" dirty="0"/>
          </a:p>
        </p:txBody>
      </p:sp>
    </p:spTree>
    <p:extLst>
      <p:ext uri="{BB962C8B-B14F-4D97-AF65-F5344CB8AC3E}">
        <p14:creationId xmlns:p14="http://schemas.microsoft.com/office/powerpoint/2010/main" val="113773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2846" y="1260475"/>
            <a:ext cx="6368223" cy="381000"/>
          </a:xfrm>
        </p:spPr>
        <p:txBody>
          <a:bodyPr/>
          <a:lstStyle/>
          <a:p>
            <a:r>
              <a:rPr lang="en-GB" dirty="0"/>
              <a:t>What is Governance ?</a:t>
            </a:r>
          </a:p>
        </p:txBody>
      </p:sp>
      <p:sp>
        <p:nvSpPr>
          <p:cNvPr id="4" name="Content Placeholder 3"/>
          <p:cNvSpPr>
            <a:spLocks noGrp="1"/>
          </p:cNvSpPr>
          <p:nvPr>
            <p:ph idx="10"/>
          </p:nvPr>
        </p:nvSpPr>
        <p:spPr>
          <a:xfrm>
            <a:off x="241300" y="1668735"/>
            <a:ext cx="9791329" cy="3782740"/>
          </a:xfrm>
        </p:spPr>
        <p:txBody>
          <a:bodyPr/>
          <a:lstStyle/>
          <a:p>
            <a:pPr marL="0" indent="0">
              <a:buNone/>
            </a:pPr>
            <a:r>
              <a:rPr lang="en-GB" sz="1600" b="1" dirty="0">
                <a:solidFill>
                  <a:schemeClr val="accent1"/>
                </a:solidFill>
              </a:rPr>
              <a:t>It’s the Law, the rules, structures, processes, transparency, standards, culture, accountability and compliance. </a:t>
            </a:r>
            <a:r>
              <a:rPr lang="en-GB" b="1" dirty="0">
                <a:solidFill>
                  <a:schemeClr val="accent1"/>
                </a:solidFill>
              </a:rPr>
              <a:t> </a:t>
            </a:r>
            <a:endParaRPr lang="en-GB" sz="1600" b="1" dirty="0">
              <a:solidFill>
                <a:schemeClr val="accent1"/>
              </a:solidFill>
            </a:endParaRPr>
          </a:p>
          <a:p>
            <a:r>
              <a:rPr lang="en-GB" sz="1600" dirty="0"/>
              <a:t>Its not just about our Constitution although It is a fundamental building block of good governance. It is much more!</a:t>
            </a:r>
          </a:p>
          <a:p>
            <a:r>
              <a:rPr lang="en-GB" sz="1600" dirty="0"/>
              <a:t>As an officer you work within the legal bounds set by the Council’s constitution, the rules and procedures and agreed processes and the formal decision making framework.</a:t>
            </a:r>
          </a:p>
          <a:p>
            <a:r>
              <a:rPr lang="en-GB" sz="1600" dirty="0"/>
              <a:t>Think of us as a statutory corporation a Legal entity comprising elected councillors </a:t>
            </a:r>
          </a:p>
          <a:p>
            <a:pPr marL="285750" indent="-285750"/>
            <a:r>
              <a:rPr lang="en-GB" sz="1600" dirty="0"/>
              <a:t>Constitution – Rules –Procedures- Codes of Conduct </a:t>
            </a:r>
          </a:p>
          <a:p>
            <a:pPr marL="285750" indent="-285750"/>
            <a:r>
              <a:rPr lang="en-GB" sz="1600" dirty="0"/>
              <a:t>We make our own decisions (within the law)</a:t>
            </a:r>
          </a:p>
          <a:p>
            <a:pPr marL="285750" indent="-285750"/>
            <a:r>
              <a:rPr lang="en-GB" sz="1600" dirty="0"/>
              <a:t>We control our own finances (but with referendums on increases of 2/3% or more council tax increases)</a:t>
            </a:r>
          </a:p>
          <a:p>
            <a:pPr marL="285750" indent="-285750"/>
            <a:r>
              <a:rPr lang="en-GB" sz="1600" dirty="0"/>
              <a:t>Government cannot force to act in a certain way unless there is a power to do so. E.g. SOS can take appoint someone to do a local plan if one not done for a while.</a:t>
            </a:r>
          </a:p>
          <a:p>
            <a:pPr marL="285750" indent="-285750"/>
            <a:r>
              <a:rPr lang="en-GB" sz="1600" dirty="0"/>
              <a:t>The Governance and decision making  Framework that we work towards….</a:t>
            </a:r>
          </a:p>
          <a:p>
            <a:endParaRPr lang="en-GB" sz="1600" dirty="0"/>
          </a:p>
        </p:txBody>
      </p:sp>
      <p:pic>
        <p:nvPicPr>
          <p:cNvPr id="2050" name="Picture 2" descr="Image result for good governan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700" y="373335"/>
            <a:ext cx="3581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80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894" y="2065709"/>
            <a:ext cx="7397750" cy="3785652"/>
          </a:xfrm>
          <a:prstGeom prst="rect">
            <a:avLst/>
          </a:prstGeom>
        </p:spPr>
        <p:txBody>
          <a:bodyPr wrap="square">
            <a:spAutoFit/>
          </a:bodyPr>
          <a:lstStyle/>
          <a:p>
            <a:pPr marL="342900" indent="-342900">
              <a:buFont typeface="Arial" panose="020B0604020202020204" pitchFamily="34" charset="0"/>
              <a:buChar char="•"/>
            </a:pPr>
            <a:r>
              <a:rPr lang="en-GB" sz="2400" dirty="0"/>
              <a:t>Chief Finance Officer &amp; s151</a:t>
            </a:r>
          </a:p>
          <a:p>
            <a:pPr marL="342900" indent="-342900">
              <a:buFont typeface="Arial" panose="020B0604020202020204" pitchFamily="34" charset="0"/>
              <a:buChar char="•"/>
            </a:pPr>
            <a:r>
              <a:rPr lang="en-GB" sz="2400" dirty="0"/>
              <a:t>Ethical framework</a:t>
            </a:r>
          </a:p>
          <a:p>
            <a:pPr marL="342900" indent="-342900">
              <a:buFont typeface="Arial" panose="020B0604020202020204" pitchFamily="34" charset="0"/>
              <a:buChar char="•"/>
            </a:pPr>
            <a:r>
              <a:rPr lang="en-GB" sz="2400" dirty="0"/>
              <a:t>CIPFA Financial Management Code from April 2020  </a:t>
            </a:r>
          </a:p>
          <a:p>
            <a:pPr marL="342900" indent="-342900">
              <a:buFont typeface="Arial" panose="020B0604020202020204" pitchFamily="34" charset="0"/>
              <a:buChar char="•"/>
            </a:pPr>
            <a:r>
              <a:rPr lang="en-GB" sz="2400" dirty="0"/>
              <a:t>Finance Procedure Rules, finance systems and procedures</a:t>
            </a:r>
          </a:p>
          <a:p>
            <a:pPr marL="342900" indent="-342900">
              <a:buFont typeface="Arial" panose="020B0604020202020204" pitchFamily="34" charset="0"/>
              <a:buChar char="•"/>
            </a:pPr>
            <a:r>
              <a:rPr lang="en-GB" sz="2400" dirty="0"/>
              <a:t>Medium Term Financial Plan and annual budgets</a:t>
            </a:r>
          </a:p>
          <a:p>
            <a:pPr marL="342900" indent="-342900">
              <a:buFont typeface="Arial" panose="020B0604020202020204" pitchFamily="34" charset="0"/>
              <a:buChar char="•"/>
            </a:pPr>
            <a:r>
              <a:rPr lang="en-GB" sz="2400" dirty="0"/>
              <a:t>Treasury Management Strategy and Plans</a:t>
            </a:r>
          </a:p>
          <a:p>
            <a:pPr marL="342900" indent="-342900">
              <a:buFont typeface="Arial" panose="020B0604020202020204" pitchFamily="34" charset="0"/>
              <a:buChar char="•"/>
            </a:pPr>
            <a:r>
              <a:rPr lang="en-GB" sz="2400" dirty="0"/>
              <a:t>Contract Procedure Rules and Procurement Strategy</a:t>
            </a:r>
          </a:p>
          <a:p>
            <a:pPr marL="342900" indent="-342900">
              <a:buFont typeface="Arial" panose="020B0604020202020204" pitchFamily="34" charset="0"/>
              <a:buChar char="•"/>
            </a:pPr>
            <a:r>
              <a:rPr lang="en-GB" sz="2400" dirty="0"/>
              <a:t>Internal and External Audit</a:t>
            </a:r>
          </a:p>
          <a:p>
            <a:pPr marL="342900" indent="-342900">
              <a:buFont typeface="Arial" panose="020B0604020202020204" pitchFamily="34" charset="0"/>
              <a:buChar char="•"/>
            </a:pPr>
            <a:r>
              <a:rPr lang="en-GB" sz="2400" dirty="0"/>
              <a:t>Audit Committee</a:t>
            </a:r>
          </a:p>
        </p:txBody>
      </p:sp>
      <p:sp>
        <p:nvSpPr>
          <p:cNvPr id="4" name="TextBox 3"/>
          <p:cNvSpPr txBox="1"/>
          <p:nvPr/>
        </p:nvSpPr>
        <p:spPr>
          <a:xfrm>
            <a:off x="632069" y="865380"/>
            <a:ext cx="7915031" cy="1200329"/>
          </a:xfrm>
          <a:prstGeom prst="rect">
            <a:avLst/>
          </a:prstGeom>
          <a:noFill/>
        </p:spPr>
        <p:txBody>
          <a:bodyPr wrap="square" rtlCol="0">
            <a:spAutoFit/>
          </a:bodyPr>
          <a:lstStyle/>
          <a:p>
            <a:endParaRPr lang="en-GB" sz="2400" dirty="0">
              <a:solidFill>
                <a:srgbClr val="003366"/>
              </a:solidFill>
            </a:endParaRPr>
          </a:p>
          <a:p>
            <a:endParaRPr lang="en-GB" sz="2400" dirty="0">
              <a:solidFill>
                <a:schemeClr val="accent1"/>
              </a:solidFill>
            </a:endParaRPr>
          </a:p>
          <a:p>
            <a:r>
              <a:rPr lang="en-GB" sz="2400" b="1" dirty="0">
                <a:solidFill>
                  <a:schemeClr val="accent1"/>
                </a:solidFill>
              </a:rPr>
              <a:t>The Financial Control Environment</a:t>
            </a:r>
          </a:p>
        </p:txBody>
      </p:sp>
      <p:sp>
        <p:nvSpPr>
          <p:cNvPr id="5" name="Title 2"/>
          <p:cNvSpPr txBox="1">
            <a:spLocks/>
          </p:cNvSpPr>
          <p:nvPr/>
        </p:nvSpPr>
        <p:spPr>
          <a:xfrm>
            <a:off x="592047" y="473604"/>
            <a:ext cx="9509306" cy="783551"/>
          </a:xfrm>
          <a:prstGeom prst="rect">
            <a:avLst/>
          </a:prstGeom>
        </p:spPr>
        <p:txBody>
          <a:bodyPr/>
          <a:lstStyle>
            <a:lvl1pPr algn="l" defTabSz="802020" rtl="0" eaLnBrk="1" latinLnBrk="0" hangingPunct="1">
              <a:lnSpc>
                <a:spcPct val="90000"/>
              </a:lnSpc>
              <a:spcBef>
                <a:spcPct val="0"/>
              </a:spcBef>
              <a:buNone/>
              <a:defRPr sz="3859" kern="1200">
                <a:solidFill>
                  <a:schemeClr val="tx1"/>
                </a:solidFill>
                <a:latin typeface="+mj-lt"/>
                <a:ea typeface="+mj-ea"/>
                <a:cs typeface="+mj-cs"/>
              </a:defRPr>
            </a:lvl1pPr>
          </a:lstStyle>
          <a:p>
            <a:r>
              <a:rPr lang="en-GB" sz="2460" b="1" dirty="0">
                <a:solidFill>
                  <a:schemeClr val="accent1"/>
                </a:solidFill>
                <a:latin typeface="Arial" panose="020B0604020202020204" pitchFamily="34" charset="0"/>
                <a:cs typeface="Arial" panose="020B0604020202020204" pitchFamily="34" charset="0"/>
              </a:rPr>
              <a:t>What is Good Governance – what arrangements should we have in place? </a:t>
            </a:r>
          </a:p>
        </p:txBody>
      </p:sp>
    </p:spTree>
    <p:extLst>
      <p:ext uri="{BB962C8B-B14F-4D97-AF65-F5344CB8AC3E}">
        <p14:creationId xmlns:p14="http://schemas.microsoft.com/office/powerpoint/2010/main" val="143853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300" y="425520"/>
            <a:ext cx="9525000" cy="5232202"/>
          </a:xfrm>
          <a:prstGeom prst="rect">
            <a:avLst/>
          </a:prstGeom>
        </p:spPr>
        <p:txBody>
          <a:bodyPr wrap="square">
            <a:spAutoFit/>
          </a:bodyPr>
          <a:lstStyle/>
          <a:p>
            <a:r>
              <a:rPr lang="en-GB" sz="2800" b="1" dirty="0">
                <a:solidFill>
                  <a:schemeClr val="accent1"/>
                </a:solidFill>
                <a:latin typeface="Arial" panose="020B0604020202020204" pitchFamily="34" charset="0"/>
                <a:cs typeface="Arial" panose="020B0604020202020204" pitchFamily="34" charset="0"/>
              </a:rPr>
              <a:t>Delivering Good Governance in Local Government </a:t>
            </a:r>
          </a:p>
          <a:p>
            <a:endParaRPr lang="en-GB" dirty="0">
              <a:solidFill>
                <a:srgbClr val="006600"/>
              </a:solidFill>
            </a:endParaRPr>
          </a:p>
          <a:p>
            <a:r>
              <a:rPr lang="en-GB" dirty="0">
                <a:solidFill>
                  <a:schemeClr val="accent1"/>
                </a:solidFill>
                <a:latin typeface="Arial" panose="020B0604020202020204" pitchFamily="34" charset="0"/>
                <a:cs typeface="Arial" panose="020B0604020202020204" pitchFamily="34" charset="0"/>
              </a:rPr>
              <a:t>Joint CIPFA/Solace document, all local authorities required to follow.</a:t>
            </a:r>
          </a:p>
          <a:p>
            <a:endParaRPr lang="en-GB" dirty="0">
              <a:solidFill>
                <a:schemeClr val="accent1"/>
              </a:solidFill>
              <a:latin typeface="Arial" panose="020B0604020202020204" pitchFamily="34" charset="0"/>
              <a:cs typeface="Arial" panose="020B0604020202020204" pitchFamily="34" charset="0"/>
            </a:endParaRPr>
          </a:p>
          <a:p>
            <a:endParaRPr lang="en-GB" dirty="0">
              <a:solidFill>
                <a:schemeClr val="accent1"/>
              </a:solidFill>
              <a:latin typeface="Arial" panose="020B0604020202020204" pitchFamily="34" charset="0"/>
              <a:cs typeface="Arial" panose="020B0604020202020204" pitchFamily="34" charset="0"/>
            </a:endParaRPr>
          </a:p>
          <a:p>
            <a:r>
              <a:rPr lang="en-GB" dirty="0">
                <a:solidFill>
                  <a:schemeClr val="accent1"/>
                </a:solidFill>
                <a:latin typeface="Arial" panose="020B0604020202020204" pitchFamily="34" charset="0"/>
                <a:cs typeface="Arial" panose="020B0604020202020204" pitchFamily="34" charset="0"/>
              </a:rPr>
              <a:t>Principle A -Behaving with </a:t>
            </a:r>
            <a:r>
              <a:rPr lang="en-GB" b="1" dirty="0">
                <a:solidFill>
                  <a:schemeClr val="accent1"/>
                </a:solidFill>
                <a:latin typeface="Arial" panose="020B0604020202020204" pitchFamily="34" charset="0"/>
                <a:cs typeface="Arial" panose="020B0604020202020204" pitchFamily="34" charset="0"/>
              </a:rPr>
              <a:t>integrity</a:t>
            </a:r>
            <a:r>
              <a:rPr lang="en-GB" dirty="0">
                <a:solidFill>
                  <a:schemeClr val="accent1"/>
                </a:solidFill>
                <a:latin typeface="Arial" panose="020B0604020202020204" pitchFamily="34" charset="0"/>
                <a:cs typeface="Arial" panose="020B0604020202020204" pitchFamily="34" charset="0"/>
              </a:rPr>
              <a:t>, demonstrating strong commitment to ethical values, and respecting the rule of law</a:t>
            </a:r>
          </a:p>
          <a:p>
            <a:r>
              <a:rPr lang="en-GB" dirty="0">
                <a:solidFill>
                  <a:schemeClr val="accent1"/>
                </a:solidFill>
                <a:latin typeface="Arial" panose="020B0604020202020204" pitchFamily="34" charset="0"/>
                <a:cs typeface="Arial" panose="020B0604020202020204" pitchFamily="34" charset="0"/>
              </a:rPr>
              <a:t>Principle B - Ensuring </a:t>
            </a:r>
            <a:r>
              <a:rPr lang="en-GB" b="1" dirty="0">
                <a:solidFill>
                  <a:schemeClr val="accent1"/>
                </a:solidFill>
                <a:latin typeface="Arial" panose="020B0604020202020204" pitchFamily="34" charset="0"/>
                <a:cs typeface="Arial" panose="020B0604020202020204" pitchFamily="34" charset="0"/>
              </a:rPr>
              <a:t>openness</a:t>
            </a:r>
            <a:r>
              <a:rPr lang="en-GB" dirty="0">
                <a:solidFill>
                  <a:schemeClr val="accent1"/>
                </a:solidFill>
                <a:latin typeface="Arial" panose="020B0604020202020204" pitchFamily="34" charset="0"/>
                <a:cs typeface="Arial" panose="020B0604020202020204" pitchFamily="34" charset="0"/>
              </a:rPr>
              <a:t> and comprehensive stakeholder engagement </a:t>
            </a:r>
          </a:p>
          <a:p>
            <a:r>
              <a:rPr lang="en-GB" dirty="0">
                <a:solidFill>
                  <a:schemeClr val="accent1"/>
                </a:solidFill>
                <a:latin typeface="Arial" panose="020B0604020202020204" pitchFamily="34" charset="0"/>
                <a:cs typeface="Arial" panose="020B0604020202020204" pitchFamily="34" charset="0"/>
              </a:rPr>
              <a:t>Principle C - Defining outcomes in terms of </a:t>
            </a:r>
            <a:r>
              <a:rPr lang="en-GB" b="1" dirty="0">
                <a:solidFill>
                  <a:schemeClr val="accent1"/>
                </a:solidFill>
                <a:latin typeface="Arial" panose="020B0604020202020204" pitchFamily="34" charset="0"/>
                <a:cs typeface="Arial" panose="020B0604020202020204" pitchFamily="34" charset="0"/>
              </a:rPr>
              <a:t>sustainable</a:t>
            </a:r>
            <a:r>
              <a:rPr lang="en-GB" dirty="0">
                <a:solidFill>
                  <a:schemeClr val="accent1"/>
                </a:solidFill>
                <a:latin typeface="Arial" panose="020B0604020202020204" pitchFamily="34" charset="0"/>
                <a:cs typeface="Arial" panose="020B0604020202020204" pitchFamily="34" charset="0"/>
              </a:rPr>
              <a:t> economic, social, and environmental benefits</a:t>
            </a:r>
          </a:p>
          <a:p>
            <a:r>
              <a:rPr lang="en-GB" dirty="0">
                <a:solidFill>
                  <a:schemeClr val="accent1"/>
                </a:solidFill>
                <a:latin typeface="Arial" panose="020B0604020202020204" pitchFamily="34" charset="0"/>
                <a:cs typeface="Arial" panose="020B0604020202020204" pitchFamily="34" charset="0"/>
              </a:rPr>
              <a:t>Principle D- Determining the interventions necessary to optimise the </a:t>
            </a:r>
            <a:r>
              <a:rPr lang="en-GB" b="1" dirty="0">
                <a:solidFill>
                  <a:schemeClr val="accent1"/>
                </a:solidFill>
                <a:latin typeface="Arial" panose="020B0604020202020204" pitchFamily="34" charset="0"/>
                <a:cs typeface="Arial" panose="020B0604020202020204" pitchFamily="34" charset="0"/>
              </a:rPr>
              <a:t>achievement</a:t>
            </a:r>
            <a:r>
              <a:rPr lang="en-GB" dirty="0">
                <a:solidFill>
                  <a:schemeClr val="accent1"/>
                </a:solidFill>
                <a:latin typeface="Arial" panose="020B0604020202020204" pitchFamily="34" charset="0"/>
                <a:cs typeface="Arial" panose="020B0604020202020204" pitchFamily="34" charset="0"/>
              </a:rPr>
              <a:t> of the intended outcomes</a:t>
            </a:r>
          </a:p>
          <a:p>
            <a:r>
              <a:rPr lang="en-GB" dirty="0">
                <a:solidFill>
                  <a:schemeClr val="accent1"/>
                </a:solidFill>
                <a:latin typeface="Arial" panose="020B0604020202020204" pitchFamily="34" charset="0"/>
                <a:cs typeface="Arial" panose="020B0604020202020204" pitchFamily="34" charset="0"/>
              </a:rPr>
              <a:t>Principle E - Developing the entity’s </a:t>
            </a:r>
            <a:r>
              <a:rPr lang="en-GB" b="1" dirty="0">
                <a:solidFill>
                  <a:schemeClr val="accent1"/>
                </a:solidFill>
                <a:latin typeface="Arial" panose="020B0604020202020204" pitchFamily="34" charset="0"/>
                <a:cs typeface="Arial" panose="020B0604020202020204" pitchFamily="34" charset="0"/>
              </a:rPr>
              <a:t>capacity</a:t>
            </a:r>
            <a:r>
              <a:rPr lang="en-GB" dirty="0">
                <a:solidFill>
                  <a:schemeClr val="accent1"/>
                </a:solidFill>
                <a:latin typeface="Arial" panose="020B0604020202020204" pitchFamily="34" charset="0"/>
                <a:cs typeface="Arial" panose="020B0604020202020204" pitchFamily="34" charset="0"/>
              </a:rPr>
              <a:t>, including the </a:t>
            </a:r>
            <a:r>
              <a:rPr lang="en-GB" b="1" dirty="0">
                <a:solidFill>
                  <a:schemeClr val="accent1"/>
                </a:solidFill>
                <a:latin typeface="Arial" panose="020B0604020202020204" pitchFamily="34" charset="0"/>
                <a:cs typeface="Arial" panose="020B0604020202020204" pitchFamily="34" charset="0"/>
              </a:rPr>
              <a:t>capability</a:t>
            </a:r>
            <a:r>
              <a:rPr lang="en-GB" dirty="0">
                <a:solidFill>
                  <a:schemeClr val="accent1"/>
                </a:solidFill>
                <a:latin typeface="Arial" panose="020B0604020202020204" pitchFamily="34" charset="0"/>
                <a:cs typeface="Arial" panose="020B0604020202020204" pitchFamily="34" charset="0"/>
              </a:rPr>
              <a:t> of its leadership and the individuals within it</a:t>
            </a:r>
          </a:p>
          <a:p>
            <a:r>
              <a:rPr lang="en-GB" dirty="0">
                <a:solidFill>
                  <a:schemeClr val="accent1"/>
                </a:solidFill>
                <a:latin typeface="Arial" panose="020B0604020202020204" pitchFamily="34" charset="0"/>
                <a:cs typeface="Arial" panose="020B0604020202020204" pitchFamily="34" charset="0"/>
              </a:rPr>
              <a:t>Principle F -Managing </a:t>
            </a:r>
            <a:r>
              <a:rPr lang="en-GB" b="1" dirty="0">
                <a:solidFill>
                  <a:schemeClr val="accent1"/>
                </a:solidFill>
                <a:latin typeface="Arial" panose="020B0604020202020204" pitchFamily="34" charset="0"/>
                <a:cs typeface="Arial" panose="020B0604020202020204" pitchFamily="34" charset="0"/>
              </a:rPr>
              <a:t>risks</a:t>
            </a:r>
            <a:r>
              <a:rPr lang="en-GB" dirty="0">
                <a:solidFill>
                  <a:schemeClr val="accent1"/>
                </a:solidFill>
                <a:latin typeface="Arial" panose="020B0604020202020204" pitchFamily="34" charset="0"/>
                <a:cs typeface="Arial" panose="020B0604020202020204" pitchFamily="34" charset="0"/>
              </a:rPr>
              <a:t> and </a:t>
            </a:r>
            <a:r>
              <a:rPr lang="en-GB" b="1" dirty="0">
                <a:solidFill>
                  <a:schemeClr val="accent1"/>
                </a:solidFill>
                <a:latin typeface="Arial" panose="020B0604020202020204" pitchFamily="34" charset="0"/>
                <a:cs typeface="Arial" panose="020B0604020202020204" pitchFamily="34" charset="0"/>
              </a:rPr>
              <a:t>performance</a:t>
            </a:r>
            <a:r>
              <a:rPr lang="en-GB" dirty="0">
                <a:solidFill>
                  <a:schemeClr val="accent1"/>
                </a:solidFill>
                <a:latin typeface="Arial" panose="020B0604020202020204" pitchFamily="34" charset="0"/>
                <a:cs typeface="Arial" panose="020B0604020202020204" pitchFamily="34" charset="0"/>
              </a:rPr>
              <a:t> through robust internal control and strong public financial management</a:t>
            </a:r>
          </a:p>
          <a:p>
            <a:r>
              <a:rPr lang="en-GB" dirty="0">
                <a:solidFill>
                  <a:schemeClr val="accent1"/>
                </a:solidFill>
                <a:latin typeface="Arial" panose="020B0604020202020204" pitchFamily="34" charset="0"/>
                <a:cs typeface="Arial" panose="020B0604020202020204" pitchFamily="34" charset="0"/>
              </a:rPr>
              <a:t>Principle G - Implementing good practices in </a:t>
            </a:r>
            <a:r>
              <a:rPr lang="en-GB" b="1" dirty="0">
                <a:solidFill>
                  <a:schemeClr val="accent1"/>
                </a:solidFill>
                <a:latin typeface="Arial" panose="020B0604020202020204" pitchFamily="34" charset="0"/>
                <a:cs typeface="Arial" panose="020B0604020202020204" pitchFamily="34" charset="0"/>
              </a:rPr>
              <a:t>transparency</a:t>
            </a:r>
            <a:r>
              <a:rPr lang="en-GB" dirty="0">
                <a:solidFill>
                  <a:schemeClr val="accent1"/>
                </a:solidFill>
                <a:latin typeface="Arial" panose="020B0604020202020204" pitchFamily="34" charset="0"/>
                <a:cs typeface="Arial" panose="020B0604020202020204" pitchFamily="34" charset="0"/>
              </a:rPr>
              <a:t>, reporting, and audit to deliver effective accountability</a:t>
            </a:r>
          </a:p>
        </p:txBody>
      </p:sp>
    </p:spTree>
    <p:extLst>
      <p:ext uri="{BB962C8B-B14F-4D97-AF65-F5344CB8AC3E}">
        <p14:creationId xmlns:p14="http://schemas.microsoft.com/office/powerpoint/2010/main" val="390361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2900" y="117475"/>
            <a:ext cx="6705600" cy="6248401"/>
          </a:xfrm>
          <a:prstGeom prst="rect">
            <a:avLst/>
          </a:prstGeom>
        </p:spPr>
      </p:pic>
    </p:spTree>
    <p:extLst>
      <p:ext uri="{BB962C8B-B14F-4D97-AF65-F5344CB8AC3E}">
        <p14:creationId xmlns:p14="http://schemas.microsoft.com/office/powerpoint/2010/main" val="6563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44" y="383067"/>
            <a:ext cx="6050689" cy="497890"/>
          </a:xfrm>
        </p:spPr>
        <p:txBody>
          <a:bodyPr/>
          <a:lstStyle/>
          <a:p>
            <a:br>
              <a:rPr lang="en-GB" dirty="0"/>
            </a:br>
            <a:endParaRPr lang="en-GB" dirty="0"/>
          </a:p>
        </p:txBody>
      </p:sp>
      <p:sp>
        <p:nvSpPr>
          <p:cNvPr id="5" name="Content Placeholder 4"/>
          <p:cNvSpPr>
            <a:spLocks noGrp="1"/>
          </p:cNvSpPr>
          <p:nvPr>
            <p:ph idx="10"/>
          </p:nvPr>
        </p:nvSpPr>
        <p:spPr>
          <a:xfrm>
            <a:off x="213644" y="1218435"/>
            <a:ext cx="6657056" cy="4842640"/>
          </a:xfrm>
        </p:spPr>
        <p:txBody>
          <a:bodyPr/>
          <a:lstStyle/>
          <a:p>
            <a:r>
              <a:rPr lang="en-GB" sz="2400" dirty="0"/>
              <a:t>Follows </a:t>
            </a:r>
            <a:r>
              <a:rPr lang="en-GB" sz="2400" dirty="0" err="1"/>
              <a:t>CIPFA</a:t>
            </a:r>
            <a:r>
              <a:rPr lang="en-GB" sz="2400" dirty="0"/>
              <a:t>/SOLACE Guidance – 7 principles</a:t>
            </a:r>
          </a:p>
          <a:p>
            <a:pPr marL="0" indent="0">
              <a:buNone/>
            </a:pPr>
            <a:endParaRPr lang="en-GB" sz="2400" dirty="0"/>
          </a:p>
          <a:p>
            <a:r>
              <a:rPr lang="en-GB" sz="2400" dirty="0"/>
              <a:t>Describes arrangements WF has/will put in place </a:t>
            </a:r>
          </a:p>
          <a:p>
            <a:endParaRPr lang="en-GB" sz="2400" dirty="0"/>
          </a:p>
          <a:p>
            <a:r>
              <a:rPr lang="en-GB" sz="2400" dirty="0"/>
              <a:t>Chief Legal &amp; MO reports annually (publicly) on compliance with Code and effectiveness of governance arrangements along with any planned changes – forms basis of the </a:t>
            </a:r>
            <a:r>
              <a:rPr lang="en-GB" sz="2400" b="1" dirty="0"/>
              <a:t>Annual Governance Statement</a:t>
            </a:r>
          </a:p>
          <a:p>
            <a:r>
              <a:rPr lang="en-GB" sz="2400" dirty="0"/>
              <a:t>Lead Cabinet Member for Governance is the Deputy Leader Cllr Jarvis </a:t>
            </a:r>
          </a:p>
          <a:p>
            <a:pPr marL="0" indent="0">
              <a:buNone/>
            </a:pPr>
            <a:endParaRPr lang="en-GB" sz="1800" dirty="0"/>
          </a:p>
          <a:p>
            <a:endParaRPr lang="en-GB" dirty="0"/>
          </a:p>
        </p:txBody>
      </p:sp>
      <p:sp>
        <p:nvSpPr>
          <p:cNvPr id="4" name="Content Placeholder 3"/>
          <p:cNvSpPr txBox="1">
            <a:spLocks/>
          </p:cNvSpPr>
          <p:nvPr/>
        </p:nvSpPr>
        <p:spPr>
          <a:xfrm>
            <a:off x="364547" y="1505391"/>
            <a:ext cx="9223058" cy="3745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56" dirty="0"/>
          </a:p>
        </p:txBody>
      </p:sp>
      <p:sp>
        <p:nvSpPr>
          <p:cNvPr id="8" name="Rectangle 7"/>
          <p:cNvSpPr/>
          <p:nvPr/>
        </p:nvSpPr>
        <p:spPr>
          <a:xfrm>
            <a:off x="177266" y="481466"/>
            <a:ext cx="8915400" cy="523220"/>
          </a:xfrm>
          <a:prstGeom prst="rect">
            <a:avLst/>
          </a:prstGeom>
        </p:spPr>
        <p:txBody>
          <a:bodyPr wrap="square">
            <a:spAutoFit/>
          </a:bodyPr>
          <a:lstStyle/>
          <a:p>
            <a:r>
              <a:rPr lang="en-GB" sz="2800" b="1" dirty="0">
                <a:solidFill>
                  <a:schemeClr val="accent1"/>
                </a:solidFill>
                <a:latin typeface="Arial" panose="020B0604020202020204" pitchFamily="34" charset="0"/>
                <a:cs typeface="Arial" panose="020B0604020202020204" pitchFamily="34" charset="0"/>
              </a:rPr>
              <a:t>Local Code of Corporate Governance</a:t>
            </a:r>
          </a:p>
        </p:txBody>
      </p:sp>
      <p:pic>
        <p:nvPicPr>
          <p:cNvPr id="9" name="Picture Placeholder 8"/>
          <p:cNvPicPr>
            <a:picLocks noGrp="1" noChangeAspect="1"/>
          </p:cNvPicPr>
          <p:nvPr>
            <p:ph type="pic" sz="quarter" idx="12"/>
          </p:nvPr>
        </p:nvPicPr>
        <p:blipFill>
          <a:blip r:embed="rId2"/>
          <a:srcRect l="11977" r="11977"/>
          <a:stretch>
            <a:fillRect/>
          </a:stretch>
        </p:blipFill>
        <p:spPr>
          <a:xfrm>
            <a:off x="6875651" y="981385"/>
            <a:ext cx="3265544" cy="4370589"/>
          </a:xfrm>
          <a:prstGeom prst="rect">
            <a:avLst/>
          </a:prstGeom>
        </p:spPr>
      </p:pic>
    </p:spTree>
    <p:extLst>
      <p:ext uri="{BB962C8B-B14F-4D97-AF65-F5344CB8AC3E}">
        <p14:creationId xmlns:p14="http://schemas.microsoft.com/office/powerpoint/2010/main" val="389088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900" y="574675"/>
            <a:ext cx="6858000" cy="2923877"/>
          </a:xfrm>
          <a:prstGeom prst="rect">
            <a:avLst/>
          </a:prstGeom>
        </p:spPr>
        <p:txBody>
          <a:bodyPr wrap="square">
            <a:spAutoFit/>
          </a:bodyPr>
          <a:lstStyle/>
          <a:p>
            <a:r>
              <a:rPr lang="en-GB" sz="2400" b="1" dirty="0">
                <a:solidFill>
                  <a:schemeClr val="accent1"/>
                </a:solidFill>
                <a:latin typeface="Arial" panose="020B0604020202020204" pitchFamily="34" charset="0"/>
                <a:cs typeface="Arial" panose="020B0604020202020204" pitchFamily="34" charset="0"/>
              </a:rPr>
              <a:t>Why does Good Governance matter ?</a:t>
            </a:r>
          </a:p>
          <a:p>
            <a:r>
              <a:rPr lang="en-GB" sz="2000" dirty="0">
                <a:solidFill>
                  <a:schemeClr val="accent1"/>
                </a:solidFill>
                <a:latin typeface="Arial" panose="020B0604020202020204" pitchFamily="34" charset="0"/>
                <a:cs typeface="Arial" panose="020B0604020202020204" pitchFamily="34" charset="0"/>
              </a:rPr>
              <a:t>When it goes wrong:</a:t>
            </a:r>
          </a:p>
          <a:p>
            <a:r>
              <a:rPr lang="en-GB" sz="2000" dirty="0">
                <a:latin typeface="Arial" panose="020B0604020202020204" pitchFamily="34" charset="0"/>
                <a:cs typeface="Arial" panose="020B0604020202020204" pitchFamily="34" charset="0"/>
              </a:rPr>
              <a:t>2020 Government Guidance on statutory inspection and intervention.</a:t>
            </a:r>
          </a:p>
          <a:p>
            <a:r>
              <a:rPr lang="en-GB" sz="2000" dirty="0">
                <a:latin typeface="Arial" panose="020B0604020202020204" pitchFamily="34" charset="0"/>
                <a:cs typeface="Arial" panose="020B0604020202020204" pitchFamily="34" charset="0"/>
              </a:rPr>
              <a:t>S114 notice: Northamptonshire CC, </a:t>
            </a:r>
          </a:p>
          <a:p>
            <a:r>
              <a:rPr lang="en-GB" sz="2000" dirty="0">
                <a:latin typeface="Arial" panose="020B0604020202020204" pitchFamily="34" charset="0"/>
                <a:cs typeface="Arial" panose="020B0604020202020204" pitchFamily="34" charset="0"/>
              </a:rPr>
              <a:t>	London Borough Croydon</a:t>
            </a:r>
          </a:p>
          <a:p>
            <a:r>
              <a:rPr lang="en-GB" sz="2000" dirty="0">
                <a:latin typeface="Arial" panose="020B0604020202020204" pitchFamily="34" charset="0"/>
                <a:cs typeface="Arial" panose="020B0604020202020204" pitchFamily="34" charset="0"/>
              </a:rPr>
              <a:t>Financial losses: Nottinghamshire &amp; </a:t>
            </a:r>
            <a:r>
              <a:rPr lang="en-GB" sz="2000" dirty="0" err="1">
                <a:latin typeface="Arial" panose="020B0604020202020204" pitchFamily="34" charset="0"/>
                <a:cs typeface="Arial" panose="020B0604020202020204" pitchFamily="34" charset="0"/>
              </a:rPr>
              <a:t>Croyden</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Robin Hood Energy, Bristol CC and Bristol Energy, Woking </a:t>
            </a:r>
          </a:p>
          <a:p>
            <a:r>
              <a:rPr lang="en-GB" sz="2000" dirty="0">
                <a:latin typeface="Arial" panose="020B0604020202020204" pitchFamily="34" charset="0"/>
                <a:cs typeface="Arial" panose="020B0604020202020204" pitchFamily="34" charset="0"/>
              </a:rPr>
              <a:t>Liverpool – Commissioners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6530" y="4079875"/>
            <a:ext cx="1843458" cy="22997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385" y="4669819"/>
            <a:ext cx="1981200" cy="155681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835" y="1356456"/>
            <a:ext cx="2971801" cy="489548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262" y="3532780"/>
            <a:ext cx="6736271" cy="856283"/>
          </a:xfrm>
          <a:prstGeom prst="rect">
            <a:avLst/>
          </a:prstGeom>
        </p:spPr>
      </p:pic>
    </p:spTree>
    <p:extLst>
      <p:ext uri="{BB962C8B-B14F-4D97-AF65-F5344CB8AC3E}">
        <p14:creationId xmlns:p14="http://schemas.microsoft.com/office/powerpoint/2010/main" val="36107847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W&amp;FC colours">
      <a:dk1>
        <a:srgbClr val="35343E"/>
      </a:dk1>
      <a:lt1>
        <a:srgbClr val="F7F7F8"/>
      </a:lt1>
      <a:dk2>
        <a:srgbClr val="5C6072"/>
      </a:dk2>
      <a:lt2>
        <a:srgbClr val="FFFFFF"/>
      </a:lt2>
      <a:accent1>
        <a:srgbClr val="26A699"/>
      </a:accent1>
      <a:accent2>
        <a:srgbClr val="F4B61A"/>
      </a:accent2>
      <a:accent3>
        <a:srgbClr val="A5A5A5"/>
      </a:accent3>
      <a:accent4>
        <a:srgbClr val="E56D25"/>
      </a:accent4>
      <a:accent5>
        <a:srgbClr val="3083C5"/>
      </a:accent5>
      <a:accent6>
        <a:srgbClr val="D84D94"/>
      </a:accent6>
      <a:hlink>
        <a:srgbClr val="21A699"/>
      </a:hlink>
      <a:folHlink>
        <a:srgbClr val="1F84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C PP 16-9 [Read-Only]" id="{F3DB5C66-8E63-4D2D-82A1-287269198CB7}" vid="{DCA77095-7031-42BD-97E4-805B3465A2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EA07080AF6A0469D9BEDCA4E6ACEAD" ma:contentTypeVersion="15" ma:contentTypeDescription="Create a new document." ma:contentTypeScope="" ma:versionID="0a025fc32ed4d0ed923320a795bc7518">
  <xsd:schema xmlns:xsd="http://www.w3.org/2001/XMLSchema" xmlns:xs="http://www.w3.org/2001/XMLSchema" xmlns:p="http://schemas.microsoft.com/office/2006/metadata/properties" xmlns:ns2="4072cef2-71fe-4f9d-8697-d9b42269b9a3" xmlns:ns3="e8c6468e-c7af-4f9e-af74-f49431704ee2" xmlns:ns4="c2b36edf-d6b4-4d40-9417-44b51de556ab" targetNamespace="http://schemas.microsoft.com/office/2006/metadata/properties" ma:root="true" ma:fieldsID="3d6dc1e0a598f303178e8699985396a3" ns2:_="" ns3:_="" ns4:_="">
    <xsd:import namespace="4072cef2-71fe-4f9d-8697-d9b42269b9a3"/>
    <xsd:import namespace="e8c6468e-c7af-4f9e-af74-f49431704ee2"/>
    <xsd:import namespace="c2b36edf-d6b4-4d40-9417-44b51de556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2cef2-71fe-4f9d-8697-d9b42269b9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f7c277-ca9a-4d57-b418-f15995160e0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c6468e-c7af-4f9e-af74-f49431704e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b36edf-d6b4-4d40-9417-44b51de556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f99f66-f649-4b16-b125-da44b94cecf3}" ma:internalName="TaxCatchAll" ma:showField="CatchAllData" ma:web="e8c6468e-c7af-4f9e-af74-f49431704e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2b36edf-d6b4-4d40-9417-44b51de556ab" xsi:nil="true"/>
    <lcf76f155ced4ddcb4097134ff3c332f xmlns="4072cef2-71fe-4f9d-8697-d9b42269b9a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82BC01-204B-459E-93B1-638CBED57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2cef2-71fe-4f9d-8697-d9b42269b9a3"/>
    <ds:schemaRef ds:uri="e8c6468e-c7af-4f9e-af74-f49431704ee2"/>
    <ds:schemaRef ds:uri="c2b36edf-d6b4-4d40-9417-44b51de556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C1282A-9748-404C-A11F-D9A3144A3678}">
  <ds:schemaRefs>
    <ds:schemaRef ds:uri="http://schemas.openxmlformats.org/package/2006/metadata/core-properties"/>
    <ds:schemaRef ds:uri="http://schemas.microsoft.com/office/2006/documentManagement/types"/>
    <ds:schemaRef ds:uri="4072cef2-71fe-4f9d-8697-d9b42269b9a3"/>
    <ds:schemaRef ds:uri="http://purl.org/dc/elements/1.1/"/>
    <ds:schemaRef ds:uri="http://schemas.microsoft.com/office/2006/metadata/properties"/>
    <ds:schemaRef ds:uri="c2b36edf-d6b4-4d40-9417-44b51de556ab"/>
    <ds:schemaRef ds:uri="http://schemas.microsoft.com/office/infopath/2007/PartnerControls"/>
    <ds:schemaRef ds:uri="http://purl.org/dc/terms/"/>
    <ds:schemaRef ds:uri="e8c6468e-c7af-4f9e-af74-f49431704ee2"/>
    <ds:schemaRef ds:uri="http://www.w3.org/XML/1998/namespace"/>
    <ds:schemaRef ds:uri="http://purl.org/dc/dcmitype/"/>
  </ds:schemaRefs>
</ds:datastoreItem>
</file>

<file path=customXml/itemProps3.xml><?xml version="1.0" encoding="utf-8"?>
<ds:datastoreItem xmlns:ds="http://schemas.openxmlformats.org/officeDocument/2006/customXml" ds:itemID="{5E7A93B0-B857-4DA4-9DBB-57CDF2C031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5272</TotalTime>
  <Words>2410</Words>
  <Application>Microsoft Office PowerPoint</Application>
  <PresentationFormat>Custom</PresentationFormat>
  <Paragraphs>209</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LatoRegular</vt:lpstr>
      <vt:lpstr>1_Office Theme</vt:lpstr>
      <vt:lpstr>Being part of a successful Council – Good Governance   Linda Jones Chief Legal and Monitoring Officer  </vt:lpstr>
      <vt:lpstr>PowerPoint Presentation</vt:lpstr>
      <vt:lpstr>PowerPoint Presentation</vt:lpstr>
      <vt:lpstr>What is Governance ?</vt:lpstr>
      <vt:lpstr>PowerPoint Presentation</vt:lpstr>
      <vt:lpstr>PowerPoint Presentation</vt:lpstr>
      <vt:lpstr>PowerPoint Presentation</vt:lpstr>
      <vt:lpstr> </vt:lpstr>
      <vt:lpstr>PowerPoint Presentation</vt:lpstr>
      <vt:lpstr>PowerPoint Presentation</vt:lpstr>
      <vt:lpstr>PowerPoint Presentation</vt:lpstr>
      <vt:lpstr> Key Officers charged with Governance  The Golden Triangle </vt:lpstr>
      <vt:lpstr>PowerPoint Presentation</vt:lpstr>
      <vt:lpstr>  Good Governance Group</vt:lpstr>
      <vt:lpstr>How is this relevant to me?</vt:lpstr>
      <vt:lpstr> </vt:lpstr>
      <vt:lpstr> </vt:lpstr>
      <vt:lpstr>Our AGS 24/25 demonstrates that as a Council we have …</vt:lpstr>
      <vt:lpstr>Our AGS 24/25 demonstrates that as a Council we have…</vt:lpstr>
      <vt:lpstr>Our AGS 24/25 demonstrates that as a Council we have…</vt:lpstr>
      <vt:lpstr>Culture eats Governance for breakfast </vt:lpstr>
      <vt:lpstr>PowerPoint Presentation</vt:lpstr>
      <vt:lpstr>PowerPoint Presentation</vt:lpstr>
      <vt:lpstr>Members </vt:lpstr>
      <vt:lpstr>Officers </vt:lpstr>
      <vt:lpstr>PowerPoint Presentation</vt:lpstr>
      <vt:lpstr> Any feedback, questions or suggestions for other mini pods on governance topics – please contact Linda.Jones@westmorlandandfurness.gov.uk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Begg, Stephen</dc:creator>
  <cp:lastModifiedBy>Helliwell, David</cp:lastModifiedBy>
  <cp:revision>234</cp:revision>
  <dcterms:created xsi:type="dcterms:W3CDTF">2023-02-21T10:17:01Z</dcterms:created>
  <dcterms:modified xsi:type="dcterms:W3CDTF">2025-06-17T09:08:05Z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2023-01-06T00:00:00Z</vt:filetime>
  </property>
  <property fmtid="{D5CDD505-2E9C-101B-9397-08002B2CF9AE}" pid="3" name="Creator">
    <vt:lpwstr>Adobe InDesign 18.1 (Windows)</vt:lpwstr>
  </property>
  <property fmtid="{D5CDD505-2E9C-101B-9397-08002B2CF9AE}" pid="4" name="LastSaved">
    <vt:filetime>2023-02-21T00:00:00Z</vt:filetime>
  </property>
  <property fmtid="{D5CDD505-2E9C-101B-9397-08002B2CF9AE}" pid="5" name="ContentTypeId">
    <vt:lpwstr>0x0101000CEA07080AF6A0469D9BEDCA4E6ACEAD</vt:lpwstr>
  </property>
</Properties>
</file>