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5"/>
  </p:notesMasterIdLst>
  <p:sldIdLst>
    <p:sldId id="257" r:id="rId5"/>
    <p:sldId id="258" r:id="rId6"/>
    <p:sldId id="259" r:id="rId7"/>
    <p:sldId id="262" r:id="rId8"/>
    <p:sldId id="256" r:id="rId9"/>
    <p:sldId id="260" r:id="rId10"/>
    <p:sldId id="261" r:id="rId11"/>
    <p:sldId id="263"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7AB6"/>
    <a:srgbClr val="43414A"/>
    <a:srgbClr val="006458"/>
    <a:srgbClr val="393938"/>
    <a:srgbClr val="BB1822"/>
    <a:srgbClr val="BA1822"/>
    <a:srgbClr val="A92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p:restoredTop sz="94694"/>
  </p:normalViewPr>
  <p:slideViewPr>
    <p:cSldViewPr snapToGrid="0">
      <p:cViewPr varScale="1">
        <p:scale>
          <a:sx n="60" d="100"/>
          <a:sy n="60" d="100"/>
        </p:scale>
        <p:origin x="1464" y="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C3229-D2F3-584D-9577-C6784DCCA8F3}" type="datetimeFigureOut">
              <a:rPr lang="en-US" smtClean="0"/>
              <a:t>6/9/2025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E1332-232E-244C-A8C9-71513EE60D1A}" type="slidenum">
              <a:rPr lang="en-US" smtClean="0"/>
              <a:t>‹#›</a:t>
            </a:fld>
            <a:endParaRPr lang="en-US"/>
          </a:p>
        </p:txBody>
      </p:sp>
    </p:spTree>
    <p:extLst>
      <p:ext uri="{BB962C8B-B14F-4D97-AF65-F5344CB8AC3E}">
        <p14:creationId xmlns:p14="http://schemas.microsoft.com/office/powerpoint/2010/main" val="68998911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5ED65F3-2481-464E-83AF-AA610998199B}" type="datetime1">
              <a:rPr lang="en-GB" smtClean="0"/>
              <a:t>09/06/2025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53479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2B554F-7F2F-48B4-A5FF-AC4A1BF38296}" type="datetime1">
              <a:rPr lang="en-GB" smtClean="0"/>
              <a:t>09/06/2025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30009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D165DD-E4F3-4100-9778-840E8B5E32F9}" type="datetime1">
              <a:rPr lang="en-GB" smtClean="0"/>
              <a:t>09/06/2025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89788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339101-D75B-4802-B2AC-5B2E72B250B7}" type="datetime1">
              <a:rPr lang="en-GB" smtClean="0"/>
              <a:t>09/06/2025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143468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BE819C8-AA91-4695-B7DD-6C6312A26132}" type="datetime1">
              <a:rPr lang="en-GB" smtClean="0"/>
              <a:t>09/06/2025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187203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2BEEF30-54BA-4FF1-B23F-9D7D2580CDD7}" type="datetime1">
              <a:rPr lang="en-GB" smtClean="0"/>
              <a:t>09/06/2025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174885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DC20CE-5A24-4B37-B340-0D7C5E7F1DD9}" type="datetime1">
              <a:rPr lang="en-GB" smtClean="0"/>
              <a:t>09/06/2025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88342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9D62FE6-ED17-4A1C-8AAA-2ECB5199B386}" type="datetime1">
              <a:rPr lang="en-GB" smtClean="0"/>
              <a:t>09/06/2025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65986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DCBE8-961F-4936-B57C-0510FE91438E}" type="datetime1">
              <a:rPr lang="en-GB" smtClean="0"/>
              <a:t>09/06/2025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144395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7105A16-B382-48C6-8AE7-B8B6A86F93AB}" type="datetime1">
              <a:rPr lang="en-GB" smtClean="0"/>
              <a:t>09/06/2025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44313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F2933-4C1A-44C4-AEA9-A7B26F91A539}" type="datetime1">
              <a:rPr lang="en-GB" smtClean="0"/>
              <a:t>09/06/2025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96756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51C8E-356C-4B6B-92BC-7A25856F83DF}" type="datetime1">
              <a:rPr lang="en-GB" smtClean="0"/>
              <a:t>09/06/2025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99004-BC25-554D-B4BC-0F5CFA34D7D6}" type="slidenum">
              <a:rPr lang="en-US" smtClean="0"/>
              <a:t>‹#›</a:t>
            </a:fld>
            <a:endParaRPr lang="en-US"/>
          </a:p>
        </p:txBody>
      </p:sp>
    </p:spTree>
    <p:extLst>
      <p:ext uri="{BB962C8B-B14F-4D97-AF65-F5344CB8AC3E}">
        <p14:creationId xmlns:p14="http://schemas.microsoft.com/office/powerpoint/2010/main" val="38268975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611F7EC-22F8-E1FE-374F-59FFC2816D31}"/>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5" name="TextBox 4">
            <a:extLst>
              <a:ext uri="{FF2B5EF4-FFF2-40B4-BE49-F238E27FC236}">
                <a16:creationId xmlns:a16="http://schemas.microsoft.com/office/drawing/2014/main" id="{39C12AA5-6096-65A7-5207-3AC6909C342E}"/>
              </a:ext>
            </a:extLst>
          </p:cNvPr>
          <p:cNvSpPr txBox="1"/>
          <p:nvPr/>
        </p:nvSpPr>
        <p:spPr>
          <a:xfrm>
            <a:off x="590200" y="868484"/>
            <a:ext cx="7962129" cy="3139321"/>
          </a:xfrm>
          <a:prstGeom prst="rect">
            <a:avLst/>
          </a:prstGeom>
          <a:noFill/>
        </p:spPr>
        <p:txBody>
          <a:bodyPr wrap="square" rtlCol="0">
            <a:spAutoFit/>
          </a:bodyPr>
          <a:lstStyle/>
          <a:p>
            <a:r>
              <a:rPr lang="en-GB" sz="3800" b="1" dirty="0">
                <a:solidFill>
                  <a:schemeClr val="bg1"/>
                </a:solidFill>
                <a:latin typeface="Arial" panose="020B0604020202020204" pitchFamily="34" charset="0"/>
                <a:cs typeface="Arial" panose="020B0604020202020204" pitchFamily="34" charset="0"/>
              </a:rPr>
              <a:t>Carer Supporting Carers: the Mockingbird Model of Foster Care in Cumbria</a:t>
            </a:r>
          </a:p>
          <a:p>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Presented by Jayne McGarry, Mockingbird Hub Liaison worker, Westmorland &amp; Furness </a:t>
            </a:r>
          </a:p>
        </p:txBody>
      </p:sp>
      <p:pic>
        <p:nvPicPr>
          <p:cNvPr id="6" name="Picture 5">
            <a:extLst>
              <a:ext uri="{FF2B5EF4-FFF2-40B4-BE49-F238E27FC236}">
                <a16:creationId xmlns:a16="http://schemas.microsoft.com/office/drawing/2014/main" id="{6FF1EE0D-BF58-466E-B0D4-9474AB051FC0}"/>
              </a:ext>
            </a:extLst>
          </p:cNvPr>
          <p:cNvPicPr>
            <a:picLocks noChangeAspect="1"/>
          </p:cNvPicPr>
          <p:nvPr/>
        </p:nvPicPr>
        <p:blipFill>
          <a:blip r:embed="rId3"/>
          <a:stretch>
            <a:fillRect/>
          </a:stretch>
        </p:blipFill>
        <p:spPr>
          <a:xfrm>
            <a:off x="897851" y="5211246"/>
            <a:ext cx="2066723" cy="951058"/>
          </a:xfrm>
          <a:prstGeom prst="rect">
            <a:avLst/>
          </a:prstGeom>
        </p:spPr>
      </p:pic>
    </p:spTree>
    <p:extLst>
      <p:ext uri="{BB962C8B-B14F-4D97-AF65-F5344CB8AC3E}">
        <p14:creationId xmlns:p14="http://schemas.microsoft.com/office/powerpoint/2010/main" val="351835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4" y="345379"/>
            <a:ext cx="8125652" cy="662895"/>
          </a:xfrm>
        </p:spPr>
        <p:txBody>
          <a:bodyPr>
            <a:noAutofit/>
          </a:bodyPr>
          <a:lstStyle/>
          <a:p>
            <a:pPr algn="l"/>
            <a:r>
              <a:rPr lang="en-US" sz="3200" b="1" dirty="0">
                <a:solidFill>
                  <a:srgbClr val="997AB6"/>
                </a:solidFill>
                <a:latin typeface="Arial Black" panose="020B0604020202020204" pitchFamily="34" charset="0"/>
                <a:cs typeface="Arial Black" panose="020B0604020202020204" pitchFamily="34" charset="0"/>
              </a:rPr>
              <a:t>How to contact us</a:t>
            </a:r>
          </a:p>
        </p:txBody>
      </p:sp>
      <p:sp>
        <p:nvSpPr>
          <p:cNvPr id="3" name="Subtitle 2">
            <a:extLst>
              <a:ext uri="{FF2B5EF4-FFF2-40B4-BE49-F238E27FC236}">
                <a16:creationId xmlns:a16="http://schemas.microsoft.com/office/drawing/2014/main" id="{919E7C70-DA74-61F1-E3A6-AD263FFDE62A}"/>
              </a:ext>
            </a:extLst>
          </p:cNvPr>
          <p:cNvSpPr>
            <a:spLocks noGrp="1"/>
          </p:cNvSpPr>
          <p:nvPr>
            <p:ph type="subTitle" idx="1"/>
          </p:nvPr>
        </p:nvSpPr>
        <p:spPr>
          <a:xfrm>
            <a:off x="463546" y="1288746"/>
            <a:ext cx="8125651" cy="5081232"/>
          </a:xfrm>
        </p:spPr>
        <p:txBody>
          <a:bodyPr/>
          <a:lstStyle/>
          <a:p>
            <a:pPr algn="ctr" eaLnBrk="1" hangingPunct="1">
              <a:spcBef>
                <a:spcPct val="0"/>
              </a:spcBef>
              <a:buFontTx/>
              <a:buNone/>
              <a:defRPr/>
            </a:pPr>
            <a:r>
              <a:rPr lang="en-US" altLang="en-US" sz="3200" dirty="0">
                <a:solidFill>
                  <a:schemeClr val="tx1"/>
                </a:solidFill>
                <a:latin typeface="Arial" panose="020B0604020202020204" pitchFamily="34" charset="0"/>
                <a:cs typeface="Arial" panose="020B0604020202020204" pitchFamily="34" charset="0"/>
              </a:rPr>
              <a:t>How to contact us</a:t>
            </a:r>
          </a:p>
          <a:p>
            <a:pPr algn="ctr" eaLnBrk="1" hangingPunct="1">
              <a:spcBef>
                <a:spcPct val="0"/>
              </a:spcBef>
              <a:buFontTx/>
              <a:buNone/>
              <a:defRPr/>
            </a:pPr>
            <a:endParaRPr lang="en-US" altLang="en-US" sz="3200" dirty="0">
              <a:solidFill>
                <a:schemeClr val="tx1"/>
              </a:solidFill>
              <a:latin typeface="Arial" panose="020B0604020202020204" pitchFamily="34" charset="0"/>
              <a:cs typeface="Arial" panose="020B0604020202020204" pitchFamily="34" charset="0"/>
            </a:endParaRPr>
          </a:p>
          <a:p>
            <a:pPr algn="ctr" eaLnBrk="1" hangingPunct="1">
              <a:spcBef>
                <a:spcPct val="0"/>
              </a:spcBef>
              <a:buFontTx/>
              <a:buNone/>
              <a:defRPr/>
            </a:pPr>
            <a:r>
              <a:rPr lang="en-GB" altLang="en-US" sz="3200" kern="0" dirty="0">
                <a:latin typeface="Arial" panose="020B0604020202020204" pitchFamily="34" charset="0"/>
                <a:cs typeface="Arial" panose="020B0604020202020204" pitchFamily="34" charset="0"/>
              </a:rPr>
              <a:t>Call </a:t>
            </a:r>
            <a:r>
              <a:rPr lang="en-GB" altLang="en-US" sz="3200" b="1" kern="0" dirty="0">
                <a:latin typeface="Arial" panose="020B0604020202020204" pitchFamily="34" charset="0"/>
                <a:cs typeface="Arial" panose="020B0604020202020204" pitchFamily="34" charset="0"/>
              </a:rPr>
              <a:t>0300 0190 200 </a:t>
            </a:r>
            <a:r>
              <a:rPr lang="en-GB" altLang="en-US" sz="3200" kern="0" dirty="0">
                <a:latin typeface="Arial" panose="020B0604020202020204" pitchFamily="34" charset="0"/>
                <a:cs typeface="Arial" panose="020B0604020202020204" pitchFamily="34" charset="0"/>
              </a:rPr>
              <a:t>or register online </a:t>
            </a:r>
            <a:r>
              <a:rPr lang="en-GB" altLang="en-US" sz="3200" b="1" kern="0" dirty="0">
                <a:latin typeface="Arial" panose="020B0604020202020204" pitchFamily="34" charset="0"/>
                <a:cs typeface="Arial" panose="020B0604020202020204" pitchFamily="34" charset="0"/>
              </a:rPr>
              <a:t>fosterwithus</a:t>
            </a:r>
            <a:r>
              <a:rPr lang="en-GB" altLang="en-US" sz="3200" b="1" kern="0">
                <a:latin typeface="Arial" panose="020B0604020202020204" pitchFamily="34" charset="0"/>
                <a:cs typeface="Arial" panose="020B0604020202020204" pitchFamily="34" charset="0"/>
              </a:rPr>
              <a:t>.org</a:t>
            </a:r>
            <a:r>
              <a:rPr lang="en-GB" altLang="en-US" sz="3200" b="1" kern="0" dirty="0">
                <a:latin typeface="Arial" panose="020B0604020202020204" pitchFamily="34" charset="0"/>
                <a:cs typeface="Arial" panose="020B0604020202020204" pitchFamily="34" charset="0"/>
              </a:rPr>
              <a:t>.uk</a:t>
            </a:r>
          </a:p>
          <a:p>
            <a:pPr algn="ctr" eaLnBrk="1" hangingPunct="1">
              <a:spcBef>
                <a:spcPct val="0"/>
              </a:spcBef>
              <a:buFontTx/>
              <a:buNone/>
              <a:defRPr/>
            </a:pPr>
            <a:endParaRPr lang="en-GB" altLang="en-US" sz="3200" dirty="0">
              <a:solidFill>
                <a:schemeClr val="tx1"/>
              </a:solidFill>
              <a:latin typeface="Arial" panose="020B0604020202020204" pitchFamily="34" charset="0"/>
              <a:cs typeface="Arial" panose="020B0604020202020204" pitchFamily="34" charset="0"/>
            </a:endParaRPr>
          </a:p>
          <a:p>
            <a:pPr algn="ctr" eaLnBrk="1" hangingPunct="1">
              <a:spcBef>
                <a:spcPct val="0"/>
              </a:spcBef>
              <a:buFontTx/>
              <a:buNone/>
              <a:defRPr/>
            </a:pPr>
            <a:r>
              <a:rPr lang="en-GB" altLang="en-US" sz="3200" dirty="0">
                <a:solidFill>
                  <a:schemeClr val="tx1"/>
                </a:solidFill>
                <a:latin typeface="Arial" panose="020B0604020202020204" pitchFamily="34" charset="0"/>
                <a:cs typeface="Arial" panose="020B0604020202020204" pitchFamily="34" charset="0"/>
              </a:rPr>
              <a:t>Support our campaigns</a:t>
            </a:r>
          </a:p>
          <a:p>
            <a:pPr algn="ctr" eaLnBrk="1" hangingPunct="1">
              <a:spcBef>
                <a:spcPct val="0"/>
              </a:spcBef>
              <a:buFontTx/>
              <a:buNone/>
              <a:defRPr/>
            </a:pPr>
            <a:endParaRPr lang="en-GB" altLang="en-US" sz="3200" dirty="0">
              <a:latin typeface="Arial" panose="020B0604020202020204" pitchFamily="34" charset="0"/>
              <a:cs typeface="Arial" panose="020B0604020202020204" pitchFamily="34" charset="0"/>
            </a:endParaRPr>
          </a:p>
          <a:p>
            <a:pPr algn="ctr" eaLnBrk="1" hangingPunct="1">
              <a:spcBef>
                <a:spcPct val="0"/>
              </a:spcBef>
              <a:buFontTx/>
              <a:buNone/>
              <a:defRPr/>
            </a:pPr>
            <a:r>
              <a:rPr lang="en-GB" altLang="en-US" sz="3200" dirty="0">
                <a:solidFill>
                  <a:schemeClr val="tx1"/>
                </a:solidFill>
                <a:latin typeface="Arial" panose="020B0604020202020204" pitchFamily="34" charset="0"/>
                <a:cs typeface="Arial" panose="020B0604020202020204" pitchFamily="34" charset="0"/>
              </a:rPr>
              <a:t>  @cumbriafosteringandadoption</a:t>
            </a:r>
          </a:p>
          <a:p>
            <a:pPr algn="ctr" eaLnBrk="1" hangingPunct="1">
              <a:spcBef>
                <a:spcPct val="0"/>
              </a:spcBef>
              <a:buFontTx/>
              <a:buNone/>
              <a:defRPr/>
            </a:pPr>
            <a:endParaRPr lang="en-GB" altLang="en-US" sz="3200" dirty="0">
              <a:latin typeface="Arial" panose="020B0604020202020204" pitchFamily="34" charset="0"/>
              <a:cs typeface="Arial" panose="020B0604020202020204" pitchFamily="34" charset="0"/>
            </a:endParaRPr>
          </a:p>
          <a:p>
            <a:pPr algn="ctr" eaLnBrk="1" hangingPunct="1">
              <a:spcBef>
                <a:spcPct val="0"/>
              </a:spcBef>
              <a:buFontTx/>
              <a:buNone/>
              <a:defRPr/>
            </a:pPr>
            <a:r>
              <a:rPr lang="en-GB" altLang="en-US" sz="3200" dirty="0">
                <a:solidFill>
                  <a:schemeClr val="tx1"/>
                </a:solidFill>
                <a:latin typeface="Arial" panose="020B0604020202020204" pitchFamily="34" charset="0"/>
                <a:cs typeface="Arial" panose="020B0604020202020204" pitchFamily="34" charset="0"/>
              </a:rPr>
              <a:t>@cumbriafoster</a:t>
            </a: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75F1D951-D3B5-47CC-F188-7444272863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645061">
            <a:off x="1002355" y="4249944"/>
            <a:ext cx="685836" cy="66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52682BC7-90E3-B45E-A65F-E25A07B4E2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185" y="5478984"/>
            <a:ext cx="703940" cy="57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3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4" y="85061"/>
            <a:ext cx="6265620" cy="978195"/>
          </a:xfrm>
        </p:spPr>
        <p:txBody>
          <a:bodyPr>
            <a:noAutofit/>
          </a:bodyPr>
          <a:lstStyle/>
          <a:p>
            <a:pPr algn="l"/>
            <a:r>
              <a:rPr lang="en-US" sz="3200" b="1" dirty="0">
                <a:solidFill>
                  <a:srgbClr val="997AB6"/>
                </a:solidFill>
                <a:latin typeface="Arial Black" panose="020B0604020202020204" pitchFamily="34" charset="0"/>
                <a:cs typeface="Arial Black" panose="020B0604020202020204" pitchFamily="34" charset="0"/>
              </a:rPr>
              <a:t>What is Mockingbird?</a:t>
            </a:r>
          </a:p>
        </p:txBody>
      </p:sp>
      <p:sp>
        <p:nvSpPr>
          <p:cNvPr id="3" name="Subtitle 2">
            <a:extLst>
              <a:ext uri="{FF2B5EF4-FFF2-40B4-BE49-F238E27FC236}">
                <a16:creationId xmlns:a16="http://schemas.microsoft.com/office/drawing/2014/main" id="{919E7C70-DA74-61F1-E3A6-AD263FFDE62A}"/>
              </a:ext>
            </a:extLst>
          </p:cNvPr>
          <p:cNvSpPr>
            <a:spLocks noGrp="1"/>
          </p:cNvSpPr>
          <p:nvPr>
            <p:ph type="subTitle" idx="1"/>
          </p:nvPr>
        </p:nvSpPr>
        <p:spPr>
          <a:xfrm>
            <a:off x="361508" y="1265274"/>
            <a:ext cx="8227690" cy="4075883"/>
          </a:xfrm>
        </p:spPr>
        <p:txBody>
          <a:bodyPr>
            <a:noAutofit/>
          </a:bodyPr>
          <a:lstStyle/>
          <a:p>
            <a:pPr marL="342900" indent="-342900" algn="l">
              <a:lnSpc>
                <a:spcPct val="80000"/>
              </a:lnSpc>
              <a:buFont typeface="Arial" panose="020B0604020202020204" pitchFamily="34" charset="0"/>
              <a:buChar char="•"/>
              <a:defRPr/>
            </a:pPr>
            <a:r>
              <a:rPr lang="en-GB" altLang="en-US" sz="2200" kern="0" dirty="0">
                <a:latin typeface="Arial" panose="020B0604020202020204" pitchFamily="34" charset="0"/>
                <a:cs typeface="Arial" panose="020B0604020202020204" pitchFamily="34" charset="0"/>
              </a:rPr>
              <a:t>Led by the Fostering Network, the fostering model </a:t>
            </a:r>
            <a:br>
              <a:rPr lang="en-GB" altLang="en-US" sz="2200" kern="0" dirty="0">
                <a:latin typeface="Arial" panose="020B0604020202020204" pitchFamily="34" charset="0"/>
                <a:cs typeface="Arial" panose="020B0604020202020204" pitchFamily="34" charset="0"/>
              </a:rPr>
            </a:br>
            <a:r>
              <a:rPr lang="en-GB" altLang="en-US" sz="2200" kern="0" dirty="0">
                <a:latin typeface="Arial" panose="020B0604020202020204" pitchFamily="34" charset="0"/>
                <a:cs typeface="Arial" panose="020B0604020202020204" pitchFamily="34" charset="0"/>
              </a:rPr>
              <a:t>is based on the concept of extended family. </a:t>
            </a:r>
          </a:p>
          <a:p>
            <a:pPr marL="342900" indent="-342900" algn="l">
              <a:lnSpc>
                <a:spcPct val="80000"/>
              </a:lnSpc>
              <a:buFont typeface="Arial" panose="020B0604020202020204" pitchFamily="34" charset="0"/>
              <a:buChar char="•"/>
              <a:defRPr/>
            </a:pPr>
            <a:r>
              <a:rPr lang="en-GB" altLang="en-US" sz="2200" kern="0" dirty="0">
                <a:latin typeface="Arial" panose="020B0604020202020204" pitchFamily="34" charset="0"/>
                <a:cs typeface="Arial" panose="020B0604020202020204" pitchFamily="34" charset="0"/>
              </a:rPr>
              <a:t>It creates a constellation of 6 to 10 ‘satellite’ </a:t>
            </a:r>
            <a:br>
              <a:rPr lang="en-GB" altLang="en-US" sz="2200" kern="0" dirty="0">
                <a:latin typeface="Arial" panose="020B0604020202020204" pitchFamily="34" charset="0"/>
                <a:cs typeface="Arial" panose="020B0604020202020204" pitchFamily="34" charset="0"/>
              </a:rPr>
            </a:br>
            <a:r>
              <a:rPr lang="en-GB" altLang="en-US" sz="2200" kern="0" dirty="0">
                <a:latin typeface="Arial" panose="020B0604020202020204" pitchFamily="34" charset="0"/>
                <a:cs typeface="Arial" panose="020B0604020202020204" pitchFamily="34" charset="0"/>
              </a:rPr>
              <a:t>fostering families who are supported by an experienced ‘hub home’ foster.</a:t>
            </a:r>
          </a:p>
          <a:p>
            <a:pPr marL="342900" indent="-342900" algn="l">
              <a:lnSpc>
                <a:spcPct val="80000"/>
              </a:lnSpc>
              <a:buFont typeface="Arial" panose="020B0604020202020204" pitchFamily="34" charset="0"/>
              <a:buChar char="•"/>
              <a:defRPr/>
            </a:pPr>
            <a:r>
              <a:rPr lang="en-GB" altLang="en-US" sz="2200" kern="0" dirty="0">
                <a:latin typeface="Arial" panose="020B0604020202020204" pitchFamily="34" charset="0"/>
                <a:cs typeface="Arial" panose="020B0604020202020204" pitchFamily="34" charset="0"/>
              </a:rPr>
              <a:t>This support could include: </a:t>
            </a:r>
          </a:p>
          <a:p>
            <a:pPr marL="800100" lvl="1" indent="-342900" algn="l">
              <a:lnSpc>
                <a:spcPct val="80000"/>
              </a:lnSpc>
              <a:buFont typeface="Arial" panose="020B0604020202020204" pitchFamily="34" charset="0"/>
              <a:buChar char="•"/>
              <a:defRPr/>
            </a:pPr>
            <a:r>
              <a:rPr lang="en-GB" altLang="en-US" sz="2200" kern="0" dirty="0">
                <a:latin typeface="Arial" panose="020B0604020202020204" pitchFamily="34" charset="0"/>
                <a:cs typeface="Arial" panose="020B0604020202020204" pitchFamily="34" charset="0"/>
              </a:rPr>
              <a:t>monthly social events for families, providing peer interaction and support for caregivers, children and young people</a:t>
            </a:r>
          </a:p>
          <a:p>
            <a:pPr marL="800100" lvl="1" indent="-342900" algn="l">
              <a:lnSpc>
                <a:spcPct val="80000"/>
              </a:lnSpc>
              <a:buFont typeface="Arial" panose="020B0604020202020204" pitchFamily="34" charset="0"/>
              <a:buChar char="•"/>
              <a:defRPr/>
            </a:pPr>
            <a:r>
              <a:rPr lang="en-GB" altLang="en-US" sz="2200" kern="0" dirty="0">
                <a:latin typeface="Arial" panose="020B0604020202020204" pitchFamily="34" charset="0"/>
                <a:cs typeface="Arial" panose="020B0604020202020204" pitchFamily="34" charset="0"/>
              </a:rPr>
              <a:t>unlimited access to social support and mentoring for satellite carers </a:t>
            </a:r>
          </a:p>
          <a:p>
            <a:pPr marL="800100" lvl="1" indent="-342900" algn="l">
              <a:lnSpc>
                <a:spcPct val="80000"/>
              </a:lnSpc>
              <a:buFont typeface="Arial" panose="020B0604020202020204" pitchFamily="34" charset="0"/>
              <a:buChar char="•"/>
              <a:defRPr/>
            </a:pPr>
            <a:r>
              <a:rPr lang="en-GB" altLang="en-US" sz="2200" kern="0" dirty="0">
                <a:latin typeface="Arial" panose="020B0604020202020204" pitchFamily="34" charset="0"/>
                <a:cs typeface="Arial" panose="020B0604020202020204" pitchFamily="34" charset="0"/>
              </a:rPr>
              <a:t>planned and emergency respite care 24/7, including daycare and overnight stays.</a:t>
            </a:r>
          </a:p>
          <a:p>
            <a:pPr marL="342900" indent="-342900" algn="l">
              <a:lnSpc>
                <a:spcPct val="80000"/>
              </a:lnSpc>
              <a:buFont typeface="Arial" panose="020B0604020202020204" pitchFamily="34" charset="0"/>
              <a:buChar char="•"/>
              <a:defRPr/>
            </a:pPr>
            <a:r>
              <a:rPr lang="en-GB" altLang="en-US" sz="2200" kern="0" dirty="0">
                <a:latin typeface="Arial" panose="020B0604020202020204" pitchFamily="34" charset="0"/>
                <a:cs typeface="Arial" panose="020B0604020202020204" pitchFamily="34" charset="0"/>
              </a:rPr>
              <a:t>The model nurtures the relationships between children, young people and foster families supporting them to build a resilient and caring community. </a:t>
            </a:r>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C1CE621-369D-46A0-B3B9-C5D5B4747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623" y="459470"/>
            <a:ext cx="1390596" cy="1390596"/>
          </a:xfrm>
          <a:prstGeom prst="rect">
            <a:avLst/>
          </a:prstGeom>
        </p:spPr>
      </p:pic>
    </p:spTree>
    <p:extLst>
      <p:ext uri="{BB962C8B-B14F-4D97-AF65-F5344CB8AC3E}">
        <p14:creationId xmlns:p14="http://schemas.microsoft.com/office/powerpoint/2010/main" val="80397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4" y="345379"/>
            <a:ext cx="8125652" cy="662895"/>
          </a:xfrm>
        </p:spPr>
        <p:txBody>
          <a:bodyPr>
            <a:noAutofit/>
          </a:bodyPr>
          <a:lstStyle/>
          <a:p>
            <a:pPr algn="l"/>
            <a:r>
              <a:rPr lang="en-US" sz="3200" b="1" dirty="0">
                <a:solidFill>
                  <a:srgbClr val="997AB6"/>
                </a:solidFill>
                <a:latin typeface="Arial Black" panose="020B0604020202020204" pitchFamily="34" charset="0"/>
                <a:cs typeface="Arial Black" panose="020B0604020202020204" pitchFamily="34" charset="0"/>
              </a:rPr>
              <a:t>The Mockingbird Constellation</a:t>
            </a:r>
          </a:p>
        </p:txBody>
      </p:sp>
      <p:pic>
        <p:nvPicPr>
          <p:cNvPr id="6" name="Picture 5">
            <a:extLst>
              <a:ext uri="{FF2B5EF4-FFF2-40B4-BE49-F238E27FC236}">
                <a16:creationId xmlns:a16="http://schemas.microsoft.com/office/drawing/2014/main" id="{08344E96-138F-8159-0FD9-1572F58C6389}"/>
              </a:ext>
            </a:extLst>
          </p:cNvPr>
          <p:cNvPicPr>
            <a:picLocks noChangeAspect="1"/>
          </p:cNvPicPr>
          <p:nvPr/>
        </p:nvPicPr>
        <p:blipFill rotWithShape="1">
          <a:blip r:embed="rId3">
            <a:extLst>
              <a:ext uri="{28A0092B-C50C-407E-A947-70E740481C1C}">
                <a14:useLocalDpi xmlns:a14="http://schemas.microsoft.com/office/drawing/2010/main" val="0"/>
              </a:ext>
            </a:extLst>
          </a:blip>
          <a:srcRect t="10260" r="3253" b="8934"/>
          <a:stretch/>
        </p:blipFill>
        <p:spPr>
          <a:xfrm>
            <a:off x="2349797" y="1426971"/>
            <a:ext cx="4964262" cy="4142283"/>
          </a:xfrm>
          <a:prstGeom prst="rect">
            <a:avLst/>
          </a:prstGeom>
        </p:spPr>
      </p:pic>
      <p:sp>
        <p:nvSpPr>
          <p:cNvPr id="3" name="Subtitle 2">
            <a:extLst>
              <a:ext uri="{FF2B5EF4-FFF2-40B4-BE49-F238E27FC236}">
                <a16:creationId xmlns:a16="http://schemas.microsoft.com/office/drawing/2014/main" id="{919E7C70-DA74-61F1-E3A6-AD263FFDE62A}"/>
              </a:ext>
            </a:extLst>
          </p:cNvPr>
          <p:cNvSpPr>
            <a:spLocks noGrp="1"/>
          </p:cNvSpPr>
          <p:nvPr>
            <p:ph type="subTitle" idx="1"/>
          </p:nvPr>
        </p:nvSpPr>
        <p:spPr>
          <a:xfrm>
            <a:off x="574824" y="1345842"/>
            <a:ext cx="2955185" cy="3995315"/>
          </a:xfrm>
        </p:spPr>
        <p:txBody>
          <a:bodyPr>
            <a:noAutofit/>
          </a:bodyPr>
          <a:lstStyle/>
          <a:p>
            <a:pPr algn="l"/>
            <a:r>
              <a:rPr lang="en-GB" sz="2000" b="1" dirty="0">
                <a:latin typeface="Arial" panose="020B0604020202020204" pitchFamily="34" charset="0"/>
                <a:cs typeface="Arial" panose="020B0604020202020204" pitchFamily="34" charset="0"/>
              </a:rPr>
              <a:t>Key elements:</a:t>
            </a:r>
          </a:p>
          <a:p>
            <a:pPr marL="213995" indent="-213995" algn="l">
              <a:buFont typeface="Arial" panose="020B0604020202020204" pitchFamily="34" charset="0"/>
              <a:buChar char="•"/>
            </a:pPr>
            <a:r>
              <a:rPr lang="en-GB" sz="2000" dirty="0">
                <a:latin typeface="Arial" panose="020B0604020202020204" pitchFamily="34" charset="0"/>
                <a:cs typeface="Arial" panose="020B0604020202020204" pitchFamily="34" charset="0"/>
              </a:rPr>
              <a:t>Peer guidance and support</a:t>
            </a:r>
          </a:p>
          <a:p>
            <a:pPr marL="213995" indent="-213995" algn="l">
              <a:buFont typeface="Arial" panose="020B0604020202020204" pitchFamily="34" charset="0"/>
              <a:buChar char="•"/>
            </a:pPr>
            <a:r>
              <a:rPr lang="en-GB" sz="2000" dirty="0">
                <a:latin typeface="Arial" panose="020B0604020202020204" pitchFamily="34" charset="0"/>
                <a:cs typeface="Arial" panose="020B0604020202020204" pitchFamily="34" charset="0"/>
              </a:rPr>
              <a:t>Socials</a:t>
            </a:r>
          </a:p>
          <a:p>
            <a:pPr marL="213995" indent="-213995" algn="l">
              <a:buFont typeface="Arial" panose="020B0604020202020204" pitchFamily="34" charset="0"/>
              <a:buChar char="•"/>
            </a:pPr>
            <a:r>
              <a:rPr lang="en-GB" sz="2000" dirty="0">
                <a:latin typeface="Arial" panose="020B0604020202020204" pitchFamily="34" charset="0"/>
                <a:cs typeface="Arial" panose="020B0604020202020204" pitchFamily="34" charset="0"/>
              </a:rPr>
              <a:t>Training and development</a:t>
            </a:r>
          </a:p>
          <a:p>
            <a:pPr marL="213995" indent="-213995" algn="l">
              <a:buFont typeface="Arial" panose="020B0604020202020204" pitchFamily="34" charset="0"/>
              <a:buChar char="•"/>
            </a:pPr>
            <a:r>
              <a:rPr lang="en-GB" sz="2000" dirty="0">
                <a:latin typeface="Arial" panose="020B0604020202020204" pitchFamily="34" charset="0"/>
                <a:cs typeface="Arial" panose="020B0604020202020204" pitchFamily="34" charset="0"/>
              </a:rPr>
              <a:t>Sleepovers</a:t>
            </a:r>
          </a:p>
          <a:p>
            <a:pPr marL="213995" indent="-213995" algn="l">
              <a:buFont typeface="Arial" panose="020B0604020202020204" pitchFamily="34" charset="0"/>
              <a:buChar char="•"/>
            </a:pPr>
            <a:r>
              <a:rPr lang="en-GB" sz="2000" dirty="0">
                <a:latin typeface="Arial" panose="020B0604020202020204" pitchFamily="34" charset="0"/>
                <a:cs typeface="Arial" panose="020B0604020202020204" pitchFamily="34" charset="0"/>
              </a:rPr>
              <a:t>Support to permanence</a:t>
            </a:r>
          </a:p>
          <a:p>
            <a:pPr marL="213995" indent="-213995" algn="l">
              <a:buFont typeface="Arial" panose="020B0604020202020204" pitchFamily="34" charset="0"/>
              <a:buChar char="•"/>
            </a:pPr>
            <a:r>
              <a:rPr lang="en-GB" sz="2000" dirty="0">
                <a:latin typeface="Arial" panose="020B0604020202020204" pitchFamily="34" charset="0"/>
                <a:cs typeface="Arial" panose="020B0604020202020204" pitchFamily="34" charset="0"/>
              </a:rPr>
              <a:t>Siblings and birth family </a:t>
            </a: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4FFC98F-A16D-E527-140D-BFF5DDD31D9E}"/>
              </a:ext>
            </a:extLst>
          </p:cNvPr>
          <p:cNvSpPr txBox="1"/>
          <p:nvPr/>
        </p:nvSpPr>
        <p:spPr>
          <a:xfrm>
            <a:off x="6560289" y="1174472"/>
            <a:ext cx="2008888" cy="1927515"/>
          </a:xfrm>
          <a:prstGeom prst="rect">
            <a:avLst/>
          </a:prstGeom>
          <a:noFill/>
        </p:spPr>
        <p:txBody>
          <a:bodyPr wrap="square">
            <a:spAutoFit/>
          </a:bodyPr>
          <a:lstStyle/>
          <a:p>
            <a:pPr lvl="0">
              <a:lnSpc>
                <a:spcPct val="107000"/>
              </a:lnSpc>
              <a:spcAft>
                <a:spcPts val="800"/>
              </a:spcAft>
              <a:tabLst>
                <a:tab pos="457200" algn="l"/>
              </a:tabLst>
            </a:pPr>
            <a:r>
              <a:rPr lang="en-GB" sz="2000" b="1" dirty="0">
                <a:effectLst/>
                <a:latin typeface="Arial" panose="020B0604020202020204" pitchFamily="34" charset="0"/>
                <a:ea typeface="Calibri" panose="020F0502020204030204" pitchFamily="34" charset="0"/>
                <a:cs typeface="Times New Roman" panose="02020603050405020304" pitchFamily="18" charset="0"/>
              </a:rPr>
              <a:t>Structure:</a:t>
            </a:r>
          </a:p>
          <a:p>
            <a:pPr marL="285750" lvl="0" indent="-285750">
              <a:lnSpc>
                <a:spcPct val="107000"/>
              </a:lnSpc>
              <a:spcAft>
                <a:spcPts val="800"/>
              </a:spcAft>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6-10 satellite families</a:t>
            </a:r>
          </a:p>
          <a:p>
            <a:pPr marL="285750" lvl="0" indent="-285750">
              <a:lnSpc>
                <a:spcPct val="107000"/>
              </a:lnSpc>
              <a:spcAft>
                <a:spcPts val="800"/>
              </a:spcAft>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6-18 looked after children </a:t>
            </a:r>
            <a:endParaRPr lang="en-GB" sz="2000" dirty="0"/>
          </a:p>
        </p:txBody>
      </p:sp>
      <p:sp>
        <p:nvSpPr>
          <p:cNvPr id="13" name="TextBox 12">
            <a:extLst>
              <a:ext uri="{FF2B5EF4-FFF2-40B4-BE49-F238E27FC236}">
                <a16:creationId xmlns:a16="http://schemas.microsoft.com/office/drawing/2014/main" id="{DF6B2453-6BD5-0981-7415-1D75EB8A86B0}"/>
              </a:ext>
            </a:extLst>
          </p:cNvPr>
          <p:cNvSpPr txBox="1"/>
          <p:nvPr/>
        </p:nvSpPr>
        <p:spPr>
          <a:xfrm>
            <a:off x="6606064" y="4274690"/>
            <a:ext cx="2142724" cy="163121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Key roles:</a:t>
            </a:r>
          </a:p>
          <a:p>
            <a:pPr marL="214313" indent="-214313">
              <a:buFont typeface="Arial" panose="020B0604020202020204" pitchFamily="34" charset="0"/>
              <a:buChar char="•"/>
            </a:pPr>
            <a:r>
              <a:rPr lang="en-GB" sz="2000" dirty="0">
                <a:latin typeface="Arial" panose="020B0604020202020204" pitchFamily="34" charset="0"/>
                <a:cs typeface="Arial" panose="020B0604020202020204" pitchFamily="34" charset="0"/>
              </a:rPr>
              <a:t>Hub home carer</a:t>
            </a:r>
          </a:p>
          <a:p>
            <a:pPr marL="214313" indent="-214313">
              <a:buFont typeface="Arial" panose="020B0604020202020204" pitchFamily="34" charset="0"/>
              <a:buChar char="•"/>
            </a:pPr>
            <a:r>
              <a:rPr lang="en-GB" sz="2000" dirty="0">
                <a:latin typeface="Arial" panose="020B0604020202020204" pitchFamily="34" charset="0"/>
                <a:cs typeface="Arial" panose="020B0604020202020204" pitchFamily="34" charset="0"/>
              </a:rPr>
              <a:t>Liaison Worker</a:t>
            </a:r>
          </a:p>
          <a:p>
            <a:pPr marL="214313" indent="-214313">
              <a:buFont typeface="Arial" panose="020B0604020202020204" pitchFamily="34" charset="0"/>
              <a:buChar char="•"/>
            </a:pPr>
            <a:r>
              <a:rPr lang="en-GB" sz="2000" dirty="0">
                <a:latin typeface="Arial" panose="020B0604020202020204" pitchFamily="34" charset="0"/>
                <a:cs typeface="Arial" panose="020B0604020202020204" pitchFamily="34" charset="0"/>
              </a:rPr>
              <a:t>Satellite carer </a:t>
            </a:r>
          </a:p>
        </p:txBody>
      </p:sp>
    </p:spTree>
    <p:extLst>
      <p:ext uri="{BB962C8B-B14F-4D97-AF65-F5344CB8AC3E}">
        <p14:creationId xmlns:p14="http://schemas.microsoft.com/office/powerpoint/2010/main" val="9390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4" y="345379"/>
            <a:ext cx="8125652" cy="662895"/>
          </a:xfrm>
        </p:spPr>
        <p:txBody>
          <a:bodyPr>
            <a:noAutofit/>
          </a:bodyPr>
          <a:lstStyle/>
          <a:p>
            <a:pPr algn="l"/>
            <a:r>
              <a:rPr lang="en-US" sz="3200" b="1" dirty="0">
                <a:solidFill>
                  <a:srgbClr val="997AB6"/>
                </a:solidFill>
                <a:latin typeface="Arial Black" panose="020B0604020202020204" pitchFamily="34" charset="0"/>
                <a:cs typeface="Arial Black" panose="020B0604020202020204" pitchFamily="34" charset="0"/>
              </a:rPr>
              <a:t>Roles in Mockingbird</a:t>
            </a:r>
          </a:p>
        </p:txBody>
      </p:sp>
      <p:sp>
        <p:nvSpPr>
          <p:cNvPr id="3" name="Subtitle 2">
            <a:extLst>
              <a:ext uri="{FF2B5EF4-FFF2-40B4-BE49-F238E27FC236}">
                <a16:creationId xmlns:a16="http://schemas.microsoft.com/office/drawing/2014/main" id="{919E7C70-DA74-61F1-E3A6-AD263FFDE62A}"/>
              </a:ext>
            </a:extLst>
          </p:cNvPr>
          <p:cNvSpPr>
            <a:spLocks noGrp="1"/>
          </p:cNvSpPr>
          <p:nvPr>
            <p:ph type="subTitle" idx="1"/>
          </p:nvPr>
        </p:nvSpPr>
        <p:spPr>
          <a:xfrm>
            <a:off x="463546" y="1288746"/>
            <a:ext cx="8125651" cy="4052411"/>
          </a:xfrm>
        </p:spPr>
        <p:txBody>
          <a:bodyPr>
            <a:noAutofit/>
          </a:bodyPr>
          <a:lstStyle/>
          <a:p>
            <a:pPr algn="l">
              <a:spcBef>
                <a:spcPct val="0"/>
              </a:spcBef>
            </a:pPr>
            <a:r>
              <a:rPr lang="en-GB" altLang="en-US" sz="2200" b="1" dirty="0">
                <a:latin typeface="Arial" panose="020B0604020202020204" pitchFamily="34" charset="0"/>
                <a:cs typeface="Arial" panose="020B0604020202020204" pitchFamily="34" charset="0"/>
              </a:rPr>
              <a:t>Hub Home Carer:</a:t>
            </a:r>
          </a:p>
          <a:p>
            <a:pPr marL="457200" indent="-457200" algn="l">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Responsibilities: Provide support, training, and respite care to satellite families. </a:t>
            </a:r>
          </a:p>
          <a:p>
            <a:pPr marL="457200" indent="-457200" algn="l">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Skills: Experienced foster carer with strong communication and organizational skills. </a:t>
            </a:r>
          </a:p>
          <a:p>
            <a:pPr algn="l">
              <a:spcBef>
                <a:spcPct val="0"/>
              </a:spcBef>
            </a:pPr>
            <a:endParaRPr lang="en-GB" altLang="en-US" sz="2200" dirty="0">
              <a:latin typeface="Arial" panose="020B0604020202020204" pitchFamily="34" charset="0"/>
              <a:cs typeface="Arial" panose="020B0604020202020204" pitchFamily="34" charset="0"/>
            </a:endParaRPr>
          </a:p>
          <a:p>
            <a:pPr algn="l">
              <a:spcBef>
                <a:spcPct val="0"/>
              </a:spcBef>
            </a:pPr>
            <a:r>
              <a:rPr lang="en-GB" altLang="en-US" sz="2200" b="1" dirty="0">
                <a:latin typeface="Arial" panose="020B0604020202020204" pitchFamily="34" charset="0"/>
                <a:cs typeface="Arial" panose="020B0604020202020204" pitchFamily="34" charset="0"/>
              </a:rPr>
              <a:t>Satellite Foster Carer:</a:t>
            </a:r>
          </a:p>
          <a:p>
            <a:pPr marL="342900" indent="-342900" algn="l">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Responsibilities: Participate in constellation activities, access support, and contribute to the network. </a:t>
            </a:r>
          </a:p>
          <a:p>
            <a:pPr marL="342900" indent="-342900" algn="l">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Skills: Open to sharing experiences and learning from others. </a:t>
            </a:r>
          </a:p>
          <a:p>
            <a:pPr marL="342900" indent="-342900" algn="l">
              <a:spcBef>
                <a:spcPct val="0"/>
              </a:spcBef>
              <a:buFont typeface="Arial" panose="020B0604020202020204" pitchFamily="34" charset="0"/>
              <a:buChar char="•"/>
            </a:pPr>
            <a:endParaRPr lang="en-GB" altLang="en-US" sz="2200" b="1" dirty="0">
              <a:latin typeface="Arial" panose="020B0604020202020204" pitchFamily="34" charset="0"/>
              <a:cs typeface="Arial" panose="020B0604020202020204" pitchFamily="34" charset="0"/>
            </a:endParaRPr>
          </a:p>
          <a:p>
            <a:pPr algn="l">
              <a:spcBef>
                <a:spcPct val="0"/>
              </a:spcBef>
            </a:pPr>
            <a:r>
              <a:rPr lang="en-GB" altLang="en-US" sz="2200" b="1" dirty="0">
                <a:latin typeface="Arial" panose="020B0604020202020204" pitchFamily="34" charset="0"/>
                <a:cs typeface="Arial" panose="020B0604020202020204" pitchFamily="34" charset="0"/>
              </a:rPr>
              <a:t>Liaison Worker:</a:t>
            </a:r>
          </a:p>
          <a:p>
            <a:pPr marL="342900" indent="-342900" algn="l">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Responsibilities: Act as a link between the hub home, satellite families, and the fostering service. </a:t>
            </a:r>
          </a:p>
          <a:p>
            <a:pPr marL="342900" indent="-342900" algn="l">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Skills: Strong communication and organizational skills. </a:t>
            </a:r>
          </a:p>
          <a:p>
            <a:pPr marL="342900" indent="-342900" algn="l">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E0C56F0-149A-B982-44FB-0D250E7EACA6}"/>
              </a:ext>
            </a:extLst>
          </p:cNvPr>
          <p:cNvPicPr>
            <a:picLocks noChangeAspect="1"/>
          </p:cNvPicPr>
          <p:nvPr/>
        </p:nvPicPr>
        <p:blipFill>
          <a:blip r:embed="rId3"/>
          <a:stretch>
            <a:fillRect/>
          </a:stretch>
        </p:blipFill>
        <p:spPr>
          <a:xfrm>
            <a:off x="6331328" y="394784"/>
            <a:ext cx="2066723" cy="951058"/>
          </a:xfrm>
          <a:prstGeom prst="rect">
            <a:avLst/>
          </a:prstGeom>
        </p:spPr>
      </p:pic>
    </p:spTree>
    <p:extLst>
      <p:ext uri="{BB962C8B-B14F-4D97-AF65-F5344CB8AC3E}">
        <p14:creationId xmlns:p14="http://schemas.microsoft.com/office/powerpoint/2010/main" val="253481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3" y="345379"/>
            <a:ext cx="7903034" cy="943367"/>
          </a:xfrm>
        </p:spPr>
        <p:txBody>
          <a:bodyPr>
            <a:noAutofit/>
          </a:bodyPr>
          <a:lstStyle/>
          <a:p>
            <a:pPr algn="l"/>
            <a:r>
              <a:rPr lang="en-US" sz="3200" b="1" dirty="0">
                <a:solidFill>
                  <a:srgbClr val="997AB6"/>
                </a:solidFill>
                <a:latin typeface="Arial Black" panose="020B0604020202020204" pitchFamily="34" charset="0"/>
                <a:cs typeface="Arial Black" panose="020B0604020202020204" pitchFamily="34" charset="0"/>
              </a:rPr>
              <a:t>Meet our Mockingbird hub carers in Westmorland&amp; Furness</a:t>
            </a:r>
          </a:p>
        </p:txBody>
      </p:sp>
      <p:sp>
        <p:nvSpPr>
          <p:cNvPr id="3" name="Subtitle 2">
            <a:extLst>
              <a:ext uri="{FF2B5EF4-FFF2-40B4-BE49-F238E27FC236}">
                <a16:creationId xmlns:a16="http://schemas.microsoft.com/office/drawing/2014/main" id="{919E7C70-DA74-61F1-E3A6-AD263FFDE62A}"/>
              </a:ext>
            </a:extLst>
          </p:cNvPr>
          <p:cNvSpPr>
            <a:spLocks noGrp="1"/>
          </p:cNvSpPr>
          <p:nvPr>
            <p:ph type="subTitle" idx="1"/>
          </p:nvPr>
        </p:nvSpPr>
        <p:spPr>
          <a:xfrm>
            <a:off x="463546" y="1288746"/>
            <a:ext cx="4555021" cy="4505998"/>
          </a:xfrm>
        </p:spPr>
        <p:txBody>
          <a:bodyPr>
            <a:noAutofit/>
          </a:bodyPr>
          <a:lstStyle/>
          <a:p>
            <a:pPr marL="285750" indent="-285750" algn="l" eaLnBrk="1" hangingPunct="1">
              <a:buFont typeface="Arial" panose="020B0604020202020204" pitchFamily="34" charset="0"/>
              <a:buChar char="•"/>
              <a:defRPr/>
            </a:pPr>
            <a:r>
              <a:rPr lang="en-US" sz="2000" dirty="0">
                <a:latin typeface="Arial" charset="0"/>
              </a:rPr>
              <a:t>In October 2024 Cumbria Fostering launched their first Mockingbird ‘constellations’ in Cumberland and Westmorland &amp; Furness</a:t>
            </a:r>
          </a:p>
          <a:p>
            <a:pPr marL="285750" indent="-285750" algn="l" eaLnBrk="1" hangingPunct="1">
              <a:buFont typeface="Arial" panose="020B0604020202020204" pitchFamily="34" charset="0"/>
              <a:buChar char="•"/>
              <a:defRPr/>
            </a:pPr>
            <a:r>
              <a:rPr lang="en-GB" sz="2000" b="0" i="0" dirty="0">
                <a:solidFill>
                  <a:srgbClr val="000000"/>
                </a:solidFill>
                <a:effectLst/>
                <a:latin typeface="Arial" panose="020B0604020202020204" pitchFamily="34" charset="0"/>
              </a:rPr>
              <a:t>As well as offering vital support and guidance, the hub home carers organise activities such as coffee mornings, parties, sleepovers for the children, respite breaks for foster carers, and other social events.</a:t>
            </a:r>
            <a:endParaRPr lang="en-US" sz="2000" b="1" dirty="0">
              <a:latin typeface="Arial" charset="0"/>
            </a:endParaRPr>
          </a:p>
          <a:p>
            <a:pPr marL="285750" indent="-285750" algn="l" eaLnBrk="1" hangingPunct="1">
              <a:buFont typeface="Arial" panose="020B0604020202020204" pitchFamily="34" charset="0"/>
              <a:buChar char="•"/>
              <a:defRPr/>
            </a:pPr>
            <a:r>
              <a:rPr lang="en-GB" sz="2000" b="0" i="0" dirty="0">
                <a:solidFill>
                  <a:srgbClr val="000000"/>
                </a:solidFill>
                <a:effectLst/>
                <a:latin typeface="Arial" panose="020B0604020202020204" pitchFamily="34" charset="0"/>
              </a:rPr>
              <a:t>Grace said: </a:t>
            </a:r>
            <a:r>
              <a:rPr lang="en-GB" sz="2000" b="0" i="1" dirty="0">
                <a:solidFill>
                  <a:srgbClr val="000000"/>
                </a:solidFill>
                <a:effectLst/>
                <a:latin typeface="Arial" panose="020B0604020202020204" pitchFamily="34" charset="0"/>
              </a:rPr>
              <a:t>“Becoming a foster carer can be challenging but this new programme focuses on bringing foster carers together to support each other and the children in their care.”</a:t>
            </a:r>
            <a:endParaRPr lang="en-US" sz="2000" i="1" dirty="0">
              <a:latin typeface="Arial" panose="020B0604020202020204" pitchFamily="34" charset="0"/>
              <a:cs typeface="Arial" panose="020B0604020202020204" pitchFamily="34" charset="0"/>
            </a:endParaRPr>
          </a:p>
        </p:txBody>
      </p:sp>
      <p:pic>
        <p:nvPicPr>
          <p:cNvPr id="8" name="Picture 7" descr="Two women standing next to a sign&#10;&#10;AI-generated content may be incorrect.">
            <a:extLst>
              <a:ext uri="{FF2B5EF4-FFF2-40B4-BE49-F238E27FC236}">
                <a16:creationId xmlns:a16="http://schemas.microsoft.com/office/drawing/2014/main" id="{EAF259A2-2379-9EB2-70EC-D3A2A78E4946}"/>
              </a:ext>
            </a:extLst>
          </p:cNvPr>
          <p:cNvPicPr>
            <a:picLocks noChangeAspect="1"/>
          </p:cNvPicPr>
          <p:nvPr/>
        </p:nvPicPr>
        <p:blipFill>
          <a:blip r:embed="rId3"/>
          <a:stretch>
            <a:fillRect/>
          </a:stretch>
        </p:blipFill>
        <p:spPr>
          <a:xfrm>
            <a:off x="5295013" y="1288746"/>
            <a:ext cx="3450265" cy="4600353"/>
          </a:xfrm>
          <a:prstGeom prst="rect">
            <a:avLst/>
          </a:prstGeom>
        </p:spPr>
      </p:pic>
    </p:spTree>
    <p:extLst>
      <p:ext uri="{BB962C8B-B14F-4D97-AF65-F5344CB8AC3E}">
        <p14:creationId xmlns:p14="http://schemas.microsoft.com/office/powerpoint/2010/main" val="178019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4" y="345379"/>
            <a:ext cx="8125652" cy="943367"/>
          </a:xfrm>
        </p:spPr>
        <p:txBody>
          <a:bodyPr>
            <a:noAutofit/>
          </a:bodyPr>
          <a:lstStyle/>
          <a:p>
            <a:pPr algn="l"/>
            <a:r>
              <a:rPr lang="en-US" sz="3200" b="1" dirty="0">
                <a:solidFill>
                  <a:srgbClr val="997AB6"/>
                </a:solidFill>
                <a:latin typeface="Arial Black" panose="020B0604020202020204" pitchFamily="34" charset="0"/>
                <a:cs typeface="Arial Black" panose="020B0604020202020204" pitchFamily="34" charset="0"/>
              </a:rPr>
              <a:t>Benefits for our fostering families</a:t>
            </a:r>
          </a:p>
        </p:txBody>
      </p:sp>
      <p:sp>
        <p:nvSpPr>
          <p:cNvPr id="3" name="Subtitle 2">
            <a:extLst>
              <a:ext uri="{FF2B5EF4-FFF2-40B4-BE49-F238E27FC236}">
                <a16:creationId xmlns:a16="http://schemas.microsoft.com/office/drawing/2014/main" id="{919E7C70-DA74-61F1-E3A6-AD263FFDE62A}"/>
              </a:ext>
            </a:extLst>
          </p:cNvPr>
          <p:cNvSpPr>
            <a:spLocks noGrp="1"/>
          </p:cNvSpPr>
          <p:nvPr>
            <p:ph type="subTitle" idx="1"/>
          </p:nvPr>
        </p:nvSpPr>
        <p:spPr>
          <a:xfrm>
            <a:off x="463546" y="1432737"/>
            <a:ext cx="3513031" cy="3908420"/>
          </a:xfrm>
        </p:spPr>
        <p:txBody>
          <a:bodyPr>
            <a:noAutofit/>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800" b="1" kern="100" dirty="0">
                <a:effectLst/>
                <a:latin typeface="Arial" panose="020B0604020202020204" pitchFamily="34" charset="0"/>
                <a:ea typeface="Aptos" panose="020B0004020202020204" pitchFamily="34" charset="0"/>
                <a:cs typeface="Arial" panose="020B0604020202020204" pitchFamily="34" charset="0"/>
              </a:rPr>
              <a:t>Reduced Isolation: </a:t>
            </a:r>
            <a:r>
              <a:rPr lang="en-GB" sz="1800" kern="100" dirty="0">
                <a:effectLst/>
                <a:latin typeface="Arial" panose="020B0604020202020204" pitchFamily="34" charset="0"/>
                <a:ea typeface="Aptos" panose="020B0004020202020204" pitchFamily="34" charset="0"/>
                <a:cs typeface="Arial" panose="020B0604020202020204" pitchFamily="34" charset="0"/>
              </a:rPr>
              <a:t>Peer support from hub carers and satellite carers helps foster families feel less isolated.</a:t>
            </a:r>
          </a:p>
          <a:p>
            <a:pPr marL="342900" lvl="0" indent="-342900" algn="l">
              <a:lnSpc>
                <a:spcPct val="107000"/>
              </a:lnSpc>
              <a:spcAft>
                <a:spcPts val="800"/>
              </a:spcAft>
              <a:buSzPts val="1000"/>
              <a:buFont typeface="Symbol" panose="05050102010706020507" pitchFamily="18" charset="2"/>
              <a:buChar char=""/>
              <a:tabLst>
                <a:tab pos="457200" algn="l"/>
              </a:tabLst>
            </a:pPr>
            <a:r>
              <a:rPr lang="en-GB" sz="1800" b="1" kern="100" dirty="0">
                <a:effectLst/>
                <a:latin typeface="Arial" panose="020B0604020202020204" pitchFamily="34" charset="0"/>
                <a:ea typeface="Aptos" panose="020B0004020202020204" pitchFamily="34" charset="0"/>
                <a:cs typeface="Arial" panose="020B0604020202020204" pitchFamily="34" charset="0"/>
              </a:rPr>
              <a:t>Early Intervention and Support</a:t>
            </a:r>
            <a:r>
              <a:rPr lang="en-GB" sz="1800" kern="100" dirty="0">
                <a:effectLst/>
                <a:latin typeface="Arial" panose="020B0604020202020204" pitchFamily="34" charset="0"/>
                <a:ea typeface="Aptos" panose="020B0004020202020204" pitchFamily="34" charset="0"/>
                <a:cs typeface="Arial" panose="020B0604020202020204" pitchFamily="34" charset="0"/>
              </a:rPr>
              <a:t>: The hub home provides support to prevent breakdowns and address challenges early.</a:t>
            </a:r>
          </a:p>
          <a:p>
            <a:pPr marL="342900" lvl="0" indent="-342900" algn="l">
              <a:lnSpc>
                <a:spcPct val="107000"/>
              </a:lnSpc>
              <a:spcAft>
                <a:spcPts val="800"/>
              </a:spcAft>
              <a:buSzPts val="1000"/>
              <a:buFont typeface="Symbol" panose="05050102010706020507" pitchFamily="18" charset="2"/>
              <a:buChar char=""/>
              <a:tabLst>
                <a:tab pos="457200" algn="l"/>
              </a:tabLst>
            </a:pPr>
            <a:r>
              <a:rPr lang="en-GB" sz="1800" b="1" kern="100" dirty="0">
                <a:effectLst/>
                <a:latin typeface="Arial" panose="020B0604020202020204" pitchFamily="34" charset="0"/>
                <a:ea typeface="Aptos" panose="020B0004020202020204" pitchFamily="34" charset="0"/>
                <a:cs typeface="Arial" panose="020B0604020202020204" pitchFamily="34" charset="0"/>
              </a:rPr>
              <a:t>Enhanced Communication: </a:t>
            </a:r>
            <a:r>
              <a:rPr lang="en-GB" sz="1800" kern="100" dirty="0">
                <a:effectLst/>
                <a:latin typeface="Arial" panose="020B0604020202020204" pitchFamily="34" charset="0"/>
                <a:ea typeface="Aptos" panose="020B0004020202020204" pitchFamily="34" charset="0"/>
                <a:cs typeface="Arial" panose="020B0604020202020204" pitchFamily="34" charset="0"/>
              </a:rPr>
              <a:t>Improved communication between carers, social workers, and other professionals.</a:t>
            </a:r>
          </a:p>
          <a:p>
            <a:pPr algn="l"/>
            <a:endParaRPr lang="en-US"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p:txBody>
      </p:sp>
      <p:pic>
        <p:nvPicPr>
          <p:cNvPr id="6" name="Picture 5" descr="A person and child smiling&#10;&#10;AI-generated content may be incorrect.">
            <a:extLst>
              <a:ext uri="{FF2B5EF4-FFF2-40B4-BE49-F238E27FC236}">
                <a16:creationId xmlns:a16="http://schemas.microsoft.com/office/drawing/2014/main" id="{56AFC37F-B7C1-040D-EDDB-1F94C8A6979E}"/>
              </a:ext>
            </a:extLst>
          </p:cNvPr>
          <p:cNvPicPr>
            <a:picLocks noChangeAspect="1"/>
          </p:cNvPicPr>
          <p:nvPr/>
        </p:nvPicPr>
        <p:blipFill>
          <a:blip r:embed="rId3"/>
          <a:srcRect l="8609" t="-2043" r="20565" b="2043"/>
          <a:stretch/>
        </p:blipFill>
        <p:spPr>
          <a:xfrm>
            <a:off x="4195793" y="1432737"/>
            <a:ext cx="4373383" cy="4117458"/>
          </a:xfrm>
          <a:prstGeom prst="rect">
            <a:avLst/>
          </a:prstGeom>
        </p:spPr>
      </p:pic>
    </p:spTree>
    <p:extLst>
      <p:ext uri="{BB962C8B-B14F-4D97-AF65-F5344CB8AC3E}">
        <p14:creationId xmlns:p14="http://schemas.microsoft.com/office/powerpoint/2010/main" val="415968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4" y="345379"/>
            <a:ext cx="8125652" cy="662895"/>
          </a:xfrm>
        </p:spPr>
        <p:txBody>
          <a:bodyPr>
            <a:noAutofit/>
          </a:bodyPr>
          <a:lstStyle/>
          <a:p>
            <a:pPr algn="l"/>
            <a:r>
              <a:rPr lang="en-US" sz="3200" b="1" dirty="0">
                <a:solidFill>
                  <a:srgbClr val="997AB6"/>
                </a:solidFill>
                <a:latin typeface="Arial Black" panose="020B0604020202020204" pitchFamily="34" charset="0"/>
                <a:cs typeface="Arial Black" panose="020B0604020202020204" pitchFamily="34" charset="0"/>
              </a:rPr>
              <a:t>Benefits for children</a:t>
            </a:r>
          </a:p>
        </p:txBody>
      </p:sp>
      <p:sp>
        <p:nvSpPr>
          <p:cNvPr id="3" name="Subtitle 2">
            <a:extLst>
              <a:ext uri="{FF2B5EF4-FFF2-40B4-BE49-F238E27FC236}">
                <a16:creationId xmlns:a16="http://schemas.microsoft.com/office/drawing/2014/main" id="{919E7C70-DA74-61F1-E3A6-AD263FFDE62A}"/>
              </a:ext>
            </a:extLst>
          </p:cNvPr>
          <p:cNvSpPr>
            <a:spLocks noGrp="1"/>
          </p:cNvSpPr>
          <p:nvPr>
            <p:ph type="subTitle" idx="1"/>
          </p:nvPr>
        </p:nvSpPr>
        <p:spPr>
          <a:xfrm>
            <a:off x="463547" y="1288746"/>
            <a:ext cx="3725682" cy="4800600"/>
          </a:xfrm>
        </p:spPr>
        <p:txBody>
          <a:bodyPr>
            <a:normAutofit/>
          </a:bodyPr>
          <a:lstStyle/>
          <a:p>
            <a:pPr marL="342900" indent="-342900" algn="l">
              <a:buFont typeface="Arial" panose="020B0604020202020204" pitchFamily="34" charset="0"/>
              <a:buChar char="•"/>
              <a:defRPr/>
            </a:pPr>
            <a:r>
              <a:rPr lang="en-GB" altLang="en-US" sz="2000" b="1" kern="0" dirty="0">
                <a:latin typeface="Arial" panose="020B0604020202020204" pitchFamily="34" charset="0"/>
                <a:cs typeface="Arial" panose="020B0604020202020204" pitchFamily="34" charset="0"/>
              </a:rPr>
              <a:t>Social Activities and Relationships: </a:t>
            </a:r>
            <a:r>
              <a:rPr lang="en-GB" altLang="en-US" sz="2000" kern="0" dirty="0">
                <a:latin typeface="Arial" panose="020B0604020202020204" pitchFamily="34" charset="0"/>
                <a:cs typeface="Arial" panose="020B0604020202020204" pitchFamily="34" charset="0"/>
              </a:rPr>
              <a:t>the constellation fosters social connections and opportunities for children. </a:t>
            </a:r>
          </a:p>
          <a:p>
            <a:pPr marL="342900" indent="-342900" algn="l">
              <a:buFont typeface="Arial" panose="020B0604020202020204" pitchFamily="34" charset="0"/>
              <a:buChar char="•"/>
              <a:defRPr/>
            </a:pPr>
            <a:r>
              <a:rPr lang="en-GB" sz="2000" b="1" kern="100" dirty="0">
                <a:effectLst/>
                <a:latin typeface="Arial" panose="020B0604020202020204" pitchFamily="34" charset="0"/>
                <a:ea typeface="Aptos" panose="020B0004020202020204" pitchFamily="34" charset="0"/>
                <a:cs typeface="Arial" panose="020B0604020202020204" pitchFamily="34" charset="0"/>
              </a:rPr>
              <a:t>Support for Sibling Groups: </a:t>
            </a:r>
            <a:r>
              <a:rPr lang="en-GB" sz="2000" kern="100" dirty="0">
                <a:effectLst/>
                <a:latin typeface="Arial" panose="020B0604020202020204" pitchFamily="34" charset="0"/>
                <a:ea typeface="Aptos" panose="020B0004020202020204" pitchFamily="34" charset="0"/>
                <a:cs typeface="Arial" panose="020B0604020202020204" pitchFamily="34" charset="0"/>
              </a:rPr>
              <a:t>the model helps sibling groups who are not placed in the same home maintain connections. </a:t>
            </a:r>
          </a:p>
          <a:p>
            <a:pPr marL="342900" indent="-342900" algn="l">
              <a:buFont typeface="Arial" panose="020B0604020202020204" pitchFamily="34" charset="0"/>
              <a:buChar char="•"/>
              <a:defRPr/>
            </a:pPr>
            <a:r>
              <a:rPr lang="en-GB" altLang="en-US" sz="2000" b="1" kern="0" dirty="0">
                <a:latin typeface="Arial" panose="020B0604020202020204" pitchFamily="34" charset="0"/>
                <a:cs typeface="Arial" panose="020B0604020202020204" pitchFamily="34" charset="0"/>
              </a:rPr>
              <a:t>Improved Stability</a:t>
            </a:r>
            <a:r>
              <a:rPr lang="en-GB" altLang="en-US" sz="2000" kern="0" dirty="0">
                <a:latin typeface="Arial" panose="020B0604020202020204" pitchFamily="34" charset="0"/>
                <a:cs typeface="Arial" panose="020B0604020202020204" pitchFamily="34" charset="0"/>
              </a:rPr>
              <a:t> the consistent and familiar network provides children with a greater sense of belonging and security. </a:t>
            </a:r>
          </a:p>
          <a:p>
            <a:pPr marL="342900" indent="-342900" algn="l">
              <a:buFont typeface="Arial" panose="020B0604020202020204" pitchFamily="34" charset="0"/>
              <a:buChar char="•"/>
              <a:defRPr/>
            </a:pPr>
            <a:endParaRPr lang="en-GB" sz="20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gn="l">
              <a:buFont typeface="Arial" panose="020B0604020202020204" pitchFamily="34" charset="0"/>
              <a:buChar char="•"/>
              <a:defRPr/>
            </a:pPr>
            <a:endParaRPr lang="en-GB" altLang="en-US" kern="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6" name="Picture 5" descr="A couple of children hugging&#10;&#10;AI-generated content may be incorrect.">
            <a:extLst>
              <a:ext uri="{FF2B5EF4-FFF2-40B4-BE49-F238E27FC236}">
                <a16:creationId xmlns:a16="http://schemas.microsoft.com/office/drawing/2014/main" id="{0248F6B8-EFD6-9351-31A0-109CAA513493}"/>
              </a:ext>
            </a:extLst>
          </p:cNvPr>
          <p:cNvPicPr>
            <a:picLocks noChangeAspect="1"/>
          </p:cNvPicPr>
          <p:nvPr/>
        </p:nvPicPr>
        <p:blipFill>
          <a:blip r:embed="rId3"/>
          <a:srcRect l="17870" t="425" r="21292" b="-425"/>
          <a:stretch/>
        </p:blipFill>
        <p:spPr>
          <a:xfrm>
            <a:off x="4189229" y="1028700"/>
            <a:ext cx="4379947" cy="4800600"/>
          </a:xfrm>
          <a:prstGeom prst="rect">
            <a:avLst/>
          </a:prstGeom>
        </p:spPr>
      </p:pic>
    </p:spTree>
    <p:extLst>
      <p:ext uri="{BB962C8B-B14F-4D97-AF65-F5344CB8AC3E}">
        <p14:creationId xmlns:p14="http://schemas.microsoft.com/office/powerpoint/2010/main" val="16978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4" y="345379"/>
            <a:ext cx="8125652" cy="943367"/>
          </a:xfrm>
        </p:spPr>
        <p:txBody>
          <a:bodyPr>
            <a:noAutofit/>
          </a:bodyPr>
          <a:lstStyle/>
          <a:p>
            <a:pPr algn="l"/>
            <a:r>
              <a:rPr lang="en-US" sz="3200" b="1" dirty="0">
                <a:solidFill>
                  <a:srgbClr val="997AB6"/>
                </a:solidFill>
                <a:latin typeface="Arial Black" panose="020B0604020202020204" pitchFamily="34" charset="0"/>
                <a:cs typeface="Arial Black" panose="020B0604020202020204" pitchFamily="34" charset="0"/>
              </a:rPr>
              <a:t>The impact of Mockingbird:</a:t>
            </a:r>
          </a:p>
        </p:txBody>
      </p:sp>
      <p:sp>
        <p:nvSpPr>
          <p:cNvPr id="3" name="Subtitle 2">
            <a:extLst>
              <a:ext uri="{FF2B5EF4-FFF2-40B4-BE49-F238E27FC236}">
                <a16:creationId xmlns:a16="http://schemas.microsoft.com/office/drawing/2014/main" id="{919E7C70-DA74-61F1-E3A6-AD263FFDE62A}"/>
              </a:ext>
            </a:extLst>
          </p:cNvPr>
          <p:cNvSpPr>
            <a:spLocks noGrp="1"/>
          </p:cNvSpPr>
          <p:nvPr>
            <p:ph type="subTitle" idx="1"/>
          </p:nvPr>
        </p:nvSpPr>
        <p:spPr>
          <a:xfrm>
            <a:off x="463546" y="1446028"/>
            <a:ext cx="6075477" cy="3895129"/>
          </a:xfrm>
        </p:spPr>
        <p:txBody>
          <a:bodyPr>
            <a:noAutofit/>
          </a:bodyPr>
          <a:lstStyle/>
          <a:p>
            <a:pPr marL="342900" indent="-342900" algn="l">
              <a:lnSpc>
                <a:spcPct val="90000"/>
              </a:lnSpc>
              <a:buFont typeface="Arial" panose="020B0604020202020204" pitchFamily="34" charset="0"/>
              <a:buChar char="•"/>
              <a:defRPr/>
            </a:pPr>
            <a:r>
              <a:rPr lang="en-GB" altLang="en-US" kern="0" dirty="0">
                <a:latin typeface="Arial" panose="020B0604020202020204" pitchFamily="34" charset="0"/>
                <a:cs typeface="Arial" panose="020B0604020202020204" pitchFamily="34" charset="0"/>
              </a:rPr>
              <a:t>A network of strong and authentic relationships able to replicate the support offered by an extended family</a:t>
            </a:r>
          </a:p>
          <a:p>
            <a:pPr marL="342900" indent="-342900" algn="l">
              <a:lnSpc>
                <a:spcPct val="90000"/>
              </a:lnSpc>
              <a:buFont typeface="Arial" panose="020B0604020202020204" pitchFamily="34" charset="0"/>
              <a:buChar char="•"/>
              <a:defRPr/>
            </a:pPr>
            <a:r>
              <a:rPr lang="en-GB" altLang="en-US" kern="0" dirty="0">
                <a:latin typeface="Arial" panose="020B0604020202020204" pitchFamily="34" charset="0"/>
                <a:cs typeface="Arial" panose="020B0604020202020204" pitchFamily="34" charset="0"/>
              </a:rPr>
              <a:t>A strong, robust and resilient structure able to support children, young people and fostering families. Improves daily experience and supports through times of crisis and transition.</a:t>
            </a:r>
          </a:p>
          <a:p>
            <a:pPr marL="342900" indent="-342900" algn="l">
              <a:lnSpc>
                <a:spcPct val="90000"/>
              </a:lnSpc>
              <a:buFont typeface="Arial" panose="020B0604020202020204" pitchFamily="34" charset="0"/>
              <a:buChar char="•"/>
              <a:defRPr/>
            </a:pPr>
            <a:r>
              <a:rPr lang="en-GB" altLang="en-US" kern="0" dirty="0">
                <a:latin typeface="Arial" panose="020B0604020202020204" pitchFamily="34" charset="0"/>
                <a:cs typeface="Arial" panose="020B0604020202020204" pitchFamily="34" charset="0"/>
              </a:rPr>
              <a:t>Improved placement stability, retention, sibling and birth family contact, skills and confidence, sleepover support, peer support, experience for children and young people. </a:t>
            </a:r>
          </a:p>
          <a:p>
            <a:pPr marL="342900" indent="-342900" algn="l">
              <a:lnSpc>
                <a:spcPct val="90000"/>
              </a:lnSpc>
              <a:buFont typeface="Arial" panose="020B0604020202020204" pitchFamily="34" charset="0"/>
              <a:buChar char="•"/>
              <a:defRPr/>
            </a:pPr>
            <a:endParaRPr lang="en-GB" altLang="en-US" sz="2800" kern="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A5227B3A-F1E1-2622-8556-56E4D4291857}"/>
              </a:ext>
            </a:extLst>
          </p:cNvPr>
          <p:cNvPicPr>
            <a:picLocks noChangeAspect="1"/>
          </p:cNvPicPr>
          <p:nvPr/>
        </p:nvPicPr>
        <p:blipFill>
          <a:blip r:embed="rId3"/>
          <a:stretch>
            <a:fillRect/>
          </a:stretch>
        </p:blipFill>
        <p:spPr>
          <a:xfrm>
            <a:off x="6539023" y="1331276"/>
            <a:ext cx="2230240" cy="2210200"/>
          </a:xfrm>
          <a:prstGeom prst="rect">
            <a:avLst/>
          </a:prstGeom>
        </p:spPr>
      </p:pic>
      <p:pic>
        <p:nvPicPr>
          <p:cNvPr id="7" name="Picture 6" descr="Diagram&#10;&#10;Description automatically generated">
            <a:extLst>
              <a:ext uri="{FF2B5EF4-FFF2-40B4-BE49-F238E27FC236}">
                <a16:creationId xmlns:a16="http://schemas.microsoft.com/office/drawing/2014/main" id="{DBEB9EE2-069F-39CA-A7C2-6F6FB3B57D4F}"/>
              </a:ext>
            </a:extLst>
          </p:cNvPr>
          <p:cNvPicPr>
            <a:picLocks noChangeAspect="1"/>
          </p:cNvPicPr>
          <p:nvPr/>
        </p:nvPicPr>
        <p:blipFill>
          <a:blip r:embed="rId4"/>
          <a:stretch>
            <a:fillRect/>
          </a:stretch>
        </p:blipFill>
        <p:spPr>
          <a:xfrm>
            <a:off x="6539023" y="3698758"/>
            <a:ext cx="2230240" cy="2225293"/>
          </a:xfrm>
          <a:prstGeom prst="rect">
            <a:avLst/>
          </a:prstGeom>
        </p:spPr>
      </p:pic>
    </p:spTree>
    <p:extLst>
      <p:ext uri="{BB962C8B-B14F-4D97-AF65-F5344CB8AC3E}">
        <p14:creationId xmlns:p14="http://schemas.microsoft.com/office/powerpoint/2010/main" val="171150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CBDAE41-CBAB-0ECC-F612-E83A9D04F819}"/>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0" y="7811"/>
            <a:ext cx="9144000" cy="6842378"/>
          </a:xfrm>
          <a:prstGeom prst="rect">
            <a:avLst/>
          </a:prstGeom>
        </p:spPr>
      </p:pic>
      <p:sp>
        <p:nvSpPr>
          <p:cNvPr id="2" name="Title 1">
            <a:extLst>
              <a:ext uri="{FF2B5EF4-FFF2-40B4-BE49-F238E27FC236}">
                <a16:creationId xmlns:a16="http://schemas.microsoft.com/office/drawing/2014/main" id="{6B3F32C4-B601-DAFB-16CF-6EDAFDD5FA3E}"/>
              </a:ext>
            </a:extLst>
          </p:cNvPr>
          <p:cNvSpPr>
            <a:spLocks noGrp="1"/>
          </p:cNvSpPr>
          <p:nvPr>
            <p:ph type="ctrTitle"/>
          </p:nvPr>
        </p:nvSpPr>
        <p:spPr>
          <a:xfrm>
            <a:off x="443524" y="467833"/>
            <a:ext cx="8125652" cy="2636874"/>
          </a:xfrm>
        </p:spPr>
        <p:txBody>
          <a:bodyPr>
            <a:noAutofit/>
          </a:bodyPr>
          <a:lstStyle/>
          <a:p>
            <a:r>
              <a:rPr lang="en-US" sz="3200" b="1" dirty="0">
                <a:solidFill>
                  <a:srgbClr val="997AB6"/>
                </a:solidFill>
                <a:latin typeface="Arial Black" panose="020B0604020202020204" pitchFamily="34" charset="0"/>
                <a:cs typeface="Arial Black" panose="020B0604020202020204" pitchFamily="34" charset="0"/>
              </a:rPr>
              <a:t>Any questions?</a:t>
            </a:r>
          </a:p>
        </p:txBody>
      </p:sp>
    </p:spTree>
    <p:extLst>
      <p:ext uri="{BB962C8B-B14F-4D97-AF65-F5344CB8AC3E}">
        <p14:creationId xmlns:p14="http://schemas.microsoft.com/office/powerpoint/2010/main" val="3576644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b36edf-d6b4-4d40-9417-44b51de556ab" xsi:nil="true"/>
    <lcf76f155ced4ddcb4097134ff3c332f xmlns="c6729e8c-beb3-4ee6-b81a-414909a6ee6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4A82731DC95349B317648A7E49395B" ma:contentTypeVersion="9" ma:contentTypeDescription="Create a new document." ma:contentTypeScope="" ma:versionID="66685872e09858636345df7eafdc4b09">
  <xsd:schema xmlns:xsd="http://www.w3.org/2001/XMLSchema" xmlns:xs="http://www.w3.org/2001/XMLSchema" xmlns:p="http://schemas.microsoft.com/office/2006/metadata/properties" xmlns:ns2="c6729e8c-beb3-4ee6-b81a-414909a6ee67" xmlns:ns3="c2b36edf-d6b4-4d40-9417-44b51de556ab" targetNamespace="http://schemas.microsoft.com/office/2006/metadata/properties" ma:root="true" ma:fieldsID="80a9094d15772d5642419ac8f7d745b5" ns2:_="" ns3:_="">
    <xsd:import namespace="c6729e8c-beb3-4ee6-b81a-414909a6ee67"/>
    <xsd:import namespace="c2b36edf-d6b4-4d40-9417-44b51de556a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29e8c-beb3-4ee6-b81a-414909a6ee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b36edf-d6b4-4d40-9417-44b51de556a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8a15ff6-7e7d-4255-a067-06cab0b6ed5f}" ma:internalName="TaxCatchAll" ma:showField="CatchAllData" ma:web="394ef579-52bd-4dd6-9d95-927d339731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49B343-E84C-4D59-97A5-10E333637822}">
  <ds:schemaRefs>
    <ds:schemaRef ds:uri="http://schemas.microsoft.com/office/2006/metadata/properties"/>
    <ds:schemaRef ds:uri="http://schemas.microsoft.com/office/infopath/2007/PartnerControls"/>
    <ds:schemaRef ds:uri="c2b36edf-d6b4-4d40-9417-44b51de556ab"/>
    <ds:schemaRef ds:uri="c6729e8c-beb3-4ee6-b81a-414909a6ee67"/>
  </ds:schemaRefs>
</ds:datastoreItem>
</file>

<file path=customXml/itemProps2.xml><?xml version="1.0" encoding="utf-8"?>
<ds:datastoreItem xmlns:ds="http://schemas.openxmlformats.org/officeDocument/2006/customXml" ds:itemID="{41E6A6E9-DDAA-495E-8590-383256E44A66}">
  <ds:schemaRefs>
    <ds:schemaRef ds:uri="http://schemas.microsoft.com/sharepoint/v3/contenttype/forms"/>
  </ds:schemaRefs>
</ds:datastoreItem>
</file>

<file path=customXml/itemProps3.xml><?xml version="1.0" encoding="utf-8"?>
<ds:datastoreItem xmlns:ds="http://schemas.openxmlformats.org/officeDocument/2006/customXml" ds:itemID="{5EDA294D-5650-4A85-8A9D-7BB0CA1E3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29e8c-beb3-4ee6-b81a-414909a6ee67"/>
    <ds:schemaRef ds:uri="c2b36edf-d6b4-4d40-9417-44b51de55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600</TotalTime>
  <Words>600</Words>
  <Application>Microsoft Office PowerPoint</Application>
  <PresentationFormat>On-screen Show (4:3)</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Symbol</vt:lpstr>
      <vt:lpstr>Office Theme</vt:lpstr>
      <vt:lpstr>PowerPoint Presentation</vt:lpstr>
      <vt:lpstr>What is Mockingbird?</vt:lpstr>
      <vt:lpstr>The Mockingbird Constellation</vt:lpstr>
      <vt:lpstr>Roles in Mockingbird</vt:lpstr>
      <vt:lpstr>Meet our Mockingbird hub carers in Westmorland&amp; Furness</vt:lpstr>
      <vt:lpstr>Benefits for our fostering families</vt:lpstr>
      <vt:lpstr>Benefits for children</vt:lpstr>
      <vt:lpstr>The impact of Mockingbird:</vt:lpstr>
      <vt:lpstr>Any questions?</vt:lpstr>
      <vt:lpstr>How to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Arlene Graham</dc:creator>
  <cp:lastModifiedBy>Crisp, Claire</cp:lastModifiedBy>
  <cp:revision>25</cp:revision>
  <dcterms:created xsi:type="dcterms:W3CDTF">2023-01-24T14:47:23Z</dcterms:created>
  <dcterms:modified xsi:type="dcterms:W3CDTF">2025-06-09T16:00:45Z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0x010100964A82731DC95349B317648A7E49395B</vt:lpwstr>
  </property>
</Properties>
</file>