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7" r:id="rId5"/>
    <p:sldId id="2147471436" r:id="rId6"/>
    <p:sldId id="275" r:id="rId7"/>
    <p:sldId id="2147471434" r:id="rId8"/>
    <p:sldId id="289" r:id="rId9"/>
    <p:sldId id="288" r:id="rId10"/>
    <p:sldId id="350" r:id="rId11"/>
    <p:sldId id="2147471468" r:id="rId12"/>
    <p:sldId id="2147471462" r:id="rId13"/>
    <p:sldId id="269" r:id="rId14"/>
    <p:sldId id="2147471440" r:id="rId15"/>
    <p:sldId id="338" r:id="rId16"/>
    <p:sldId id="329" r:id="rId17"/>
    <p:sldId id="2147471453" r:id="rId18"/>
    <p:sldId id="2147471469" r:id="rId19"/>
    <p:sldId id="2147471458" r:id="rId20"/>
    <p:sldId id="325" r:id="rId21"/>
    <p:sldId id="2147471467" r:id="rId22"/>
    <p:sldId id="2147471452" r:id="rId23"/>
    <p:sldId id="351" r:id="rId24"/>
    <p:sldId id="2147471475" r:id="rId25"/>
    <p:sldId id="2147471470" r:id="rId26"/>
    <p:sldId id="2147471455" r:id="rId27"/>
    <p:sldId id="349" r:id="rId28"/>
    <p:sldId id="2147471471" r:id="rId29"/>
    <p:sldId id="2147471443" r:id="rId30"/>
    <p:sldId id="286" r:id="rId31"/>
    <p:sldId id="2147471472" r:id="rId32"/>
    <p:sldId id="2147471478" r:id="rId33"/>
    <p:sldId id="2147471422" r:id="rId34"/>
    <p:sldId id="2147471479" r:id="rId35"/>
    <p:sldId id="547" r:id="rId36"/>
    <p:sldId id="2147471480" r:id="rId37"/>
    <p:sldId id="2147471474" r:id="rId38"/>
    <p:sldId id="2147471450" r:id="rId39"/>
    <p:sldId id="214747147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699"/>
    <a:srgbClr val="626274"/>
    <a:srgbClr val="343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192"/>
  </p:normalViewPr>
  <p:slideViewPr>
    <p:cSldViewPr snapToGrid="0">
      <p:cViewPr varScale="1">
        <p:scale>
          <a:sx n="64" d="100"/>
          <a:sy n="64" d="100"/>
        </p:scale>
        <p:origin x="7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cumbria-my.sharepoint.com/personal/nathan_collins_cumbria_gov_uk/Documents/250211%20Westmorland%20Shopping%20Centre%20Car%20Park%20Electricity%20Consumption%20Comparis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umbria-my.sharepoint.com/personal/nathan_collins_cumbria_gov_uk/Documents/2501%20Carbon%20reporting%20Expo%20SLid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t>Westmorland Shopping Centre Car Park Electricity</a:t>
            </a:r>
            <a:r>
              <a:rPr lang="en-GB" b="1" baseline="0" dirty="0"/>
              <a:t> Consumption</a:t>
            </a:r>
          </a:p>
          <a:p>
            <a:pPr>
              <a:defRPr/>
            </a:pPr>
            <a:r>
              <a:rPr lang="en-GB" baseline="0" dirty="0"/>
              <a:t>Oct-Dec 2024-2025 vs. Oct-Dec 2023-2024</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'[250211 Westmorland Shopping Centre Car Park Electricity Consumption Comparison.xlsx]energy_data_2024-10-01_2025-01-'!$G$1</c:f>
              <c:strCache>
                <c:ptCount val="1"/>
                <c:pt idx="0">
                  <c:v>2023-2024</c:v>
                </c:pt>
              </c:strCache>
            </c:strRef>
          </c:tx>
          <c:spPr>
            <a:solidFill>
              <a:srgbClr val="00B050"/>
            </a:solidFill>
            <a:ln>
              <a:noFill/>
            </a:ln>
            <a:effectLst/>
          </c:spPr>
          <c:invertIfNegative val="0"/>
          <c:cat>
            <c:numRef>
              <c:f>'[250211 Westmorland Shopping Centre Car Park Electricity Consumption Comparison.xlsx]energy_data_2024-10-01_2025-01-'!$A$2:$A$124</c:f>
              <c:numCache>
                <c:formatCode>m/d/yyyy</c:formatCode>
                <c:ptCount val="123"/>
                <c:pt idx="0">
                  <c:v>45566</c:v>
                </c:pt>
                <c:pt idx="1">
                  <c:v>45567</c:v>
                </c:pt>
                <c:pt idx="2">
                  <c:v>45568</c:v>
                </c:pt>
                <c:pt idx="3">
                  <c:v>45569</c:v>
                </c:pt>
                <c:pt idx="4">
                  <c:v>45570</c:v>
                </c:pt>
                <c:pt idx="5">
                  <c:v>45571</c:v>
                </c:pt>
                <c:pt idx="6">
                  <c:v>45572</c:v>
                </c:pt>
                <c:pt idx="7">
                  <c:v>45573</c:v>
                </c:pt>
                <c:pt idx="8">
                  <c:v>45574</c:v>
                </c:pt>
                <c:pt idx="9">
                  <c:v>45575</c:v>
                </c:pt>
                <c:pt idx="10">
                  <c:v>45576</c:v>
                </c:pt>
                <c:pt idx="11">
                  <c:v>45577</c:v>
                </c:pt>
                <c:pt idx="12">
                  <c:v>45578</c:v>
                </c:pt>
                <c:pt idx="13">
                  <c:v>45579</c:v>
                </c:pt>
                <c:pt idx="14">
                  <c:v>45580</c:v>
                </c:pt>
                <c:pt idx="15">
                  <c:v>45581</c:v>
                </c:pt>
                <c:pt idx="16">
                  <c:v>45582</c:v>
                </c:pt>
                <c:pt idx="17">
                  <c:v>45583</c:v>
                </c:pt>
                <c:pt idx="18">
                  <c:v>45584</c:v>
                </c:pt>
                <c:pt idx="19">
                  <c:v>45585</c:v>
                </c:pt>
                <c:pt idx="20">
                  <c:v>45586</c:v>
                </c:pt>
                <c:pt idx="21">
                  <c:v>45587</c:v>
                </c:pt>
                <c:pt idx="22">
                  <c:v>45588</c:v>
                </c:pt>
                <c:pt idx="23">
                  <c:v>45589</c:v>
                </c:pt>
                <c:pt idx="24">
                  <c:v>45590</c:v>
                </c:pt>
                <c:pt idx="25">
                  <c:v>45591</c:v>
                </c:pt>
                <c:pt idx="26">
                  <c:v>45592</c:v>
                </c:pt>
                <c:pt idx="27">
                  <c:v>45593</c:v>
                </c:pt>
                <c:pt idx="28">
                  <c:v>45594</c:v>
                </c:pt>
                <c:pt idx="29">
                  <c:v>45595</c:v>
                </c:pt>
                <c:pt idx="30">
                  <c:v>45596</c:v>
                </c:pt>
                <c:pt idx="31">
                  <c:v>45597</c:v>
                </c:pt>
                <c:pt idx="32">
                  <c:v>45598</c:v>
                </c:pt>
                <c:pt idx="33">
                  <c:v>45599</c:v>
                </c:pt>
                <c:pt idx="34">
                  <c:v>45600</c:v>
                </c:pt>
                <c:pt idx="35">
                  <c:v>45601</c:v>
                </c:pt>
                <c:pt idx="36">
                  <c:v>45602</c:v>
                </c:pt>
                <c:pt idx="37">
                  <c:v>45603</c:v>
                </c:pt>
                <c:pt idx="38">
                  <c:v>45604</c:v>
                </c:pt>
                <c:pt idx="39">
                  <c:v>45605</c:v>
                </c:pt>
                <c:pt idx="40">
                  <c:v>45606</c:v>
                </c:pt>
                <c:pt idx="41">
                  <c:v>45607</c:v>
                </c:pt>
                <c:pt idx="42">
                  <c:v>45608</c:v>
                </c:pt>
                <c:pt idx="43">
                  <c:v>45609</c:v>
                </c:pt>
                <c:pt idx="44">
                  <c:v>45610</c:v>
                </c:pt>
                <c:pt idx="45">
                  <c:v>45611</c:v>
                </c:pt>
                <c:pt idx="46">
                  <c:v>45612</c:v>
                </c:pt>
                <c:pt idx="47">
                  <c:v>45613</c:v>
                </c:pt>
                <c:pt idx="48">
                  <c:v>45614</c:v>
                </c:pt>
                <c:pt idx="49">
                  <c:v>45615</c:v>
                </c:pt>
                <c:pt idx="50">
                  <c:v>45616</c:v>
                </c:pt>
                <c:pt idx="51">
                  <c:v>45617</c:v>
                </c:pt>
                <c:pt idx="52">
                  <c:v>45618</c:v>
                </c:pt>
                <c:pt idx="53">
                  <c:v>45619</c:v>
                </c:pt>
                <c:pt idx="54">
                  <c:v>45620</c:v>
                </c:pt>
                <c:pt idx="55">
                  <c:v>45621</c:v>
                </c:pt>
                <c:pt idx="56">
                  <c:v>45622</c:v>
                </c:pt>
                <c:pt idx="57">
                  <c:v>45623</c:v>
                </c:pt>
                <c:pt idx="58">
                  <c:v>45624</c:v>
                </c:pt>
                <c:pt idx="59">
                  <c:v>45625</c:v>
                </c:pt>
                <c:pt idx="60">
                  <c:v>45626</c:v>
                </c:pt>
                <c:pt idx="61">
                  <c:v>45627</c:v>
                </c:pt>
                <c:pt idx="62">
                  <c:v>45628</c:v>
                </c:pt>
                <c:pt idx="63">
                  <c:v>45629</c:v>
                </c:pt>
                <c:pt idx="64">
                  <c:v>45630</c:v>
                </c:pt>
                <c:pt idx="65">
                  <c:v>45631</c:v>
                </c:pt>
                <c:pt idx="66">
                  <c:v>45632</c:v>
                </c:pt>
                <c:pt idx="67">
                  <c:v>45633</c:v>
                </c:pt>
                <c:pt idx="68">
                  <c:v>45634</c:v>
                </c:pt>
                <c:pt idx="69">
                  <c:v>45635</c:v>
                </c:pt>
                <c:pt idx="70">
                  <c:v>45636</c:v>
                </c:pt>
                <c:pt idx="71">
                  <c:v>45637</c:v>
                </c:pt>
                <c:pt idx="72">
                  <c:v>45638</c:v>
                </c:pt>
                <c:pt idx="73">
                  <c:v>45639</c:v>
                </c:pt>
                <c:pt idx="74">
                  <c:v>45640</c:v>
                </c:pt>
                <c:pt idx="75">
                  <c:v>45641</c:v>
                </c:pt>
                <c:pt idx="76">
                  <c:v>45642</c:v>
                </c:pt>
                <c:pt idx="77">
                  <c:v>45643</c:v>
                </c:pt>
                <c:pt idx="78">
                  <c:v>45644</c:v>
                </c:pt>
                <c:pt idx="79">
                  <c:v>45645</c:v>
                </c:pt>
                <c:pt idx="80">
                  <c:v>45646</c:v>
                </c:pt>
                <c:pt idx="81">
                  <c:v>45647</c:v>
                </c:pt>
                <c:pt idx="82">
                  <c:v>45648</c:v>
                </c:pt>
                <c:pt idx="83">
                  <c:v>45649</c:v>
                </c:pt>
                <c:pt idx="84">
                  <c:v>45650</c:v>
                </c:pt>
                <c:pt idx="85">
                  <c:v>45651</c:v>
                </c:pt>
                <c:pt idx="86">
                  <c:v>45652</c:v>
                </c:pt>
                <c:pt idx="87">
                  <c:v>45653</c:v>
                </c:pt>
                <c:pt idx="88">
                  <c:v>45654</c:v>
                </c:pt>
                <c:pt idx="89">
                  <c:v>45655</c:v>
                </c:pt>
                <c:pt idx="90">
                  <c:v>45656</c:v>
                </c:pt>
                <c:pt idx="91">
                  <c:v>45657</c:v>
                </c:pt>
                <c:pt idx="92">
                  <c:v>45658</c:v>
                </c:pt>
                <c:pt idx="93">
                  <c:v>45659</c:v>
                </c:pt>
                <c:pt idx="94">
                  <c:v>45660</c:v>
                </c:pt>
                <c:pt idx="95">
                  <c:v>45661</c:v>
                </c:pt>
                <c:pt idx="96">
                  <c:v>45662</c:v>
                </c:pt>
                <c:pt idx="97">
                  <c:v>45663</c:v>
                </c:pt>
                <c:pt idx="98">
                  <c:v>45664</c:v>
                </c:pt>
                <c:pt idx="99">
                  <c:v>45665</c:v>
                </c:pt>
                <c:pt idx="100">
                  <c:v>45666</c:v>
                </c:pt>
                <c:pt idx="101">
                  <c:v>45667</c:v>
                </c:pt>
                <c:pt idx="102">
                  <c:v>45668</c:v>
                </c:pt>
                <c:pt idx="103">
                  <c:v>45669</c:v>
                </c:pt>
                <c:pt idx="104">
                  <c:v>45670</c:v>
                </c:pt>
                <c:pt idx="105">
                  <c:v>45671</c:v>
                </c:pt>
                <c:pt idx="106">
                  <c:v>45672</c:v>
                </c:pt>
                <c:pt idx="107">
                  <c:v>45673</c:v>
                </c:pt>
                <c:pt idx="108">
                  <c:v>45674</c:v>
                </c:pt>
                <c:pt idx="109">
                  <c:v>45675</c:v>
                </c:pt>
                <c:pt idx="110">
                  <c:v>45676</c:v>
                </c:pt>
                <c:pt idx="111">
                  <c:v>45677</c:v>
                </c:pt>
                <c:pt idx="112">
                  <c:v>45678</c:v>
                </c:pt>
                <c:pt idx="113">
                  <c:v>45679</c:v>
                </c:pt>
                <c:pt idx="114">
                  <c:v>45680</c:v>
                </c:pt>
                <c:pt idx="115">
                  <c:v>45681</c:v>
                </c:pt>
                <c:pt idx="116">
                  <c:v>45682</c:v>
                </c:pt>
                <c:pt idx="117">
                  <c:v>45683</c:v>
                </c:pt>
                <c:pt idx="118">
                  <c:v>45684</c:v>
                </c:pt>
                <c:pt idx="119">
                  <c:v>45685</c:v>
                </c:pt>
                <c:pt idx="120">
                  <c:v>45686</c:v>
                </c:pt>
                <c:pt idx="121">
                  <c:v>45687</c:v>
                </c:pt>
                <c:pt idx="122">
                  <c:v>45688</c:v>
                </c:pt>
              </c:numCache>
            </c:numRef>
          </c:cat>
          <c:val>
            <c:numRef>
              <c:f>'[250211 Westmorland Shopping Centre Car Park Electricity Consumption Comparison.xlsx]energy_data_2024-10-01_2025-01-'!$G$2:$G$124</c:f>
              <c:numCache>
                <c:formatCode>General</c:formatCode>
                <c:ptCount val="123"/>
                <c:pt idx="0">
                  <c:v>563.9</c:v>
                </c:pt>
                <c:pt idx="1">
                  <c:v>574.70000000000005</c:v>
                </c:pt>
                <c:pt idx="2">
                  <c:v>578.79999999999995</c:v>
                </c:pt>
                <c:pt idx="3">
                  <c:v>578.4</c:v>
                </c:pt>
                <c:pt idx="4">
                  <c:v>581.1</c:v>
                </c:pt>
                <c:pt idx="5">
                  <c:v>581.79999999999995</c:v>
                </c:pt>
                <c:pt idx="6">
                  <c:v>582.6</c:v>
                </c:pt>
                <c:pt idx="7">
                  <c:v>573.1</c:v>
                </c:pt>
                <c:pt idx="8">
                  <c:v>578.20000000000005</c:v>
                </c:pt>
                <c:pt idx="9">
                  <c:v>581.70000000000005</c:v>
                </c:pt>
                <c:pt idx="10">
                  <c:v>581.70000000000005</c:v>
                </c:pt>
                <c:pt idx="11">
                  <c:v>583.5</c:v>
                </c:pt>
                <c:pt idx="12">
                  <c:v>590.79999999999995</c:v>
                </c:pt>
                <c:pt idx="13">
                  <c:v>588.1</c:v>
                </c:pt>
                <c:pt idx="14">
                  <c:v>588.6</c:v>
                </c:pt>
                <c:pt idx="15">
                  <c:v>598</c:v>
                </c:pt>
                <c:pt idx="16">
                  <c:v>595.29999999999995</c:v>
                </c:pt>
                <c:pt idx="17">
                  <c:v>596.6</c:v>
                </c:pt>
                <c:pt idx="18">
                  <c:v>582.4</c:v>
                </c:pt>
                <c:pt idx="19">
                  <c:v>586.5</c:v>
                </c:pt>
                <c:pt idx="20">
                  <c:v>584.4</c:v>
                </c:pt>
                <c:pt idx="21">
                  <c:v>589.4</c:v>
                </c:pt>
                <c:pt idx="22">
                  <c:v>596.79999999999995</c:v>
                </c:pt>
                <c:pt idx="23">
                  <c:v>591.1</c:v>
                </c:pt>
                <c:pt idx="24">
                  <c:v>602</c:v>
                </c:pt>
                <c:pt idx="25">
                  <c:v>597.9</c:v>
                </c:pt>
                <c:pt idx="26">
                  <c:v>590.70000000000005</c:v>
                </c:pt>
                <c:pt idx="27">
                  <c:v>579.20000000000005</c:v>
                </c:pt>
                <c:pt idx="28">
                  <c:v>581.5</c:v>
                </c:pt>
                <c:pt idx="29">
                  <c:v>600.20000000000005</c:v>
                </c:pt>
                <c:pt idx="30">
                  <c:v>598.1</c:v>
                </c:pt>
                <c:pt idx="31">
                  <c:v>593.1</c:v>
                </c:pt>
                <c:pt idx="32">
                  <c:v>588.29999999999995</c:v>
                </c:pt>
                <c:pt idx="33">
                  <c:v>586.1</c:v>
                </c:pt>
                <c:pt idx="34">
                  <c:v>583</c:v>
                </c:pt>
                <c:pt idx="35">
                  <c:v>580</c:v>
                </c:pt>
                <c:pt idx="36">
                  <c:v>604.20000000000005</c:v>
                </c:pt>
                <c:pt idx="37">
                  <c:v>591.29999999999995</c:v>
                </c:pt>
                <c:pt idx="38">
                  <c:v>588.9</c:v>
                </c:pt>
                <c:pt idx="39">
                  <c:v>593</c:v>
                </c:pt>
                <c:pt idx="40">
                  <c:v>596</c:v>
                </c:pt>
                <c:pt idx="41">
                  <c:v>613.9</c:v>
                </c:pt>
                <c:pt idx="42">
                  <c:v>599.9</c:v>
                </c:pt>
                <c:pt idx="43">
                  <c:v>606.1</c:v>
                </c:pt>
                <c:pt idx="44">
                  <c:v>595.5</c:v>
                </c:pt>
                <c:pt idx="45">
                  <c:v>605.1</c:v>
                </c:pt>
                <c:pt idx="46">
                  <c:v>594.5</c:v>
                </c:pt>
                <c:pt idx="47">
                  <c:v>604.79999999999995</c:v>
                </c:pt>
                <c:pt idx="48">
                  <c:v>603.6</c:v>
                </c:pt>
                <c:pt idx="49">
                  <c:v>588.9</c:v>
                </c:pt>
                <c:pt idx="50">
                  <c:v>589.4</c:v>
                </c:pt>
                <c:pt idx="51">
                  <c:v>591.1</c:v>
                </c:pt>
                <c:pt idx="52">
                  <c:v>587.20000000000005</c:v>
                </c:pt>
                <c:pt idx="53">
                  <c:v>587.29999999999995</c:v>
                </c:pt>
                <c:pt idx="54">
                  <c:v>594.5</c:v>
                </c:pt>
                <c:pt idx="55">
                  <c:v>600</c:v>
                </c:pt>
                <c:pt idx="56">
                  <c:v>583</c:v>
                </c:pt>
                <c:pt idx="57">
                  <c:v>598.9</c:v>
                </c:pt>
                <c:pt idx="58">
                  <c:v>601.4</c:v>
                </c:pt>
                <c:pt idx="59">
                  <c:v>619.70000000000005</c:v>
                </c:pt>
                <c:pt idx="60">
                  <c:v>615.9</c:v>
                </c:pt>
                <c:pt idx="61">
                  <c:v>625.29999999999995</c:v>
                </c:pt>
                <c:pt idx="62">
                  <c:v>617.4</c:v>
                </c:pt>
                <c:pt idx="63">
                  <c:v>617.29999999999995</c:v>
                </c:pt>
                <c:pt idx="64">
                  <c:v>611.20000000000005</c:v>
                </c:pt>
                <c:pt idx="65">
                  <c:v>618</c:v>
                </c:pt>
                <c:pt idx="66">
                  <c:v>625.29999999999995</c:v>
                </c:pt>
                <c:pt idx="67">
                  <c:v>633.4</c:v>
                </c:pt>
                <c:pt idx="68">
                  <c:v>608.4</c:v>
                </c:pt>
                <c:pt idx="69">
                  <c:v>613.79999999999995</c:v>
                </c:pt>
                <c:pt idx="70">
                  <c:v>591.70000000000005</c:v>
                </c:pt>
                <c:pt idx="71">
                  <c:v>623.9</c:v>
                </c:pt>
                <c:pt idx="72">
                  <c:v>621.4</c:v>
                </c:pt>
                <c:pt idx="73">
                  <c:v>620.1</c:v>
                </c:pt>
                <c:pt idx="74">
                  <c:v>607.70000000000005</c:v>
                </c:pt>
                <c:pt idx="75">
                  <c:v>608.70000000000005</c:v>
                </c:pt>
                <c:pt idx="76">
                  <c:v>605.20000000000005</c:v>
                </c:pt>
                <c:pt idx="77">
                  <c:v>603.6</c:v>
                </c:pt>
                <c:pt idx="78">
                  <c:v>609.4</c:v>
                </c:pt>
                <c:pt idx="79">
                  <c:v>603.4</c:v>
                </c:pt>
                <c:pt idx="80">
                  <c:v>603.4</c:v>
                </c:pt>
                <c:pt idx="81">
                  <c:v>608.20000000000005</c:v>
                </c:pt>
                <c:pt idx="82">
                  <c:v>601.1</c:v>
                </c:pt>
                <c:pt idx="83">
                  <c:v>591.6</c:v>
                </c:pt>
                <c:pt idx="84">
                  <c:v>589.1</c:v>
                </c:pt>
                <c:pt idx="85">
                  <c:v>574.29999999999995</c:v>
                </c:pt>
                <c:pt idx="86">
                  <c:v>595.70000000000005</c:v>
                </c:pt>
                <c:pt idx="87">
                  <c:v>609.9</c:v>
                </c:pt>
                <c:pt idx="88">
                  <c:v>605.6</c:v>
                </c:pt>
                <c:pt idx="89">
                  <c:v>608.20000000000005</c:v>
                </c:pt>
                <c:pt idx="90">
                  <c:v>612.1</c:v>
                </c:pt>
                <c:pt idx="91">
                  <c:v>593.4</c:v>
                </c:pt>
                <c:pt idx="92">
                  <c:v>563.1</c:v>
                </c:pt>
                <c:pt idx="93">
                  <c:v>615.29999999999995</c:v>
                </c:pt>
                <c:pt idx="94">
                  <c:v>607.20000000000005</c:v>
                </c:pt>
                <c:pt idx="95">
                  <c:v>606.6</c:v>
                </c:pt>
                <c:pt idx="96">
                  <c:v>604.4</c:v>
                </c:pt>
                <c:pt idx="97">
                  <c:v>616.70000000000005</c:v>
                </c:pt>
                <c:pt idx="98">
                  <c:v>605.4</c:v>
                </c:pt>
                <c:pt idx="99">
                  <c:v>610.6</c:v>
                </c:pt>
                <c:pt idx="100">
                  <c:v>618</c:v>
                </c:pt>
                <c:pt idx="101">
                  <c:v>618</c:v>
                </c:pt>
                <c:pt idx="102">
                  <c:v>618</c:v>
                </c:pt>
                <c:pt idx="103">
                  <c:v>615.1</c:v>
                </c:pt>
                <c:pt idx="104">
                  <c:v>608</c:v>
                </c:pt>
                <c:pt idx="105">
                  <c:v>594.29999999999995</c:v>
                </c:pt>
                <c:pt idx="106">
                  <c:v>618.29999999999995</c:v>
                </c:pt>
                <c:pt idx="107">
                  <c:v>606.9</c:v>
                </c:pt>
                <c:pt idx="108">
                  <c:v>624.6</c:v>
                </c:pt>
                <c:pt idx="109">
                  <c:v>627.79999999999995</c:v>
                </c:pt>
                <c:pt idx="110">
                  <c:v>623.6</c:v>
                </c:pt>
                <c:pt idx="111">
                  <c:v>631.5</c:v>
                </c:pt>
                <c:pt idx="112">
                  <c:v>600.79999999999995</c:v>
                </c:pt>
                <c:pt idx="113">
                  <c:v>605.29999999999995</c:v>
                </c:pt>
                <c:pt idx="114">
                  <c:v>613.6</c:v>
                </c:pt>
                <c:pt idx="115">
                  <c:v>614.6</c:v>
                </c:pt>
                <c:pt idx="116">
                  <c:v>606.5</c:v>
                </c:pt>
                <c:pt idx="117">
                  <c:v>606.1</c:v>
                </c:pt>
                <c:pt idx="118">
                  <c:v>604.79999999999995</c:v>
                </c:pt>
                <c:pt idx="119">
                  <c:v>582.1</c:v>
                </c:pt>
                <c:pt idx="120">
                  <c:v>612.6</c:v>
                </c:pt>
                <c:pt idx="121">
                  <c:v>614.1</c:v>
                </c:pt>
                <c:pt idx="122">
                  <c:v>611.70000000000005</c:v>
                </c:pt>
              </c:numCache>
            </c:numRef>
          </c:val>
          <c:extLst>
            <c:ext xmlns:c16="http://schemas.microsoft.com/office/drawing/2014/chart" uri="{C3380CC4-5D6E-409C-BE32-E72D297353CC}">
              <c16:uniqueId val="{00000000-E5EB-4E35-AB59-738875AD4653}"/>
            </c:ext>
          </c:extLst>
        </c:ser>
        <c:ser>
          <c:idx val="0"/>
          <c:order val="1"/>
          <c:tx>
            <c:strRef>
              <c:f>'[250211 Westmorland Shopping Centre Car Park Electricity Consumption Comparison.xlsx]energy_data_2024-10-01_2025-01-'!$F$1</c:f>
              <c:strCache>
                <c:ptCount val="1"/>
                <c:pt idx="0">
                  <c:v>2024-2025</c:v>
                </c:pt>
              </c:strCache>
            </c:strRef>
          </c:tx>
          <c:spPr>
            <a:solidFill>
              <a:schemeClr val="accent5"/>
            </a:solidFill>
            <a:ln>
              <a:noFill/>
            </a:ln>
            <a:effectLst/>
          </c:spPr>
          <c:invertIfNegative val="0"/>
          <c:cat>
            <c:numRef>
              <c:f>'[250211 Westmorland Shopping Centre Car Park Electricity Consumption Comparison.xlsx]energy_data_2024-10-01_2025-01-'!$A$2:$A$124</c:f>
              <c:numCache>
                <c:formatCode>m/d/yyyy</c:formatCode>
                <c:ptCount val="123"/>
                <c:pt idx="0">
                  <c:v>45566</c:v>
                </c:pt>
                <c:pt idx="1">
                  <c:v>45567</c:v>
                </c:pt>
                <c:pt idx="2">
                  <c:v>45568</c:v>
                </c:pt>
                <c:pt idx="3">
                  <c:v>45569</c:v>
                </c:pt>
                <c:pt idx="4">
                  <c:v>45570</c:v>
                </c:pt>
                <c:pt idx="5">
                  <c:v>45571</c:v>
                </c:pt>
                <c:pt idx="6">
                  <c:v>45572</c:v>
                </c:pt>
                <c:pt idx="7">
                  <c:v>45573</c:v>
                </c:pt>
                <c:pt idx="8">
                  <c:v>45574</c:v>
                </c:pt>
                <c:pt idx="9">
                  <c:v>45575</c:v>
                </c:pt>
                <c:pt idx="10">
                  <c:v>45576</c:v>
                </c:pt>
                <c:pt idx="11">
                  <c:v>45577</c:v>
                </c:pt>
                <c:pt idx="12">
                  <c:v>45578</c:v>
                </c:pt>
                <c:pt idx="13">
                  <c:v>45579</c:v>
                </c:pt>
                <c:pt idx="14">
                  <c:v>45580</c:v>
                </c:pt>
                <c:pt idx="15">
                  <c:v>45581</c:v>
                </c:pt>
                <c:pt idx="16">
                  <c:v>45582</c:v>
                </c:pt>
                <c:pt idx="17">
                  <c:v>45583</c:v>
                </c:pt>
                <c:pt idx="18">
                  <c:v>45584</c:v>
                </c:pt>
                <c:pt idx="19">
                  <c:v>45585</c:v>
                </c:pt>
                <c:pt idx="20">
                  <c:v>45586</c:v>
                </c:pt>
                <c:pt idx="21">
                  <c:v>45587</c:v>
                </c:pt>
                <c:pt idx="22">
                  <c:v>45588</c:v>
                </c:pt>
                <c:pt idx="23">
                  <c:v>45589</c:v>
                </c:pt>
                <c:pt idx="24">
                  <c:v>45590</c:v>
                </c:pt>
                <c:pt idx="25">
                  <c:v>45591</c:v>
                </c:pt>
                <c:pt idx="26">
                  <c:v>45592</c:v>
                </c:pt>
                <c:pt idx="27">
                  <c:v>45593</c:v>
                </c:pt>
                <c:pt idx="28">
                  <c:v>45594</c:v>
                </c:pt>
                <c:pt idx="29">
                  <c:v>45595</c:v>
                </c:pt>
                <c:pt idx="30">
                  <c:v>45596</c:v>
                </c:pt>
                <c:pt idx="31">
                  <c:v>45597</c:v>
                </c:pt>
                <c:pt idx="32">
                  <c:v>45598</c:v>
                </c:pt>
                <c:pt idx="33">
                  <c:v>45599</c:v>
                </c:pt>
                <c:pt idx="34">
                  <c:v>45600</c:v>
                </c:pt>
                <c:pt idx="35">
                  <c:v>45601</c:v>
                </c:pt>
                <c:pt idx="36">
                  <c:v>45602</c:v>
                </c:pt>
                <c:pt idx="37">
                  <c:v>45603</c:v>
                </c:pt>
                <c:pt idx="38">
                  <c:v>45604</c:v>
                </c:pt>
                <c:pt idx="39">
                  <c:v>45605</c:v>
                </c:pt>
                <c:pt idx="40">
                  <c:v>45606</c:v>
                </c:pt>
                <c:pt idx="41">
                  <c:v>45607</c:v>
                </c:pt>
                <c:pt idx="42">
                  <c:v>45608</c:v>
                </c:pt>
                <c:pt idx="43">
                  <c:v>45609</c:v>
                </c:pt>
                <c:pt idx="44">
                  <c:v>45610</c:v>
                </c:pt>
                <c:pt idx="45">
                  <c:v>45611</c:v>
                </c:pt>
                <c:pt idx="46">
                  <c:v>45612</c:v>
                </c:pt>
                <c:pt idx="47">
                  <c:v>45613</c:v>
                </c:pt>
                <c:pt idx="48">
                  <c:v>45614</c:v>
                </c:pt>
                <c:pt idx="49">
                  <c:v>45615</c:v>
                </c:pt>
                <c:pt idx="50">
                  <c:v>45616</c:v>
                </c:pt>
                <c:pt idx="51">
                  <c:v>45617</c:v>
                </c:pt>
                <c:pt idx="52">
                  <c:v>45618</c:v>
                </c:pt>
                <c:pt idx="53">
                  <c:v>45619</c:v>
                </c:pt>
                <c:pt idx="54">
                  <c:v>45620</c:v>
                </c:pt>
                <c:pt idx="55">
                  <c:v>45621</c:v>
                </c:pt>
                <c:pt idx="56">
                  <c:v>45622</c:v>
                </c:pt>
                <c:pt idx="57">
                  <c:v>45623</c:v>
                </c:pt>
                <c:pt idx="58">
                  <c:v>45624</c:v>
                </c:pt>
                <c:pt idx="59">
                  <c:v>45625</c:v>
                </c:pt>
                <c:pt idx="60">
                  <c:v>45626</c:v>
                </c:pt>
                <c:pt idx="61">
                  <c:v>45627</c:v>
                </c:pt>
                <c:pt idx="62">
                  <c:v>45628</c:v>
                </c:pt>
                <c:pt idx="63">
                  <c:v>45629</c:v>
                </c:pt>
                <c:pt idx="64">
                  <c:v>45630</c:v>
                </c:pt>
                <c:pt idx="65">
                  <c:v>45631</c:v>
                </c:pt>
                <c:pt idx="66">
                  <c:v>45632</c:v>
                </c:pt>
                <c:pt idx="67">
                  <c:v>45633</c:v>
                </c:pt>
                <c:pt idx="68">
                  <c:v>45634</c:v>
                </c:pt>
                <c:pt idx="69">
                  <c:v>45635</c:v>
                </c:pt>
                <c:pt idx="70">
                  <c:v>45636</c:v>
                </c:pt>
                <c:pt idx="71">
                  <c:v>45637</c:v>
                </c:pt>
                <c:pt idx="72">
                  <c:v>45638</c:v>
                </c:pt>
                <c:pt idx="73">
                  <c:v>45639</c:v>
                </c:pt>
                <c:pt idx="74">
                  <c:v>45640</c:v>
                </c:pt>
                <c:pt idx="75">
                  <c:v>45641</c:v>
                </c:pt>
                <c:pt idx="76">
                  <c:v>45642</c:v>
                </c:pt>
                <c:pt idx="77">
                  <c:v>45643</c:v>
                </c:pt>
                <c:pt idx="78">
                  <c:v>45644</c:v>
                </c:pt>
                <c:pt idx="79">
                  <c:v>45645</c:v>
                </c:pt>
                <c:pt idx="80">
                  <c:v>45646</c:v>
                </c:pt>
                <c:pt idx="81">
                  <c:v>45647</c:v>
                </c:pt>
                <c:pt idx="82">
                  <c:v>45648</c:v>
                </c:pt>
                <c:pt idx="83">
                  <c:v>45649</c:v>
                </c:pt>
                <c:pt idx="84">
                  <c:v>45650</c:v>
                </c:pt>
                <c:pt idx="85">
                  <c:v>45651</c:v>
                </c:pt>
                <c:pt idx="86">
                  <c:v>45652</c:v>
                </c:pt>
                <c:pt idx="87">
                  <c:v>45653</c:v>
                </c:pt>
                <c:pt idx="88">
                  <c:v>45654</c:v>
                </c:pt>
                <c:pt idx="89">
                  <c:v>45655</c:v>
                </c:pt>
                <c:pt idx="90">
                  <c:v>45656</c:v>
                </c:pt>
                <c:pt idx="91">
                  <c:v>45657</c:v>
                </c:pt>
                <c:pt idx="92">
                  <c:v>45658</c:v>
                </c:pt>
                <c:pt idx="93">
                  <c:v>45659</c:v>
                </c:pt>
                <c:pt idx="94">
                  <c:v>45660</c:v>
                </c:pt>
                <c:pt idx="95">
                  <c:v>45661</c:v>
                </c:pt>
                <c:pt idx="96">
                  <c:v>45662</c:v>
                </c:pt>
                <c:pt idx="97">
                  <c:v>45663</c:v>
                </c:pt>
                <c:pt idx="98">
                  <c:v>45664</c:v>
                </c:pt>
                <c:pt idx="99">
                  <c:v>45665</c:v>
                </c:pt>
                <c:pt idx="100">
                  <c:v>45666</c:v>
                </c:pt>
                <c:pt idx="101">
                  <c:v>45667</c:v>
                </c:pt>
                <c:pt idx="102">
                  <c:v>45668</c:v>
                </c:pt>
                <c:pt idx="103">
                  <c:v>45669</c:v>
                </c:pt>
                <c:pt idx="104">
                  <c:v>45670</c:v>
                </c:pt>
                <c:pt idx="105">
                  <c:v>45671</c:v>
                </c:pt>
                <c:pt idx="106">
                  <c:v>45672</c:v>
                </c:pt>
                <c:pt idx="107">
                  <c:v>45673</c:v>
                </c:pt>
                <c:pt idx="108">
                  <c:v>45674</c:v>
                </c:pt>
                <c:pt idx="109">
                  <c:v>45675</c:v>
                </c:pt>
                <c:pt idx="110">
                  <c:v>45676</c:v>
                </c:pt>
                <c:pt idx="111">
                  <c:v>45677</c:v>
                </c:pt>
                <c:pt idx="112">
                  <c:v>45678</c:v>
                </c:pt>
                <c:pt idx="113">
                  <c:v>45679</c:v>
                </c:pt>
                <c:pt idx="114">
                  <c:v>45680</c:v>
                </c:pt>
                <c:pt idx="115">
                  <c:v>45681</c:v>
                </c:pt>
                <c:pt idx="116">
                  <c:v>45682</c:v>
                </c:pt>
                <c:pt idx="117">
                  <c:v>45683</c:v>
                </c:pt>
                <c:pt idx="118">
                  <c:v>45684</c:v>
                </c:pt>
                <c:pt idx="119">
                  <c:v>45685</c:v>
                </c:pt>
                <c:pt idx="120">
                  <c:v>45686</c:v>
                </c:pt>
                <c:pt idx="121">
                  <c:v>45687</c:v>
                </c:pt>
                <c:pt idx="122">
                  <c:v>45688</c:v>
                </c:pt>
              </c:numCache>
            </c:numRef>
          </c:cat>
          <c:val>
            <c:numRef>
              <c:f>'[250211 Westmorland Shopping Centre Car Park Electricity Consumption Comparison.xlsx]energy_data_2024-10-01_2025-01-'!$F$2:$F$124</c:f>
              <c:numCache>
                <c:formatCode>General</c:formatCode>
                <c:ptCount val="123"/>
                <c:pt idx="0">
                  <c:v>577.9</c:v>
                </c:pt>
                <c:pt idx="1">
                  <c:v>573.20000000000005</c:v>
                </c:pt>
                <c:pt idx="2">
                  <c:v>572.29999999999995</c:v>
                </c:pt>
                <c:pt idx="3">
                  <c:v>563.29999999999995</c:v>
                </c:pt>
                <c:pt idx="4">
                  <c:v>560.9</c:v>
                </c:pt>
                <c:pt idx="5">
                  <c:v>556.5</c:v>
                </c:pt>
                <c:pt idx="6">
                  <c:v>572.70000000000005</c:v>
                </c:pt>
                <c:pt idx="7">
                  <c:v>575.70000000000005</c:v>
                </c:pt>
                <c:pt idx="8">
                  <c:v>579.20000000000005</c:v>
                </c:pt>
                <c:pt idx="9">
                  <c:v>577</c:v>
                </c:pt>
                <c:pt idx="10">
                  <c:v>580.79999999999995</c:v>
                </c:pt>
                <c:pt idx="11">
                  <c:v>588.20000000000005</c:v>
                </c:pt>
                <c:pt idx="12">
                  <c:v>576.1</c:v>
                </c:pt>
                <c:pt idx="13">
                  <c:v>584.20000000000005</c:v>
                </c:pt>
                <c:pt idx="14">
                  <c:v>578.9</c:v>
                </c:pt>
                <c:pt idx="15">
                  <c:v>578.29999999999995</c:v>
                </c:pt>
                <c:pt idx="16">
                  <c:v>568.29999999999995</c:v>
                </c:pt>
                <c:pt idx="17">
                  <c:v>566.5</c:v>
                </c:pt>
                <c:pt idx="18">
                  <c:v>565</c:v>
                </c:pt>
                <c:pt idx="19">
                  <c:v>569.5</c:v>
                </c:pt>
                <c:pt idx="20">
                  <c:v>574.9</c:v>
                </c:pt>
                <c:pt idx="21">
                  <c:v>569.1</c:v>
                </c:pt>
                <c:pt idx="22">
                  <c:v>568.29999999999995</c:v>
                </c:pt>
                <c:pt idx="23">
                  <c:v>564.70000000000005</c:v>
                </c:pt>
                <c:pt idx="24">
                  <c:v>553.9</c:v>
                </c:pt>
                <c:pt idx="25">
                  <c:v>543.20000000000005</c:v>
                </c:pt>
                <c:pt idx="26">
                  <c:v>551.9</c:v>
                </c:pt>
                <c:pt idx="27">
                  <c:v>542.9</c:v>
                </c:pt>
                <c:pt idx="28">
                  <c:v>527.20000000000005</c:v>
                </c:pt>
                <c:pt idx="29">
                  <c:v>519.4</c:v>
                </c:pt>
                <c:pt idx="30">
                  <c:v>512.6</c:v>
                </c:pt>
                <c:pt idx="31">
                  <c:v>556.70000000000005</c:v>
                </c:pt>
                <c:pt idx="32">
                  <c:v>633.4</c:v>
                </c:pt>
                <c:pt idx="33">
                  <c:v>614</c:v>
                </c:pt>
                <c:pt idx="34">
                  <c:v>551.6</c:v>
                </c:pt>
                <c:pt idx="35">
                  <c:v>460.3</c:v>
                </c:pt>
                <c:pt idx="36">
                  <c:v>438.6</c:v>
                </c:pt>
                <c:pt idx="37">
                  <c:v>414.7</c:v>
                </c:pt>
                <c:pt idx="38">
                  <c:v>383.7</c:v>
                </c:pt>
                <c:pt idx="39">
                  <c:v>370.6</c:v>
                </c:pt>
                <c:pt idx="40">
                  <c:v>334.5</c:v>
                </c:pt>
                <c:pt idx="41">
                  <c:v>375.7</c:v>
                </c:pt>
                <c:pt idx="42">
                  <c:v>371.4</c:v>
                </c:pt>
                <c:pt idx="43">
                  <c:v>367.6</c:v>
                </c:pt>
                <c:pt idx="44">
                  <c:v>370</c:v>
                </c:pt>
                <c:pt idx="45">
                  <c:v>360.9</c:v>
                </c:pt>
                <c:pt idx="46">
                  <c:v>349.6</c:v>
                </c:pt>
                <c:pt idx="47">
                  <c:v>302.8</c:v>
                </c:pt>
                <c:pt idx="48">
                  <c:v>383</c:v>
                </c:pt>
                <c:pt idx="49">
                  <c:v>396.4</c:v>
                </c:pt>
                <c:pt idx="50">
                  <c:v>403.8</c:v>
                </c:pt>
                <c:pt idx="51">
                  <c:v>441.8</c:v>
                </c:pt>
                <c:pt idx="52">
                  <c:v>436.3</c:v>
                </c:pt>
                <c:pt idx="53">
                  <c:v>416.8</c:v>
                </c:pt>
                <c:pt idx="54">
                  <c:v>297.3</c:v>
                </c:pt>
                <c:pt idx="55">
                  <c:v>389.3</c:v>
                </c:pt>
                <c:pt idx="56">
                  <c:v>393.1</c:v>
                </c:pt>
                <c:pt idx="57">
                  <c:v>392.1</c:v>
                </c:pt>
                <c:pt idx="58">
                  <c:v>407.8</c:v>
                </c:pt>
                <c:pt idx="59">
                  <c:v>391.2</c:v>
                </c:pt>
                <c:pt idx="60">
                  <c:v>374.1</c:v>
                </c:pt>
                <c:pt idx="61">
                  <c:v>300.2</c:v>
                </c:pt>
                <c:pt idx="62">
                  <c:v>372</c:v>
                </c:pt>
                <c:pt idx="63">
                  <c:v>409.5</c:v>
                </c:pt>
                <c:pt idx="64">
                  <c:v>404.4</c:v>
                </c:pt>
                <c:pt idx="65">
                  <c:v>388.9</c:v>
                </c:pt>
                <c:pt idx="66">
                  <c:v>370</c:v>
                </c:pt>
                <c:pt idx="67">
                  <c:v>368.1</c:v>
                </c:pt>
                <c:pt idx="68">
                  <c:v>295.2</c:v>
                </c:pt>
                <c:pt idx="69">
                  <c:v>363.8</c:v>
                </c:pt>
                <c:pt idx="70">
                  <c:v>368.6</c:v>
                </c:pt>
                <c:pt idx="71">
                  <c:v>372.5</c:v>
                </c:pt>
                <c:pt idx="72">
                  <c:v>339.2</c:v>
                </c:pt>
                <c:pt idx="73">
                  <c:v>321.60000000000002</c:v>
                </c:pt>
                <c:pt idx="74">
                  <c:v>307</c:v>
                </c:pt>
                <c:pt idx="75">
                  <c:v>221.4</c:v>
                </c:pt>
                <c:pt idx="76">
                  <c:v>298.7</c:v>
                </c:pt>
                <c:pt idx="77">
                  <c:v>305.5</c:v>
                </c:pt>
                <c:pt idx="78">
                  <c:v>308.8</c:v>
                </c:pt>
                <c:pt idx="79">
                  <c:v>313.39999999999998</c:v>
                </c:pt>
                <c:pt idx="80">
                  <c:v>312.39999999999998</c:v>
                </c:pt>
                <c:pt idx="81">
                  <c:v>316.8</c:v>
                </c:pt>
                <c:pt idx="82">
                  <c:v>248.7</c:v>
                </c:pt>
                <c:pt idx="83">
                  <c:v>323.89999999999998</c:v>
                </c:pt>
                <c:pt idx="84">
                  <c:v>271.7</c:v>
                </c:pt>
                <c:pt idx="85">
                  <c:v>135.1</c:v>
                </c:pt>
                <c:pt idx="86">
                  <c:v>193.9</c:v>
                </c:pt>
                <c:pt idx="87">
                  <c:v>275.3</c:v>
                </c:pt>
                <c:pt idx="88">
                  <c:v>283.89999999999998</c:v>
                </c:pt>
                <c:pt idx="89">
                  <c:v>220.4</c:v>
                </c:pt>
                <c:pt idx="90">
                  <c:v>305.8</c:v>
                </c:pt>
                <c:pt idx="91">
                  <c:v>281.5</c:v>
                </c:pt>
                <c:pt idx="92">
                  <c:v>149.9</c:v>
                </c:pt>
                <c:pt idx="93">
                  <c:v>312.8</c:v>
                </c:pt>
                <c:pt idx="94">
                  <c:v>321.60000000000002</c:v>
                </c:pt>
                <c:pt idx="95">
                  <c:v>300.8</c:v>
                </c:pt>
                <c:pt idx="96">
                  <c:v>209.5</c:v>
                </c:pt>
                <c:pt idx="97">
                  <c:v>320.8</c:v>
                </c:pt>
                <c:pt idx="98">
                  <c:v>365.4</c:v>
                </c:pt>
                <c:pt idx="99">
                  <c:v>404.2</c:v>
                </c:pt>
                <c:pt idx="100">
                  <c:v>391.4</c:v>
                </c:pt>
                <c:pt idx="101">
                  <c:v>373.9</c:v>
                </c:pt>
                <c:pt idx="102">
                  <c:v>340.8</c:v>
                </c:pt>
                <c:pt idx="103">
                  <c:v>247.1</c:v>
                </c:pt>
                <c:pt idx="104">
                  <c:v>361.6</c:v>
                </c:pt>
                <c:pt idx="105">
                  <c:v>348.4</c:v>
                </c:pt>
                <c:pt idx="106">
                  <c:v>332</c:v>
                </c:pt>
                <c:pt idx="107">
                  <c:v>330</c:v>
                </c:pt>
                <c:pt idx="108">
                  <c:v>312.10000000000002</c:v>
                </c:pt>
                <c:pt idx="109">
                  <c:v>291.89999999999998</c:v>
                </c:pt>
                <c:pt idx="110">
                  <c:v>228.6</c:v>
                </c:pt>
                <c:pt idx="111">
                  <c:v>325.10000000000002</c:v>
                </c:pt>
                <c:pt idx="112">
                  <c:v>336.4</c:v>
                </c:pt>
                <c:pt idx="113">
                  <c:v>320</c:v>
                </c:pt>
                <c:pt idx="114">
                  <c:v>318</c:v>
                </c:pt>
                <c:pt idx="115">
                  <c:v>295</c:v>
                </c:pt>
                <c:pt idx="116">
                  <c:v>304.8</c:v>
                </c:pt>
                <c:pt idx="117">
                  <c:v>232.2</c:v>
                </c:pt>
                <c:pt idx="118">
                  <c:v>288.60000000000002</c:v>
                </c:pt>
                <c:pt idx="119">
                  <c:v>290.8</c:v>
                </c:pt>
                <c:pt idx="120">
                  <c:v>300.3</c:v>
                </c:pt>
                <c:pt idx="121">
                  <c:v>295.3</c:v>
                </c:pt>
                <c:pt idx="122">
                  <c:v>307.39999999999998</c:v>
                </c:pt>
              </c:numCache>
            </c:numRef>
          </c:val>
          <c:extLst>
            <c:ext xmlns:c16="http://schemas.microsoft.com/office/drawing/2014/chart" uri="{C3380CC4-5D6E-409C-BE32-E72D297353CC}">
              <c16:uniqueId val="{00000001-E5EB-4E35-AB59-738875AD4653}"/>
            </c:ext>
          </c:extLst>
        </c:ser>
        <c:dLbls>
          <c:showLegendKey val="0"/>
          <c:showVal val="0"/>
          <c:showCatName val="0"/>
          <c:showSerName val="0"/>
          <c:showPercent val="0"/>
          <c:showBubbleSize val="0"/>
        </c:dLbls>
        <c:gapWidth val="0"/>
        <c:axId val="1385601616"/>
        <c:axId val="1385602576"/>
      </c:barChart>
      <c:dateAx>
        <c:axId val="1385601616"/>
        <c:scaling>
          <c:orientation val="minMax"/>
          <c:max val="45657"/>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5602576"/>
        <c:crosses val="autoZero"/>
        <c:auto val="1"/>
        <c:lblOffset val="100"/>
        <c:baseTimeUnit val="days"/>
      </c:dateAx>
      <c:valAx>
        <c:axId val="1385602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Electricity Consumption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560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solidFill>
        <a:schemeClr val="bg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Corporate</a:t>
            </a:r>
            <a:r>
              <a:rPr lang="en-US" baseline="0"/>
              <a:t> Estate (no Street Lighting) Emissions Forecast and Trajectories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v>Total emissions</c:v>
          </c:tx>
          <c:spPr>
            <a:solidFill>
              <a:schemeClr val="accent1"/>
            </a:solidFill>
            <a:ln>
              <a:solidFill>
                <a:schemeClr val="tx1"/>
              </a:solidFill>
            </a:ln>
            <a:effectLst/>
          </c:spPr>
          <c:invertIfNegative val="0"/>
          <c:dPt>
            <c:idx val="0"/>
            <c:invertIfNegative val="0"/>
            <c:bubble3D val="0"/>
            <c:spPr>
              <a:solidFill>
                <a:schemeClr val="accent1"/>
              </a:solidFill>
              <a:ln>
                <a:solidFill>
                  <a:schemeClr val="tx1"/>
                </a:solidFill>
              </a:ln>
              <a:effectLst/>
            </c:spPr>
            <c:extLst>
              <c:ext xmlns:c16="http://schemas.microsoft.com/office/drawing/2014/chart" uri="{C3380CC4-5D6E-409C-BE32-E72D297353CC}">
                <c16:uniqueId val="{00000001-FEED-4238-B601-5A5953EEC354}"/>
              </c:ext>
            </c:extLst>
          </c:dPt>
          <c:dPt>
            <c:idx val="1"/>
            <c:invertIfNegative val="0"/>
            <c:bubble3D val="0"/>
            <c:spPr>
              <a:solidFill>
                <a:schemeClr val="accent1"/>
              </a:solidFill>
              <a:ln>
                <a:solidFill>
                  <a:schemeClr val="tx1"/>
                </a:solidFill>
              </a:ln>
              <a:effectLst/>
            </c:spPr>
            <c:extLst>
              <c:ext xmlns:c16="http://schemas.microsoft.com/office/drawing/2014/chart" uri="{C3380CC4-5D6E-409C-BE32-E72D297353CC}">
                <c16:uniqueId val="{00000003-FEED-4238-B601-5A5953EEC354}"/>
              </c:ext>
            </c:extLst>
          </c:dPt>
          <c:dPt>
            <c:idx val="2"/>
            <c:invertIfNegative val="0"/>
            <c:bubble3D val="0"/>
            <c:spPr>
              <a:solidFill>
                <a:schemeClr val="accent1"/>
              </a:solidFill>
              <a:ln>
                <a:solidFill>
                  <a:schemeClr val="tx1"/>
                </a:solidFill>
              </a:ln>
              <a:effectLst/>
            </c:spPr>
            <c:extLst>
              <c:ext xmlns:c16="http://schemas.microsoft.com/office/drawing/2014/chart" uri="{C3380CC4-5D6E-409C-BE32-E72D297353CC}">
                <c16:uniqueId val="{00000005-FEED-4238-B601-5A5953EEC354}"/>
              </c:ext>
            </c:extLst>
          </c:dPt>
          <c:dPt>
            <c:idx val="3"/>
            <c:invertIfNegative val="0"/>
            <c:bubble3D val="0"/>
            <c:spPr>
              <a:solidFill>
                <a:schemeClr val="accent1"/>
              </a:solidFill>
              <a:ln>
                <a:solidFill>
                  <a:schemeClr val="tx1"/>
                </a:solidFill>
              </a:ln>
              <a:effectLst/>
            </c:spPr>
            <c:extLst>
              <c:ext xmlns:c16="http://schemas.microsoft.com/office/drawing/2014/chart" uri="{C3380CC4-5D6E-409C-BE32-E72D297353CC}">
                <c16:uniqueId val="{00000007-FEED-4238-B601-5A5953EEC354}"/>
              </c:ext>
            </c:extLst>
          </c:dPt>
          <c:dPt>
            <c:idx val="4"/>
            <c:invertIfNegative val="0"/>
            <c:bubble3D val="0"/>
            <c:spPr>
              <a:solidFill>
                <a:schemeClr val="accent1"/>
              </a:solidFill>
              <a:ln>
                <a:solidFill>
                  <a:schemeClr val="tx1"/>
                </a:solidFill>
              </a:ln>
              <a:effectLst/>
            </c:spPr>
            <c:extLst>
              <c:ext xmlns:c16="http://schemas.microsoft.com/office/drawing/2014/chart" uri="{C3380CC4-5D6E-409C-BE32-E72D297353CC}">
                <c16:uniqueId val="{00000009-FEED-4238-B601-5A5953EEC354}"/>
              </c:ext>
            </c:extLst>
          </c:dPt>
          <c:cat>
            <c:strRef>
              <c:f>'Trajectory &amp; Forecast'!$B$9:$B$27</c:f>
              <c:strCache>
                <c:ptCount val="19"/>
                <c:pt idx="0">
                  <c:v>2019-2020</c:v>
                </c:pt>
                <c:pt idx="1">
                  <c:v>2020-2021</c:v>
                </c:pt>
                <c:pt idx="2">
                  <c:v>2021-2022</c:v>
                </c:pt>
                <c:pt idx="3">
                  <c:v>2022-2023</c:v>
                </c:pt>
                <c:pt idx="4">
                  <c:v>2023-2024</c:v>
                </c:pt>
                <c:pt idx="5">
                  <c:v>2024-2025</c:v>
                </c:pt>
                <c:pt idx="6">
                  <c:v>2025-2026</c:v>
                </c:pt>
                <c:pt idx="7">
                  <c:v>2026-2027</c:v>
                </c:pt>
                <c:pt idx="8">
                  <c:v>2027-2028</c:v>
                </c:pt>
                <c:pt idx="9">
                  <c:v>2028-2029</c:v>
                </c:pt>
                <c:pt idx="10">
                  <c:v>2029-2030</c:v>
                </c:pt>
                <c:pt idx="11">
                  <c:v>2030-2031</c:v>
                </c:pt>
                <c:pt idx="12">
                  <c:v>2031-2032</c:v>
                </c:pt>
                <c:pt idx="13">
                  <c:v>2032-2033</c:v>
                </c:pt>
                <c:pt idx="14">
                  <c:v>2033-2034</c:v>
                </c:pt>
                <c:pt idx="15">
                  <c:v>2034-2035</c:v>
                </c:pt>
                <c:pt idx="16">
                  <c:v>2035-2036</c:v>
                </c:pt>
                <c:pt idx="17">
                  <c:v>2036-2037</c:v>
                </c:pt>
                <c:pt idx="18">
                  <c:v>2037-2038</c:v>
                </c:pt>
              </c:strCache>
            </c:strRef>
          </c:cat>
          <c:val>
            <c:numRef>
              <c:f>'Trajectory &amp; Forecast'!$G$9:$G$27</c:f>
              <c:numCache>
                <c:formatCode>_-* #,##0_-;\-* #,##0_-;_-* "-"??_-;_-@_-</c:formatCode>
                <c:ptCount val="19"/>
                <c:pt idx="0">
                  <c:v>5431.9517285834991</c:v>
                </c:pt>
                <c:pt idx="1">
                  <c:v>3688.8390000000004</c:v>
                </c:pt>
                <c:pt idx="2">
                  <c:v>4252.9260000000004</c:v>
                </c:pt>
                <c:pt idx="3">
                  <c:v>4298.402</c:v>
                </c:pt>
                <c:pt idx="4">
                  <c:v>4390.54</c:v>
                </c:pt>
              </c:numCache>
            </c:numRef>
          </c:val>
          <c:extLst>
            <c:ext xmlns:c16="http://schemas.microsoft.com/office/drawing/2014/chart" uri="{C3380CC4-5D6E-409C-BE32-E72D297353CC}">
              <c16:uniqueId val="{0000000A-FEED-4238-B601-5A5953EEC354}"/>
            </c:ext>
          </c:extLst>
        </c:ser>
        <c:ser>
          <c:idx val="6"/>
          <c:order val="4"/>
          <c:tx>
            <c:v>Future emissions</c:v>
          </c:tx>
          <c:spPr>
            <a:solidFill>
              <a:schemeClr val="accent1">
                <a:lumMod val="20000"/>
                <a:lumOff val="80000"/>
              </a:schemeClr>
            </a:solidFill>
            <a:ln>
              <a:solidFill>
                <a:schemeClr val="tx1"/>
              </a:solidFill>
            </a:ln>
            <a:effectLst/>
          </c:spPr>
          <c:invertIfNegative val="0"/>
          <c:val>
            <c:numRef>
              <c:f>'Trajectory &amp; Forecast'!$T$9:$T$17</c:f>
              <c:numCache>
                <c:formatCode>General</c:formatCode>
                <c:ptCount val="9"/>
                <c:pt idx="5" formatCode="_(* #,##0.00_);_(* \(#,##0.00\);_(* &quot;-&quot;??_);_(@_)">
                  <c:v>3725.8778527383506</c:v>
                </c:pt>
                <c:pt idx="6" formatCode="_(* #,##0.00_);_(* \(#,##0.00\);_(* &quot;-&quot;??_);_(@_)">
                  <c:v>3317.660012330397</c:v>
                </c:pt>
                <c:pt idx="7" formatCode="_(* #,##0.00_);_(* \(#,##0.00\);_(* &quot;-&quot;??_);_(@_)">
                  <c:v>2321.9873048750428</c:v>
                </c:pt>
                <c:pt idx="8" formatCode="_(* #,##0.00_);_(* \(#,##0.00\);_(* &quot;-&quot;??_);_(@_)">
                  <c:v>1576.2282662705948</c:v>
                </c:pt>
              </c:numCache>
            </c:numRef>
          </c:val>
          <c:extLst>
            <c:ext xmlns:c16="http://schemas.microsoft.com/office/drawing/2014/chart" uri="{C3380CC4-5D6E-409C-BE32-E72D297353CC}">
              <c16:uniqueId val="{0000000B-FEED-4238-B601-5A5953EEC354}"/>
            </c:ext>
          </c:extLst>
        </c:ser>
        <c:ser>
          <c:idx val="5"/>
          <c:order val="5"/>
          <c:tx>
            <c:strRef>
              <c:f>'Trajectory &amp; Forecast'!$N$8</c:f>
              <c:strCache>
                <c:ptCount val="1"/>
                <c:pt idx="0">
                  <c:v>Reduction in emissions - Residual emissions projects</c:v>
                </c:pt>
              </c:strCache>
            </c:strRef>
          </c:tx>
          <c:spPr>
            <a:solidFill>
              <a:schemeClr val="accent2"/>
            </a:solidFill>
            <a:ln>
              <a:solidFill>
                <a:schemeClr val="tx1"/>
              </a:solidFill>
            </a:ln>
            <a:effectLst/>
          </c:spPr>
          <c:invertIfNegative val="0"/>
          <c:val>
            <c:numRef>
              <c:f>'Trajectory &amp; Forecast'!$N$9:$N$27</c:f>
              <c:numCache>
                <c:formatCode>General</c:formatCode>
                <c:ptCount val="19"/>
                <c:pt idx="4">
                  <c:v>0</c:v>
                </c:pt>
                <c:pt idx="5">
                  <c:v>600</c:v>
                </c:pt>
                <c:pt idx="6">
                  <c:v>0</c:v>
                </c:pt>
                <c:pt idx="7">
                  <c:v>0</c:v>
                </c:pt>
                <c:pt idx="8">
                  <c:v>600</c:v>
                </c:pt>
              </c:numCache>
            </c:numRef>
          </c:val>
          <c:extLst>
            <c:ext xmlns:c16="http://schemas.microsoft.com/office/drawing/2014/chart" uri="{C3380CC4-5D6E-409C-BE32-E72D297353CC}">
              <c16:uniqueId val="{0000000C-FEED-4238-B601-5A5953EEC354}"/>
            </c:ext>
          </c:extLst>
        </c:ser>
        <c:ser>
          <c:idx val="7"/>
          <c:order val="6"/>
          <c:tx>
            <c:strRef>
              <c:f>'Trajectory &amp; Forecast'!$O$8</c:f>
              <c:strCache>
                <c:ptCount val="1"/>
                <c:pt idx="0">
                  <c:v>Reduction in emissions - Corporate assets projects</c:v>
                </c:pt>
              </c:strCache>
            </c:strRef>
          </c:tx>
          <c:spPr>
            <a:solidFill>
              <a:schemeClr val="accent4"/>
            </a:solidFill>
            <a:ln>
              <a:solidFill>
                <a:schemeClr val="tx1"/>
              </a:solidFill>
            </a:ln>
            <a:effectLst/>
          </c:spPr>
          <c:invertIfNegative val="0"/>
          <c:val>
            <c:numRef>
              <c:f>'Trajectory &amp; Forecast'!$O$9:$O$27</c:f>
              <c:numCache>
                <c:formatCode>General</c:formatCode>
                <c:ptCount val="19"/>
                <c:pt idx="4">
                  <c:v>0</c:v>
                </c:pt>
                <c:pt idx="5">
                  <c:v>69.3</c:v>
                </c:pt>
                <c:pt idx="6">
                  <c:v>320.8</c:v>
                </c:pt>
                <c:pt idx="7">
                  <c:v>410</c:v>
                </c:pt>
                <c:pt idx="8">
                  <c:v>129.30000000000001</c:v>
                </c:pt>
              </c:numCache>
            </c:numRef>
          </c:val>
          <c:extLst>
            <c:ext xmlns:c16="http://schemas.microsoft.com/office/drawing/2014/chart" uri="{C3380CC4-5D6E-409C-BE32-E72D297353CC}">
              <c16:uniqueId val="{0000000D-FEED-4238-B601-5A5953EEC354}"/>
            </c:ext>
          </c:extLst>
        </c:ser>
        <c:ser>
          <c:idx val="8"/>
          <c:order val="7"/>
          <c:tx>
            <c:strRef>
              <c:f>'Trajectory &amp; Forecast'!$P$8</c:f>
              <c:strCache>
                <c:ptCount val="1"/>
                <c:pt idx="0">
                  <c:v>Reduction in emissions - Asset optimisation</c:v>
                </c:pt>
              </c:strCache>
            </c:strRef>
          </c:tx>
          <c:spPr>
            <a:solidFill>
              <a:schemeClr val="accent6"/>
            </a:solidFill>
            <a:ln>
              <a:solidFill>
                <a:schemeClr val="tx1"/>
              </a:solidFill>
            </a:ln>
            <a:effectLst/>
          </c:spPr>
          <c:invertIfNegative val="0"/>
          <c:val>
            <c:numRef>
              <c:f>'Trajectory &amp; Forecast'!$P$9:$P$27</c:f>
              <c:numCache>
                <c:formatCode>General</c:formatCode>
                <c:ptCount val="19"/>
                <c:pt idx="4">
                  <c:v>0</c:v>
                </c:pt>
                <c:pt idx="5">
                  <c:v>0</c:v>
                </c:pt>
                <c:pt idx="6">
                  <c:v>0</c:v>
                </c:pt>
                <c:pt idx="7">
                  <c:v>384.13190076002746</c:v>
                </c:pt>
                <c:pt idx="8">
                  <c:v>0</c:v>
                </c:pt>
              </c:numCache>
            </c:numRef>
          </c:val>
          <c:extLst>
            <c:ext xmlns:c16="http://schemas.microsoft.com/office/drawing/2014/chart" uri="{C3380CC4-5D6E-409C-BE32-E72D297353CC}">
              <c16:uniqueId val="{0000000E-FEED-4238-B601-5A5953EEC354}"/>
            </c:ext>
          </c:extLst>
        </c:ser>
        <c:dLbls>
          <c:showLegendKey val="0"/>
          <c:showVal val="0"/>
          <c:showCatName val="0"/>
          <c:showSerName val="0"/>
          <c:showPercent val="0"/>
          <c:showBubbleSize val="0"/>
        </c:dLbls>
        <c:gapWidth val="33"/>
        <c:overlap val="100"/>
        <c:axId val="44792447"/>
        <c:axId val="44793407"/>
      </c:barChart>
      <c:lineChart>
        <c:grouping val="standard"/>
        <c:varyColors val="0"/>
        <c:ser>
          <c:idx val="1"/>
          <c:order val="1"/>
          <c:tx>
            <c:v>Emissions trajectory from 19-20 position to net-zero</c:v>
          </c:tx>
          <c:spPr>
            <a:ln w="28575" cap="rnd">
              <a:solidFill>
                <a:srgbClr val="7030A0"/>
              </a:solidFill>
              <a:round/>
            </a:ln>
            <a:effectLst/>
          </c:spPr>
          <c:marker>
            <c:symbol val="none"/>
          </c:marker>
          <c:val>
            <c:numRef>
              <c:f>'Trajectory &amp; Forecast'!$J$9:$J$27</c:f>
              <c:numCache>
                <c:formatCode>_(* #,##0.00_);_(* \(#,##0.00\);_(* "-"??_);_(@_)</c:formatCode>
                <c:ptCount val="19"/>
                <c:pt idx="0" formatCode="_-* #,##0_-;\-* #,##0_-;_-* &quot;-&quot;??_-;_-@_-">
                  <c:v>5431.9517285834991</c:v>
                </c:pt>
                <c:pt idx="1">
                  <c:v>5130.1766325510825</c:v>
                </c:pt>
                <c:pt idx="2">
                  <c:v>4828.401536518666</c:v>
                </c:pt>
                <c:pt idx="3">
                  <c:v>4526.6264404862495</c:v>
                </c:pt>
                <c:pt idx="4">
                  <c:v>4224.851344453833</c:v>
                </c:pt>
                <c:pt idx="5">
                  <c:v>3923.0762484214165</c:v>
                </c:pt>
                <c:pt idx="6">
                  <c:v>3621.301152389</c:v>
                </c:pt>
                <c:pt idx="7">
                  <c:v>3319.5260563565835</c:v>
                </c:pt>
                <c:pt idx="8">
                  <c:v>3017.750960324167</c:v>
                </c:pt>
                <c:pt idx="9">
                  <c:v>2715.9758642917504</c:v>
                </c:pt>
                <c:pt idx="10">
                  <c:v>2414.2007682593339</c:v>
                </c:pt>
                <c:pt idx="11">
                  <c:v>2112.4256722269174</c:v>
                </c:pt>
                <c:pt idx="12">
                  <c:v>1810.6505761945009</c:v>
                </c:pt>
                <c:pt idx="13">
                  <c:v>1508.8754801620844</c:v>
                </c:pt>
                <c:pt idx="14">
                  <c:v>1207.1003841296679</c:v>
                </c:pt>
                <c:pt idx="15">
                  <c:v>905.32528809725125</c:v>
                </c:pt>
                <c:pt idx="16">
                  <c:v>603.55019206483462</c:v>
                </c:pt>
                <c:pt idx="17">
                  <c:v>301.77509603241799</c:v>
                </c:pt>
                <c:pt idx="18">
                  <c:v>1.3642420526593924E-12</c:v>
                </c:pt>
              </c:numCache>
            </c:numRef>
          </c:val>
          <c:smooth val="0"/>
          <c:extLst>
            <c:ext xmlns:c16="http://schemas.microsoft.com/office/drawing/2014/chart" uri="{C3380CC4-5D6E-409C-BE32-E72D297353CC}">
              <c16:uniqueId val="{0000000F-FEED-4238-B601-5A5953EEC354}"/>
            </c:ext>
          </c:extLst>
        </c:ser>
        <c:ser>
          <c:idx val="2"/>
          <c:order val="2"/>
          <c:tx>
            <c:v>Emissions trajectory from 23-24 position to net-zero</c:v>
          </c:tx>
          <c:spPr>
            <a:ln w="28575" cap="rnd">
              <a:solidFill>
                <a:schemeClr val="accent4"/>
              </a:solidFill>
              <a:round/>
            </a:ln>
            <a:effectLst/>
          </c:spPr>
          <c:marker>
            <c:symbol val="none"/>
          </c:marker>
          <c:val>
            <c:numRef>
              <c:f>'Trajectory &amp; Forecast'!$L$9:$L$27</c:f>
              <c:numCache>
                <c:formatCode>General</c:formatCode>
                <c:ptCount val="19"/>
                <c:pt idx="4" formatCode="_-* #,##0_-;\-* #,##0_-;_-* &quot;-&quot;??_-;_-@_-">
                  <c:v>4390.54</c:v>
                </c:pt>
                <c:pt idx="5" formatCode="_(* #,##0.00_);_(* \(#,##0.00\);_(* &quot;-&quot;??_);_(@_)">
                  <c:v>4076.93</c:v>
                </c:pt>
                <c:pt idx="6" formatCode="_(* #,##0.00_);_(* \(#,##0.00\);_(* &quot;-&quot;??_);_(@_)">
                  <c:v>3763.3199999999997</c:v>
                </c:pt>
                <c:pt idx="7" formatCode="_(* #,##0.00_);_(* \(#,##0.00\);_(* &quot;-&quot;??_);_(@_)">
                  <c:v>3449.7099999999996</c:v>
                </c:pt>
                <c:pt idx="8" formatCode="_(* #,##0.00_);_(* \(#,##0.00\);_(* &quot;-&quot;??_);_(@_)">
                  <c:v>3136.0999999999995</c:v>
                </c:pt>
                <c:pt idx="9" formatCode="_(* #,##0.00_);_(* \(#,##0.00\);_(* &quot;-&quot;??_);_(@_)">
                  <c:v>2822.4899999999993</c:v>
                </c:pt>
                <c:pt idx="10" formatCode="_(* #,##0.00_);_(* \(#,##0.00\);_(* &quot;-&quot;??_);_(@_)">
                  <c:v>2508.8799999999992</c:v>
                </c:pt>
                <c:pt idx="11" formatCode="_(* #,##0.00_);_(* \(#,##0.00\);_(* &quot;-&quot;??_);_(@_)">
                  <c:v>2195.2699999999991</c:v>
                </c:pt>
                <c:pt idx="12" formatCode="_(* #,##0.00_);_(* \(#,##0.00\);_(* &quot;-&quot;??_);_(@_)">
                  <c:v>1881.6599999999989</c:v>
                </c:pt>
                <c:pt idx="13" formatCode="_(* #,##0.00_);_(* \(#,##0.00\);_(* &quot;-&quot;??_);_(@_)">
                  <c:v>1568.0499999999988</c:v>
                </c:pt>
                <c:pt idx="14" formatCode="_(* #,##0.00_);_(* \(#,##0.00\);_(* &quot;-&quot;??_);_(@_)">
                  <c:v>1254.4399999999987</c:v>
                </c:pt>
                <c:pt idx="15" formatCode="_(* #,##0.00_);_(* \(#,##0.00\);_(* &quot;-&quot;??_);_(@_)">
                  <c:v>940.82999999999868</c:v>
                </c:pt>
                <c:pt idx="16" formatCode="_(* #,##0.00_);_(* \(#,##0.00\);_(* &quot;-&quot;??_);_(@_)">
                  <c:v>627.21999999999866</c:v>
                </c:pt>
                <c:pt idx="17" formatCode="_(* #,##0.00_);_(* \(#,##0.00\);_(* &quot;-&quot;??_);_(@_)">
                  <c:v>313.60999999999865</c:v>
                </c:pt>
                <c:pt idx="18">
                  <c:v>0</c:v>
                </c:pt>
              </c:numCache>
            </c:numRef>
          </c:val>
          <c:smooth val="0"/>
          <c:extLst>
            <c:ext xmlns:c16="http://schemas.microsoft.com/office/drawing/2014/chart" uri="{C3380CC4-5D6E-409C-BE32-E72D297353CC}">
              <c16:uniqueId val="{00000010-FEED-4238-B601-5A5953EEC354}"/>
            </c:ext>
          </c:extLst>
        </c:ser>
        <c:ser>
          <c:idx val="3"/>
          <c:order val="3"/>
          <c:tx>
            <c:v>Do nothing scenario</c:v>
          </c:tx>
          <c:spPr>
            <a:ln w="28575" cap="rnd">
              <a:solidFill>
                <a:schemeClr val="accent5"/>
              </a:solidFill>
              <a:round/>
            </a:ln>
            <a:effectLst/>
          </c:spPr>
          <c:marker>
            <c:symbol val="none"/>
          </c:marker>
          <c:val>
            <c:numRef>
              <c:f>'Trajectory &amp; Forecast'!$M$9:$M$27</c:f>
              <c:numCache>
                <c:formatCode>General</c:formatCode>
                <c:ptCount val="19"/>
                <c:pt idx="4" formatCode="_-* #,##0_-;\-* #,##0_-;_-* &quot;-&quot;??_-;_-@_-">
                  <c:v>4390.54</c:v>
                </c:pt>
                <c:pt idx="5" formatCode="_(* #,##0.00_);_(* \(#,##0.00\);_(* &quot;-&quot;??_);_(@_)">
                  <c:v>4396.012014157066</c:v>
                </c:pt>
                <c:pt idx="6" formatCode="_(* #,##0.00_);_(* \(#,##0.00\);_(* &quot;-&quot;??_);_(@_)">
                  <c:v>4283.6571121787483</c:v>
                </c:pt>
                <c:pt idx="7" formatCode="_(* #,##0.00_);_(* \(#,##0.00\);_(* &quot;-&quot;??_);_(@_)">
                  <c:v>3911.5782759985204</c:v>
                </c:pt>
                <c:pt idx="8" formatCode="_(* #,##0.00_);_(* \(#,##0.00\);_(* &quot;-&quot;??_);_(@_)">
                  <c:v>3686.9810284750006</c:v>
                </c:pt>
                <c:pt idx="9" formatCode="_(* #,##0.00_);_(* \(#,##0.00\);_(* &quot;-&quot;??_);_(@_)">
                  <c:v>3560.4647970526671</c:v>
                </c:pt>
                <c:pt idx="10" formatCode="_(* #,##0.00_);_(* \(#,##0.00\);_(* &quot;-&quot;??_);_(@_)">
                  <c:v>3475.5182546746037</c:v>
                </c:pt>
                <c:pt idx="11" formatCode="_(* #,##0.00_);_(* \(#,##0.00\);_(* &quot;-&quot;??_);_(@_)">
                  <c:v>3333.1506735805647</c:v>
                </c:pt>
                <c:pt idx="12" formatCode="_(* #,##0.00_);_(* \(#,##0.00\);_(* &quot;-&quot;??_);_(@_)">
                  <c:v>3229.2011252173229</c:v>
                </c:pt>
                <c:pt idx="13" formatCode="_(* #,##0.00_);_(* \(#,##0.00\);_(* &quot;-&quot;??_);_(@_)">
                  <c:v>3105.4188242154823</c:v>
                </c:pt>
                <c:pt idx="14" formatCode="_(* #,##0.00_);_(* \(#,##0.00\);_(* &quot;-&quot;??_);_(@_)">
                  <c:v>3027.8382913606838</c:v>
                </c:pt>
                <c:pt idx="15" formatCode="_(* #,##0.00_);_(* \(#,##0.00\);_(* &quot;-&quot;??_);_(@_)">
                  <c:v>2970.6812360828394</c:v>
                </c:pt>
                <c:pt idx="16" formatCode="_(* #,##0.00_);_(* \(#,##0.00\);_(* &quot;-&quot;??_);_(@_)">
                  <c:v>2917.9220389313768</c:v>
                </c:pt>
                <c:pt idx="17" formatCode="_(* #,##0.00_);_(* \(#,##0.00\);_(* &quot;-&quot;??_);_(@_)">
                  <c:v>2905.7059049853124</c:v>
                </c:pt>
                <c:pt idx="18" formatCode="_(* #,##0.00_);_(* \(#,##0.00\);_(* &quot;-&quot;??_);_(@_)">
                  <c:v>2892.4346963794305</c:v>
                </c:pt>
              </c:numCache>
            </c:numRef>
          </c:val>
          <c:smooth val="0"/>
          <c:extLst>
            <c:ext xmlns:c16="http://schemas.microsoft.com/office/drawing/2014/chart" uri="{C3380CC4-5D6E-409C-BE32-E72D297353CC}">
              <c16:uniqueId val="{00000011-FEED-4238-B601-5A5953EEC354}"/>
            </c:ext>
          </c:extLst>
        </c:ser>
        <c:dLbls>
          <c:showLegendKey val="0"/>
          <c:showVal val="0"/>
          <c:showCatName val="0"/>
          <c:showSerName val="0"/>
          <c:showPercent val="0"/>
          <c:showBubbleSize val="0"/>
        </c:dLbls>
        <c:marker val="1"/>
        <c:smooth val="0"/>
        <c:axId val="44792447"/>
        <c:axId val="44793407"/>
      </c:lineChart>
      <c:catAx>
        <c:axId val="4479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3407"/>
        <c:crosses val="autoZero"/>
        <c:auto val="1"/>
        <c:lblAlgn val="ctr"/>
        <c:lblOffset val="100"/>
        <c:noMultiLvlLbl val="0"/>
      </c:catAx>
      <c:valAx>
        <c:axId val="447934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GHG Emissions (tCO</a:t>
                </a:r>
                <a:r>
                  <a:rPr lang="en-GB" baseline="-25000"/>
                  <a:t>2</a:t>
                </a:r>
                <a:r>
                  <a:rPr lang="en-GB" baseline="0"/>
                  <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2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73ABAF-6E65-47A1-91E6-66EDB31F06D8}"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E861424F-A594-4808-BF24-540BCB744770}">
      <dgm:prSet phldrT="[Text]"/>
      <dgm:spPr/>
      <dgm:t>
        <a:bodyPr/>
        <a:lstStyle/>
        <a:p>
          <a:r>
            <a:rPr lang="en-US"/>
            <a:t>Planning and Housing Delivery</a:t>
          </a:r>
        </a:p>
      </dgm:t>
    </dgm:pt>
    <dgm:pt modelId="{71811E4E-B1F7-47F1-AD04-3E357522A9BD}" type="parTrans" cxnId="{60584A6E-3B8E-4DDE-8539-AB9684F4BDFE}">
      <dgm:prSet/>
      <dgm:spPr/>
      <dgm:t>
        <a:bodyPr/>
        <a:lstStyle/>
        <a:p>
          <a:endParaRPr lang="en-US"/>
        </a:p>
      </dgm:t>
    </dgm:pt>
    <dgm:pt modelId="{E13208F4-923B-492B-9CD3-F6AC83ACD801}" type="sibTrans" cxnId="{60584A6E-3B8E-4DDE-8539-AB9684F4BDFE}">
      <dgm:prSet/>
      <dgm:spPr/>
      <dgm:t>
        <a:bodyPr/>
        <a:lstStyle/>
        <a:p>
          <a:endParaRPr lang="en-US"/>
        </a:p>
      </dgm:t>
    </dgm:pt>
    <dgm:pt modelId="{F1AE0C49-D2DF-456D-8D44-BC1FC4A27262}">
      <dgm:prSet phldrT="[Text]"/>
      <dgm:spPr/>
      <dgm:t>
        <a:bodyPr/>
        <a:lstStyle/>
        <a:p>
          <a:r>
            <a:rPr lang="en-US"/>
            <a:t>Sustainable Transport</a:t>
          </a:r>
        </a:p>
      </dgm:t>
    </dgm:pt>
    <dgm:pt modelId="{BE5D3539-0970-45C6-9F34-89979829E09C}" type="parTrans" cxnId="{D4F0EC70-0644-49EC-94A0-D973A9B54710}">
      <dgm:prSet/>
      <dgm:spPr/>
      <dgm:t>
        <a:bodyPr/>
        <a:lstStyle/>
        <a:p>
          <a:endParaRPr lang="en-US"/>
        </a:p>
      </dgm:t>
    </dgm:pt>
    <dgm:pt modelId="{9FD16060-9420-49AC-8018-81E99A727EE2}" type="sibTrans" cxnId="{D4F0EC70-0644-49EC-94A0-D973A9B54710}">
      <dgm:prSet/>
      <dgm:spPr/>
      <dgm:t>
        <a:bodyPr/>
        <a:lstStyle/>
        <a:p>
          <a:endParaRPr lang="en-US"/>
        </a:p>
      </dgm:t>
    </dgm:pt>
    <dgm:pt modelId="{233DE52D-A754-433D-8516-5DE2F34B520B}">
      <dgm:prSet phldrT="[Text]"/>
      <dgm:spPr/>
      <dgm:t>
        <a:bodyPr/>
        <a:lstStyle/>
        <a:p>
          <a:r>
            <a:rPr lang="en-US"/>
            <a:t>Waste</a:t>
          </a:r>
          <a:r>
            <a:rPr lang="en-US" baseline="0"/>
            <a:t> and Recycling</a:t>
          </a:r>
          <a:endParaRPr lang="en-US"/>
        </a:p>
      </dgm:t>
    </dgm:pt>
    <dgm:pt modelId="{C5BA893B-A48F-45A4-8CB3-1E89B98BFE2F}" type="parTrans" cxnId="{F978984E-417D-48C9-A9EB-9AC49502E45D}">
      <dgm:prSet/>
      <dgm:spPr/>
      <dgm:t>
        <a:bodyPr/>
        <a:lstStyle/>
        <a:p>
          <a:endParaRPr lang="en-US"/>
        </a:p>
      </dgm:t>
    </dgm:pt>
    <dgm:pt modelId="{42CBD750-6214-48EF-BCB4-18F414DBEEDC}" type="sibTrans" cxnId="{F978984E-417D-48C9-A9EB-9AC49502E45D}">
      <dgm:prSet/>
      <dgm:spPr/>
      <dgm:t>
        <a:bodyPr/>
        <a:lstStyle/>
        <a:p>
          <a:endParaRPr lang="en-US"/>
        </a:p>
      </dgm:t>
    </dgm:pt>
    <dgm:pt modelId="{4D8931A3-7E97-4B42-A23E-3C377FA57F4E}">
      <dgm:prSet phldrT="[Text]"/>
      <dgm:spPr/>
      <dgm:t>
        <a:bodyPr/>
        <a:lstStyle/>
        <a:p>
          <a:r>
            <a:rPr lang="en-US"/>
            <a:t>Health, Care and Wellbeing</a:t>
          </a:r>
        </a:p>
      </dgm:t>
    </dgm:pt>
    <dgm:pt modelId="{C0F9B171-AA3B-4ED3-928D-56F2564BC9AC}" type="parTrans" cxnId="{BE115200-7400-428D-BDBA-76A2C7357FD5}">
      <dgm:prSet/>
      <dgm:spPr/>
      <dgm:t>
        <a:bodyPr/>
        <a:lstStyle/>
        <a:p>
          <a:endParaRPr lang="en-US"/>
        </a:p>
      </dgm:t>
    </dgm:pt>
    <dgm:pt modelId="{5997399E-28E8-4F98-B7C7-BE7C82CDC712}" type="sibTrans" cxnId="{BE115200-7400-428D-BDBA-76A2C7357FD5}">
      <dgm:prSet/>
      <dgm:spPr/>
      <dgm:t>
        <a:bodyPr/>
        <a:lstStyle/>
        <a:p>
          <a:endParaRPr lang="en-US"/>
        </a:p>
      </dgm:t>
    </dgm:pt>
    <dgm:pt modelId="{4041AAFE-AE76-4589-87FC-848C9798D20E}">
      <dgm:prSet phldrT="[Text]"/>
      <dgm:spPr/>
      <dgm:t>
        <a:bodyPr/>
        <a:lstStyle/>
        <a:p>
          <a:r>
            <a:rPr lang="en-US"/>
            <a:t>Economic Development and Regeneration </a:t>
          </a:r>
        </a:p>
      </dgm:t>
    </dgm:pt>
    <dgm:pt modelId="{5CC0119C-7F94-4B55-9FD9-DC6CBA19B332}" type="parTrans" cxnId="{02AB3B9A-FD8D-40D4-8C91-22F79CA4858B}">
      <dgm:prSet/>
      <dgm:spPr/>
      <dgm:t>
        <a:bodyPr/>
        <a:lstStyle/>
        <a:p>
          <a:endParaRPr lang="en-US"/>
        </a:p>
      </dgm:t>
    </dgm:pt>
    <dgm:pt modelId="{4AFB6741-F60B-4B42-B7D7-FA25CBAE9C86}" type="sibTrans" cxnId="{02AB3B9A-FD8D-40D4-8C91-22F79CA4858B}">
      <dgm:prSet/>
      <dgm:spPr/>
      <dgm:t>
        <a:bodyPr/>
        <a:lstStyle/>
        <a:p>
          <a:endParaRPr lang="en-US"/>
        </a:p>
      </dgm:t>
    </dgm:pt>
    <dgm:pt modelId="{E7C5EEC7-6CDA-4148-9470-204FB40D878E}">
      <dgm:prSet phldrT="[Text]"/>
      <dgm:spPr/>
      <dgm:t>
        <a:bodyPr/>
        <a:lstStyle/>
        <a:p>
          <a:r>
            <a:rPr lang="en-US"/>
            <a:t>Biodiversity and Nature</a:t>
          </a:r>
        </a:p>
      </dgm:t>
    </dgm:pt>
    <dgm:pt modelId="{76994FA2-2F92-4336-ABD3-486B08D0EC03}" type="parTrans" cxnId="{05E59FC1-69B3-4CF2-ADE1-B61A19C66E5A}">
      <dgm:prSet/>
      <dgm:spPr/>
      <dgm:t>
        <a:bodyPr/>
        <a:lstStyle/>
        <a:p>
          <a:endParaRPr lang="en-US"/>
        </a:p>
      </dgm:t>
    </dgm:pt>
    <dgm:pt modelId="{61878E7F-3324-42D4-AD3F-C31435F0451E}" type="sibTrans" cxnId="{05E59FC1-69B3-4CF2-ADE1-B61A19C66E5A}">
      <dgm:prSet/>
      <dgm:spPr/>
      <dgm:t>
        <a:bodyPr/>
        <a:lstStyle/>
        <a:p>
          <a:endParaRPr lang="en-US"/>
        </a:p>
      </dgm:t>
    </dgm:pt>
    <dgm:pt modelId="{145FA650-D4C3-421E-8C84-2356B590CEB4}">
      <dgm:prSet phldrT="[Text]"/>
      <dgm:spPr/>
      <dgm:t>
        <a:bodyPr/>
        <a:lstStyle/>
        <a:p>
          <a:r>
            <a:rPr lang="en-US"/>
            <a:t>Assets,</a:t>
          </a:r>
          <a:r>
            <a:rPr lang="en-US" baseline="0"/>
            <a:t> Fleet and Operations </a:t>
          </a:r>
          <a:endParaRPr lang="en-US"/>
        </a:p>
      </dgm:t>
    </dgm:pt>
    <dgm:pt modelId="{FB6F60BA-49A0-479E-9149-6D0886537A68}" type="parTrans" cxnId="{DFC6D6AB-B5CA-49E9-84E9-2296AC292D47}">
      <dgm:prSet/>
      <dgm:spPr/>
      <dgm:t>
        <a:bodyPr/>
        <a:lstStyle/>
        <a:p>
          <a:endParaRPr lang="en-US"/>
        </a:p>
      </dgm:t>
    </dgm:pt>
    <dgm:pt modelId="{5A057AD9-8767-4D45-ABA5-1F9AED91AC53}" type="sibTrans" cxnId="{DFC6D6AB-B5CA-49E9-84E9-2296AC292D47}">
      <dgm:prSet/>
      <dgm:spPr/>
      <dgm:t>
        <a:bodyPr/>
        <a:lstStyle/>
        <a:p>
          <a:endParaRPr lang="en-US"/>
        </a:p>
      </dgm:t>
    </dgm:pt>
    <dgm:pt modelId="{22EEAA92-02C0-4E56-B669-D151AC0FA2CD}">
      <dgm:prSet phldrT="[Text]"/>
      <dgm:spPr/>
      <dgm:t>
        <a:bodyPr/>
        <a:lstStyle/>
        <a:p>
          <a:r>
            <a:rPr lang="en-US"/>
            <a:t>Children and Young People</a:t>
          </a:r>
        </a:p>
      </dgm:t>
    </dgm:pt>
    <dgm:pt modelId="{C7900D74-6C93-458B-8555-F8F425CB0621}" type="parTrans" cxnId="{F23503C5-256F-4E6C-80A5-52CEDB6D729C}">
      <dgm:prSet/>
      <dgm:spPr/>
      <dgm:t>
        <a:bodyPr/>
        <a:lstStyle/>
        <a:p>
          <a:endParaRPr lang="en-US"/>
        </a:p>
      </dgm:t>
    </dgm:pt>
    <dgm:pt modelId="{EE522A80-751F-4FB1-8981-2A62F4068CDB}" type="sibTrans" cxnId="{F23503C5-256F-4E6C-80A5-52CEDB6D729C}">
      <dgm:prSet/>
      <dgm:spPr/>
      <dgm:t>
        <a:bodyPr/>
        <a:lstStyle/>
        <a:p>
          <a:endParaRPr lang="en-US"/>
        </a:p>
      </dgm:t>
    </dgm:pt>
    <dgm:pt modelId="{85D071E6-EF49-4E9E-91EE-E62D5989A083}" type="pres">
      <dgm:prSet presAssocID="{1D73ABAF-6E65-47A1-91E6-66EDB31F06D8}" presName="cycle" presStyleCnt="0">
        <dgm:presLayoutVars>
          <dgm:dir/>
          <dgm:resizeHandles val="exact"/>
        </dgm:presLayoutVars>
      </dgm:prSet>
      <dgm:spPr/>
    </dgm:pt>
    <dgm:pt modelId="{BC9F2CB5-9035-4D6F-9726-13534E4C4DE2}" type="pres">
      <dgm:prSet presAssocID="{E861424F-A594-4808-BF24-540BCB744770}" presName="node" presStyleLbl="node1" presStyleIdx="0" presStyleCnt="8">
        <dgm:presLayoutVars>
          <dgm:bulletEnabled val="1"/>
        </dgm:presLayoutVars>
      </dgm:prSet>
      <dgm:spPr/>
    </dgm:pt>
    <dgm:pt modelId="{A3509318-6387-4AA8-B806-213D373CACA2}" type="pres">
      <dgm:prSet presAssocID="{E861424F-A594-4808-BF24-540BCB744770}" presName="spNode" presStyleCnt="0"/>
      <dgm:spPr/>
    </dgm:pt>
    <dgm:pt modelId="{24D208A7-5691-4431-862E-C1075FDAC421}" type="pres">
      <dgm:prSet presAssocID="{E13208F4-923B-492B-9CD3-F6AC83ACD801}" presName="sibTrans" presStyleLbl="sibTrans1D1" presStyleIdx="0" presStyleCnt="8"/>
      <dgm:spPr/>
    </dgm:pt>
    <dgm:pt modelId="{EB6230D7-6D2F-489D-8EEF-B818D74DDC19}" type="pres">
      <dgm:prSet presAssocID="{F1AE0C49-D2DF-456D-8D44-BC1FC4A27262}" presName="node" presStyleLbl="node1" presStyleIdx="1" presStyleCnt="8">
        <dgm:presLayoutVars>
          <dgm:bulletEnabled val="1"/>
        </dgm:presLayoutVars>
      </dgm:prSet>
      <dgm:spPr/>
    </dgm:pt>
    <dgm:pt modelId="{2C1CFE9F-EA72-435C-A8C2-99D04ACC1BE8}" type="pres">
      <dgm:prSet presAssocID="{F1AE0C49-D2DF-456D-8D44-BC1FC4A27262}" presName="spNode" presStyleCnt="0"/>
      <dgm:spPr/>
    </dgm:pt>
    <dgm:pt modelId="{EE08DEED-CACB-460E-8AE3-2ECBBE5F1607}" type="pres">
      <dgm:prSet presAssocID="{9FD16060-9420-49AC-8018-81E99A727EE2}" presName="sibTrans" presStyleLbl="sibTrans1D1" presStyleIdx="1" presStyleCnt="8"/>
      <dgm:spPr/>
    </dgm:pt>
    <dgm:pt modelId="{BF8ACB09-5CB0-47F0-A3C6-D16EDF0B3A0C}" type="pres">
      <dgm:prSet presAssocID="{233DE52D-A754-433D-8516-5DE2F34B520B}" presName="node" presStyleLbl="node1" presStyleIdx="2" presStyleCnt="8">
        <dgm:presLayoutVars>
          <dgm:bulletEnabled val="1"/>
        </dgm:presLayoutVars>
      </dgm:prSet>
      <dgm:spPr/>
    </dgm:pt>
    <dgm:pt modelId="{73C4DF3F-41D0-41DA-8C56-3C697134BF73}" type="pres">
      <dgm:prSet presAssocID="{233DE52D-A754-433D-8516-5DE2F34B520B}" presName="spNode" presStyleCnt="0"/>
      <dgm:spPr/>
    </dgm:pt>
    <dgm:pt modelId="{116DC498-C68D-414C-A660-069AC46F6AFC}" type="pres">
      <dgm:prSet presAssocID="{42CBD750-6214-48EF-BCB4-18F414DBEEDC}" presName="sibTrans" presStyleLbl="sibTrans1D1" presStyleIdx="2" presStyleCnt="8"/>
      <dgm:spPr/>
    </dgm:pt>
    <dgm:pt modelId="{B2F8FF99-053C-4850-AD58-77CDB3D6B0A4}" type="pres">
      <dgm:prSet presAssocID="{4D8931A3-7E97-4B42-A23E-3C377FA57F4E}" presName="node" presStyleLbl="node1" presStyleIdx="3" presStyleCnt="8">
        <dgm:presLayoutVars>
          <dgm:bulletEnabled val="1"/>
        </dgm:presLayoutVars>
      </dgm:prSet>
      <dgm:spPr/>
    </dgm:pt>
    <dgm:pt modelId="{CB3C967D-6E85-4F4D-8A26-705975B5F6FF}" type="pres">
      <dgm:prSet presAssocID="{4D8931A3-7E97-4B42-A23E-3C377FA57F4E}" presName="spNode" presStyleCnt="0"/>
      <dgm:spPr/>
    </dgm:pt>
    <dgm:pt modelId="{C1C358F9-04A1-4242-984E-2FCD02CB7856}" type="pres">
      <dgm:prSet presAssocID="{5997399E-28E8-4F98-B7C7-BE7C82CDC712}" presName="sibTrans" presStyleLbl="sibTrans1D1" presStyleIdx="3" presStyleCnt="8"/>
      <dgm:spPr/>
    </dgm:pt>
    <dgm:pt modelId="{8D3DDE27-1579-4EF6-A7CF-8073C10DCDC0}" type="pres">
      <dgm:prSet presAssocID="{4041AAFE-AE76-4589-87FC-848C9798D20E}" presName="node" presStyleLbl="node1" presStyleIdx="4" presStyleCnt="8">
        <dgm:presLayoutVars>
          <dgm:bulletEnabled val="1"/>
        </dgm:presLayoutVars>
      </dgm:prSet>
      <dgm:spPr/>
    </dgm:pt>
    <dgm:pt modelId="{5D54DD1B-9D6A-4886-A4CA-6A4C566E7448}" type="pres">
      <dgm:prSet presAssocID="{4041AAFE-AE76-4589-87FC-848C9798D20E}" presName="spNode" presStyleCnt="0"/>
      <dgm:spPr/>
    </dgm:pt>
    <dgm:pt modelId="{C632E3F8-B2B9-4F89-8258-6E24A1B6BBD8}" type="pres">
      <dgm:prSet presAssocID="{4AFB6741-F60B-4B42-B7D7-FA25CBAE9C86}" presName="sibTrans" presStyleLbl="sibTrans1D1" presStyleIdx="4" presStyleCnt="8"/>
      <dgm:spPr/>
    </dgm:pt>
    <dgm:pt modelId="{8BA314C6-3FEC-4A9E-B700-A445E21DC2FF}" type="pres">
      <dgm:prSet presAssocID="{E7C5EEC7-6CDA-4148-9470-204FB40D878E}" presName="node" presStyleLbl="node1" presStyleIdx="5" presStyleCnt="8">
        <dgm:presLayoutVars>
          <dgm:bulletEnabled val="1"/>
        </dgm:presLayoutVars>
      </dgm:prSet>
      <dgm:spPr/>
    </dgm:pt>
    <dgm:pt modelId="{83F891C8-3D20-4592-BE10-4005F02362A5}" type="pres">
      <dgm:prSet presAssocID="{E7C5EEC7-6CDA-4148-9470-204FB40D878E}" presName="spNode" presStyleCnt="0"/>
      <dgm:spPr/>
    </dgm:pt>
    <dgm:pt modelId="{B4C9B61F-E59F-43A7-8CE3-79CC8291C67A}" type="pres">
      <dgm:prSet presAssocID="{61878E7F-3324-42D4-AD3F-C31435F0451E}" presName="sibTrans" presStyleLbl="sibTrans1D1" presStyleIdx="5" presStyleCnt="8"/>
      <dgm:spPr/>
    </dgm:pt>
    <dgm:pt modelId="{5E726A96-813A-4428-A860-488FDA22D0A1}" type="pres">
      <dgm:prSet presAssocID="{145FA650-D4C3-421E-8C84-2356B590CEB4}" presName="node" presStyleLbl="node1" presStyleIdx="6" presStyleCnt="8">
        <dgm:presLayoutVars>
          <dgm:bulletEnabled val="1"/>
        </dgm:presLayoutVars>
      </dgm:prSet>
      <dgm:spPr/>
    </dgm:pt>
    <dgm:pt modelId="{327A57E3-84F4-4774-91F2-CE60A540063B}" type="pres">
      <dgm:prSet presAssocID="{145FA650-D4C3-421E-8C84-2356B590CEB4}" presName="spNode" presStyleCnt="0"/>
      <dgm:spPr/>
    </dgm:pt>
    <dgm:pt modelId="{05E8E1EC-AC64-4180-A797-195C878B680F}" type="pres">
      <dgm:prSet presAssocID="{5A057AD9-8767-4D45-ABA5-1F9AED91AC53}" presName="sibTrans" presStyleLbl="sibTrans1D1" presStyleIdx="6" presStyleCnt="8"/>
      <dgm:spPr/>
    </dgm:pt>
    <dgm:pt modelId="{DC58E272-A6D3-4A90-A83B-6E991F526902}" type="pres">
      <dgm:prSet presAssocID="{22EEAA92-02C0-4E56-B669-D151AC0FA2CD}" presName="node" presStyleLbl="node1" presStyleIdx="7" presStyleCnt="8">
        <dgm:presLayoutVars>
          <dgm:bulletEnabled val="1"/>
        </dgm:presLayoutVars>
      </dgm:prSet>
      <dgm:spPr/>
    </dgm:pt>
    <dgm:pt modelId="{85CB2302-59E2-40B3-A777-220FEC15CEF0}" type="pres">
      <dgm:prSet presAssocID="{22EEAA92-02C0-4E56-B669-D151AC0FA2CD}" presName="spNode" presStyleCnt="0"/>
      <dgm:spPr/>
    </dgm:pt>
    <dgm:pt modelId="{D8083AA7-D47F-4246-AB77-979E9F987AB1}" type="pres">
      <dgm:prSet presAssocID="{EE522A80-751F-4FB1-8981-2A62F4068CDB}" presName="sibTrans" presStyleLbl="sibTrans1D1" presStyleIdx="7" presStyleCnt="8"/>
      <dgm:spPr/>
    </dgm:pt>
  </dgm:ptLst>
  <dgm:cxnLst>
    <dgm:cxn modelId="{BE115200-7400-428D-BDBA-76A2C7357FD5}" srcId="{1D73ABAF-6E65-47A1-91E6-66EDB31F06D8}" destId="{4D8931A3-7E97-4B42-A23E-3C377FA57F4E}" srcOrd="3" destOrd="0" parTransId="{C0F9B171-AA3B-4ED3-928D-56F2564BC9AC}" sibTransId="{5997399E-28E8-4F98-B7C7-BE7C82CDC712}"/>
    <dgm:cxn modelId="{8CA6A306-DD8D-46C3-8EE4-2932700C1692}" type="presOf" srcId="{F1AE0C49-D2DF-456D-8D44-BC1FC4A27262}" destId="{EB6230D7-6D2F-489D-8EEF-B818D74DDC19}" srcOrd="0" destOrd="0" presId="urn:microsoft.com/office/officeart/2005/8/layout/cycle5"/>
    <dgm:cxn modelId="{2C3B7C08-5D52-44EE-8CF3-74064C9CBD14}" type="presOf" srcId="{42CBD750-6214-48EF-BCB4-18F414DBEEDC}" destId="{116DC498-C68D-414C-A660-069AC46F6AFC}" srcOrd="0" destOrd="0" presId="urn:microsoft.com/office/officeart/2005/8/layout/cycle5"/>
    <dgm:cxn modelId="{14D96F29-13B5-48CC-A7A0-68CD8921DE59}" type="presOf" srcId="{4041AAFE-AE76-4589-87FC-848C9798D20E}" destId="{8D3DDE27-1579-4EF6-A7CF-8073C10DCDC0}" srcOrd="0" destOrd="0" presId="urn:microsoft.com/office/officeart/2005/8/layout/cycle5"/>
    <dgm:cxn modelId="{E10F6260-5482-4EDF-BA1C-6489B845CBA5}" type="presOf" srcId="{145FA650-D4C3-421E-8C84-2356B590CEB4}" destId="{5E726A96-813A-4428-A860-488FDA22D0A1}" srcOrd="0" destOrd="0" presId="urn:microsoft.com/office/officeart/2005/8/layout/cycle5"/>
    <dgm:cxn modelId="{BC927C68-9747-4AB4-A74D-552FCF33C9A2}" type="presOf" srcId="{E13208F4-923B-492B-9CD3-F6AC83ACD801}" destId="{24D208A7-5691-4431-862E-C1075FDAC421}" srcOrd="0" destOrd="0" presId="urn:microsoft.com/office/officeart/2005/8/layout/cycle5"/>
    <dgm:cxn modelId="{BE5FBA68-C7E2-412C-8A77-2C9B482F8746}" type="presOf" srcId="{5997399E-28E8-4F98-B7C7-BE7C82CDC712}" destId="{C1C358F9-04A1-4242-984E-2FCD02CB7856}" srcOrd="0" destOrd="0" presId="urn:microsoft.com/office/officeart/2005/8/layout/cycle5"/>
    <dgm:cxn modelId="{2854906B-6B69-4C78-9A4E-3F1733738007}" type="presOf" srcId="{61878E7F-3324-42D4-AD3F-C31435F0451E}" destId="{B4C9B61F-E59F-43A7-8CE3-79CC8291C67A}" srcOrd="0" destOrd="0" presId="urn:microsoft.com/office/officeart/2005/8/layout/cycle5"/>
    <dgm:cxn modelId="{60584A6E-3B8E-4DDE-8539-AB9684F4BDFE}" srcId="{1D73ABAF-6E65-47A1-91E6-66EDB31F06D8}" destId="{E861424F-A594-4808-BF24-540BCB744770}" srcOrd="0" destOrd="0" parTransId="{71811E4E-B1F7-47F1-AD04-3E357522A9BD}" sibTransId="{E13208F4-923B-492B-9CD3-F6AC83ACD801}"/>
    <dgm:cxn modelId="{F978984E-417D-48C9-A9EB-9AC49502E45D}" srcId="{1D73ABAF-6E65-47A1-91E6-66EDB31F06D8}" destId="{233DE52D-A754-433D-8516-5DE2F34B520B}" srcOrd="2" destOrd="0" parTransId="{C5BA893B-A48F-45A4-8CB3-1E89B98BFE2F}" sibTransId="{42CBD750-6214-48EF-BCB4-18F414DBEEDC}"/>
    <dgm:cxn modelId="{D4F0EC70-0644-49EC-94A0-D973A9B54710}" srcId="{1D73ABAF-6E65-47A1-91E6-66EDB31F06D8}" destId="{F1AE0C49-D2DF-456D-8D44-BC1FC4A27262}" srcOrd="1" destOrd="0" parTransId="{BE5D3539-0970-45C6-9F34-89979829E09C}" sibTransId="{9FD16060-9420-49AC-8018-81E99A727EE2}"/>
    <dgm:cxn modelId="{94A93653-61DF-47B2-9EB8-629BF8012E9E}" type="presOf" srcId="{E861424F-A594-4808-BF24-540BCB744770}" destId="{BC9F2CB5-9035-4D6F-9726-13534E4C4DE2}" srcOrd="0" destOrd="0" presId="urn:microsoft.com/office/officeart/2005/8/layout/cycle5"/>
    <dgm:cxn modelId="{CE0CD673-57BA-4F65-9408-698C6131257D}" type="presOf" srcId="{4AFB6741-F60B-4B42-B7D7-FA25CBAE9C86}" destId="{C632E3F8-B2B9-4F89-8258-6E24A1B6BBD8}" srcOrd="0" destOrd="0" presId="urn:microsoft.com/office/officeart/2005/8/layout/cycle5"/>
    <dgm:cxn modelId="{71688679-FE6F-4A22-B680-0605FCE770E5}" type="presOf" srcId="{5A057AD9-8767-4D45-ABA5-1F9AED91AC53}" destId="{05E8E1EC-AC64-4180-A797-195C878B680F}" srcOrd="0" destOrd="0" presId="urn:microsoft.com/office/officeart/2005/8/layout/cycle5"/>
    <dgm:cxn modelId="{D1EABE7E-1314-4484-9A9D-909C3E86B8E6}" type="presOf" srcId="{E7C5EEC7-6CDA-4148-9470-204FB40D878E}" destId="{8BA314C6-3FEC-4A9E-B700-A445E21DC2FF}" srcOrd="0" destOrd="0" presId="urn:microsoft.com/office/officeart/2005/8/layout/cycle5"/>
    <dgm:cxn modelId="{7C93B283-697C-402F-A6D3-3CB04A7478CD}" type="presOf" srcId="{EE522A80-751F-4FB1-8981-2A62F4068CDB}" destId="{D8083AA7-D47F-4246-AB77-979E9F987AB1}" srcOrd="0" destOrd="0" presId="urn:microsoft.com/office/officeart/2005/8/layout/cycle5"/>
    <dgm:cxn modelId="{02AB3B9A-FD8D-40D4-8C91-22F79CA4858B}" srcId="{1D73ABAF-6E65-47A1-91E6-66EDB31F06D8}" destId="{4041AAFE-AE76-4589-87FC-848C9798D20E}" srcOrd="4" destOrd="0" parTransId="{5CC0119C-7F94-4B55-9FD9-DC6CBA19B332}" sibTransId="{4AFB6741-F60B-4B42-B7D7-FA25CBAE9C86}"/>
    <dgm:cxn modelId="{770B839B-2D4F-43DC-9E45-8551D03E7810}" type="presOf" srcId="{1D73ABAF-6E65-47A1-91E6-66EDB31F06D8}" destId="{85D071E6-EF49-4E9E-91EE-E62D5989A083}" srcOrd="0" destOrd="0" presId="urn:microsoft.com/office/officeart/2005/8/layout/cycle5"/>
    <dgm:cxn modelId="{9A394DA0-A5B5-43DD-AB79-A7E859A07966}" type="presOf" srcId="{233DE52D-A754-433D-8516-5DE2F34B520B}" destId="{BF8ACB09-5CB0-47F0-A3C6-D16EDF0B3A0C}" srcOrd="0" destOrd="0" presId="urn:microsoft.com/office/officeart/2005/8/layout/cycle5"/>
    <dgm:cxn modelId="{DFC6D6AB-B5CA-49E9-84E9-2296AC292D47}" srcId="{1D73ABAF-6E65-47A1-91E6-66EDB31F06D8}" destId="{145FA650-D4C3-421E-8C84-2356B590CEB4}" srcOrd="6" destOrd="0" parTransId="{FB6F60BA-49A0-479E-9149-6D0886537A68}" sibTransId="{5A057AD9-8767-4D45-ABA5-1F9AED91AC53}"/>
    <dgm:cxn modelId="{0DB2D7AC-B2E1-4509-B1CE-B4B924ED669C}" type="presOf" srcId="{22EEAA92-02C0-4E56-B669-D151AC0FA2CD}" destId="{DC58E272-A6D3-4A90-A83B-6E991F526902}" srcOrd="0" destOrd="0" presId="urn:microsoft.com/office/officeart/2005/8/layout/cycle5"/>
    <dgm:cxn modelId="{05B06AB6-1785-4CC8-B3BC-94A473979C41}" type="presOf" srcId="{4D8931A3-7E97-4B42-A23E-3C377FA57F4E}" destId="{B2F8FF99-053C-4850-AD58-77CDB3D6B0A4}" srcOrd="0" destOrd="0" presId="urn:microsoft.com/office/officeart/2005/8/layout/cycle5"/>
    <dgm:cxn modelId="{05E59FC1-69B3-4CF2-ADE1-B61A19C66E5A}" srcId="{1D73ABAF-6E65-47A1-91E6-66EDB31F06D8}" destId="{E7C5EEC7-6CDA-4148-9470-204FB40D878E}" srcOrd="5" destOrd="0" parTransId="{76994FA2-2F92-4336-ABD3-486B08D0EC03}" sibTransId="{61878E7F-3324-42D4-AD3F-C31435F0451E}"/>
    <dgm:cxn modelId="{F23503C5-256F-4E6C-80A5-52CEDB6D729C}" srcId="{1D73ABAF-6E65-47A1-91E6-66EDB31F06D8}" destId="{22EEAA92-02C0-4E56-B669-D151AC0FA2CD}" srcOrd="7" destOrd="0" parTransId="{C7900D74-6C93-458B-8555-F8F425CB0621}" sibTransId="{EE522A80-751F-4FB1-8981-2A62F4068CDB}"/>
    <dgm:cxn modelId="{703510FC-4301-4993-B3B8-7D794F790DB2}" type="presOf" srcId="{9FD16060-9420-49AC-8018-81E99A727EE2}" destId="{EE08DEED-CACB-460E-8AE3-2ECBBE5F1607}" srcOrd="0" destOrd="0" presId="urn:microsoft.com/office/officeart/2005/8/layout/cycle5"/>
    <dgm:cxn modelId="{F647B97A-E142-404B-B1BF-27C58995DCCE}" type="presParOf" srcId="{85D071E6-EF49-4E9E-91EE-E62D5989A083}" destId="{BC9F2CB5-9035-4D6F-9726-13534E4C4DE2}" srcOrd="0" destOrd="0" presId="urn:microsoft.com/office/officeart/2005/8/layout/cycle5"/>
    <dgm:cxn modelId="{2F0695A6-3A33-4A3A-8FAA-29487228AD98}" type="presParOf" srcId="{85D071E6-EF49-4E9E-91EE-E62D5989A083}" destId="{A3509318-6387-4AA8-B806-213D373CACA2}" srcOrd="1" destOrd="0" presId="urn:microsoft.com/office/officeart/2005/8/layout/cycle5"/>
    <dgm:cxn modelId="{72DDC1A2-743F-4494-A213-74DB128668A6}" type="presParOf" srcId="{85D071E6-EF49-4E9E-91EE-E62D5989A083}" destId="{24D208A7-5691-4431-862E-C1075FDAC421}" srcOrd="2" destOrd="0" presId="urn:microsoft.com/office/officeart/2005/8/layout/cycle5"/>
    <dgm:cxn modelId="{BA327D10-E8D9-424A-B207-29A9A8DDAF69}" type="presParOf" srcId="{85D071E6-EF49-4E9E-91EE-E62D5989A083}" destId="{EB6230D7-6D2F-489D-8EEF-B818D74DDC19}" srcOrd="3" destOrd="0" presId="urn:microsoft.com/office/officeart/2005/8/layout/cycle5"/>
    <dgm:cxn modelId="{2D5942E3-E688-4C66-9C4F-C9EB7F029D99}" type="presParOf" srcId="{85D071E6-EF49-4E9E-91EE-E62D5989A083}" destId="{2C1CFE9F-EA72-435C-A8C2-99D04ACC1BE8}" srcOrd="4" destOrd="0" presId="urn:microsoft.com/office/officeart/2005/8/layout/cycle5"/>
    <dgm:cxn modelId="{149CF95E-E5E2-4856-9AB2-780F54D55974}" type="presParOf" srcId="{85D071E6-EF49-4E9E-91EE-E62D5989A083}" destId="{EE08DEED-CACB-460E-8AE3-2ECBBE5F1607}" srcOrd="5" destOrd="0" presId="urn:microsoft.com/office/officeart/2005/8/layout/cycle5"/>
    <dgm:cxn modelId="{4A2467A9-7256-4B27-A260-2E31B2E924D1}" type="presParOf" srcId="{85D071E6-EF49-4E9E-91EE-E62D5989A083}" destId="{BF8ACB09-5CB0-47F0-A3C6-D16EDF0B3A0C}" srcOrd="6" destOrd="0" presId="urn:microsoft.com/office/officeart/2005/8/layout/cycle5"/>
    <dgm:cxn modelId="{0F00F08F-5CA0-40FC-AA21-A1C0720CD2F3}" type="presParOf" srcId="{85D071E6-EF49-4E9E-91EE-E62D5989A083}" destId="{73C4DF3F-41D0-41DA-8C56-3C697134BF73}" srcOrd="7" destOrd="0" presId="urn:microsoft.com/office/officeart/2005/8/layout/cycle5"/>
    <dgm:cxn modelId="{D382DA31-4256-42CC-9ADC-ADECB6C84ABD}" type="presParOf" srcId="{85D071E6-EF49-4E9E-91EE-E62D5989A083}" destId="{116DC498-C68D-414C-A660-069AC46F6AFC}" srcOrd="8" destOrd="0" presId="urn:microsoft.com/office/officeart/2005/8/layout/cycle5"/>
    <dgm:cxn modelId="{6BA62B79-165A-4E1D-9CE5-A7EBE235FC26}" type="presParOf" srcId="{85D071E6-EF49-4E9E-91EE-E62D5989A083}" destId="{B2F8FF99-053C-4850-AD58-77CDB3D6B0A4}" srcOrd="9" destOrd="0" presId="urn:microsoft.com/office/officeart/2005/8/layout/cycle5"/>
    <dgm:cxn modelId="{3D170028-8559-46AE-9BC4-0B440EB15E17}" type="presParOf" srcId="{85D071E6-EF49-4E9E-91EE-E62D5989A083}" destId="{CB3C967D-6E85-4F4D-8A26-705975B5F6FF}" srcOrd="10" destOrd="0" presId="urn:microsoft.com/office/officeart/2005/8/layout/cycle5"/>
    <dgm:cxn modelId="{4515FA69-FD5A-4736-93FE-D2C6E450D3C0}" type="presParOf" srcId="{85D071E6-EF49-4E9E-91EE-E62D5989A083}" destId="{C1C358F9-04A1-4242-984E-2FCD02CB7856}" srcOrd="11" destOrd="0" presId="urn:microsoft.com/office/officeart/2005/8/layout/cycle5"/>
    <dgm:cxn modelId="{03EC796F-3716-487D-B84C-CD22FB88AFF3}" type="presParOf" srcId="{85D071E6-EF49-4E9E-91EE-E62D5989A083}" destId="{8D3DDE27-1579-4EF6-A7CF-8073C10DCDC0}" srcOrd="12" destOrd="0" presId="urn:microsoft.com/office/officeart/2005/8/layout/cycle5"/>
    <dgm:cxn modelId="{D15E420C-6CC8-42D8-8DAB-4D8FED39F123}" type="presParOf" srcId="{85D071E6-EF49-4E9E-91EE-E62D5989A083}" destId="{5D54DD1B-9D6A-4886-A4CA-6A4C566E7448}" srcOrd="13" destOrd="0" presId="urn:microsoft.com/office/officeart/2005/8/layout/cycle5"/>
    <dgm:cxn modelId="{97DDAFEB-2718-4F94-8B74-B21DFAA115D0}" type="presParOf" srcId="{85D071E6-EF49-4E9E-91EE-E62D5989A083}" destId="{C632E3F8-B2B9-4F89-8258-6E24A1B6BBD8}" srcOrd="14" destOrd="0" presId="urn:microsoft.com/office/officeart/2005/8/layout/cycle5"/>
    <dgm:cxn modelId="{82815DF8-0456-4963-BBE3-2B6BA967E414}" type="presParOf" srcId="{85D071E6-EF49-4E9E-91EE-E62D5989A083}" destId="{8BA314C6-3FEC-4A9E-B700-A445E21DC2FF}" srcOrd="15" destOrd="0" presId="urn:microsoft.com/office/officeart/2005/8/layout/cycle5"/>
    <dgm:cxn modelId="{4C774F70-2B48-4A53-AD25-054A95838A3E}" type="presParOf" srcId="{85D071E6-EF49-4E9E-91EE-E62D5989A083}" destId="{83F891C8-3D20-4592-BE10-4005F02362A5}" srcOrd="16" destOrd="0" presId="urn:microsoft.com/office/officeart/2005/8/layout/cycle5"/>
    <dgm:cxn modelId="{1CD584B6-DB78-431D-BFA9-C3C3F1340AD3}" type="presParOf" srcId="{85D071E6-EF49-4E9E-91EE-E62D5989A083}" destId="{B4C9B61F-E59F-43A7-8CE3-79CC8291C67A}" srcOrd="17" destOrd="0" presId="urn:microsoft.com/office/officeart/2005/8/layout/cycle5"/>
    <dgm:cxn modelId="{BF6AE775-BED9-493D-98BB-5DAF12031C95}" type="presParOf" srcId="{85D071E6-EF49-4E9E-91EE-E62D5989A083}" destId="{5E726A96-813A-4428-A860-488FDA22D0A1}" srcOrd="18" destOrd="0" presId="urn:microsoft.com/office/officeart/2005/8/layout/cycle5"/>
    <dgm:cxn modelId="{F0B79937-30DB-483B-B7F0-A44A04C4792E}" type="presParOf" srcId="{85D071E6-EF49-4E9E-91EE-E62D5989A083}" destId="{327A57E3-84F4-4774-91F2-CE60A540063B}" srcOrd="19" destOrd="0" presId="urn:microsoft.com/office/officeart/2005/8/layout/cycle5"/>
    <dgm:cxn modelId="{17EFA951-8A56-42B9-9B59-D95BAF07AFDF}" type="presParOf" srcId="{85D071E6-EF49-4E9E-91EE-E62D5989A083}" destId="{05E8E1EC-AC64-4180-A797-195C878B680F}" srcOrd="20" destOrd="0" presId="urn:microsoft.com/office/officeart/2005/8/layout/cycle5"/>
    <dgm:cxn modelId="{201AB6FA-D067-4B0F-BA40-03A3D1681857}" type="presParOf" srcId="{85D071E6-EF49-4E9E-91EE-E62D5989A083}" destId="{DC58E272-A6D3-4A90-A83B-6E991F526902}" srcOrd="21" destOrd="0" presId="urn:microsoft.com/office/officeart/2005/8/layout/cycle5"/>
    <dgm:cxn modelId="{752A9256-EA8E-485D-9F6B-3D72BE7A3538}" type="presParOf" srcId="{85D071E6-EF49-4E9E-91EE-E62D5989A083}" destId="{85CB2302-59E2-40B3-A777-220FEC15CEF0}" srcOrd="22" destOrd="0" presId="urn:microsoft.com/office/officeart/2005/8/layout/cycle5"/>
    <dgm:cxn modelId="{AC7846F9-C42F-48AD-8324-310F96B2008F}" type="presParOf" srcId="{85D071E6-EF49-4E9E-91EE-E62D5989A083}" destId="{D8083AA7-D47F-4246-AB77-979E9F987AB1}" srcOrd="23"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59EC69-BB9E-4DD8-A27C-78BB71837F26}"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GB"/>
        </a:p>
      </dgm:t>
    </dgm:pt>
    <dgm:pt modelId="{3C31D60B-AA5E-4241-9AE1-727EF866BB39}">
      <dgm:prSet phldrT="[Text]" custT="1"/>
      <dgm:spPr/>
      <dgm:t>
        <a:bodyPr/>
        <a:lstStyle/>
        <a:p>
          <a:r>
            <a:rPr lang="en-GB" sz="1800" b="1" dirty="0"/>
            <a:t>Climate</a:t>
          </a:r>
        </a:p>
      </dgm:t>
    </dgm:pt>
    <dgm:pt modelId="{F2336FB9-1F8F-47D2-9B67-CA9BAA88B875}" type="parTrans" cxnId="{38293E4F-587B-47D6-8F5A-14F9D0E7F3A3}">
      <dgm:prSet/>
      <dgm:spPr/>
      <dgm:t>
        <a:bodyPr/>
        <a:lstStyle/>
        <a:p>
          <a:endParaRPr lang="en-GB"/>
        </a:p>
      </dgm:t>
    </dgm:pt>
    <dgm:pt modelId="{D5A4DF8D-9975-467D-BF88-58C79F7B96CF}" type="sibTrans" cxnId="{38293E4F-587B-47D6-8F5A-14F9D0E7F3A3}">
      <dgm:prSet/>
      <dgm:spPr/>
      <dgm:t>
        <a:bodyPr/>
        <a:lstStyle/>
        <a:p>
          <a:endParaRPr lang="en-GB"/>
        </a:p>
      </dgm:t>
    </dgm:pt>
    <dgm:pt modelId="{0AE37921-03E5-480F-89EF-C0B261124CA5}">
      <dgm:prSet phldrT="[Text]" custT="1"/>
      <dgm:spPr/>
      <dgm:t>
        <a:bodyPr/>
        <a:lstStyle/>
        <a:p>
          <a:r>
            <a:rPr lang="en-GB" sz="1600" b="1" dirty="0"/>
            <a:t>Biodiversity</a:t>
          </a:r>
        </a:p>
      </dgm:t>
    </dgm:pt>
    <dgm:pt modelId="{E83AFF20-4CAD-41D4-82C2-0C634EF061D7}" type="parTrans" cxnId="{ADBA66EB-CE84-4153-90A4-020C8FAFBFF5}">
      <dgm:prSet/>
      <dgm:spPr/>
      <dgm:t>
        <a:bodyPr/>
        <a:lstStyle/>
        <a:p>
          <a:endParaRPr lang="en-GB"/>
        </a:p>
      </dgm:t>
    </dgm:pt>
    <dgm:pt modelId="{BA873CF2-59CB-406A-B764-695490E89B05}" type="sibTrans" cxnId="{ADBA66EB-CE84-4153-90A4-020C8FAFBFF5}">
      <dgm:prSet/>
      <dgm:spPr/>
      <dgm:t>
        <a:bodyPr/>
        <a:lstStyle/>
        <a:p>
          <a:endParaRPr lang="en-GB"/>
        </a:p>
      </dgm:t>
    </dgm:pt>
    <dgm:pt modelId="{26CC3975-F055-4006-AE1E-B85892935B55}">
      <dgm:prSet phldrT="[Text]" custT="1"/>
      <dgm:spPr/>
      <dgm:t>
        <a:bodyPr/>
        <a:lstStyle/>
        <a:p>
          <a:r>
            <a:rPr lang="en-GB" sz="1800" b="1" dirty="0"/>
            <a:t>Air</a:t>
          </a:r>
          <a:br>
            <a:rPr lang="en-GB" sz="1800" b="1" dirty="0"/>
          </a:br>
          <a:r>
            <a:rPr lang="en-GB" sz="1800" b="1" dirty="0"/>
            <a:t>Water</a:t>
          </a:r>
          <a:br>
            <a:rPr lang="en-GB" sz="1800" b="1" dirty="0"/>
          </a:br>
          <a:r>
            <a:rPr lang="en-GB" sz="1800" b="1" dirty="0"/>
            <a:t>Land</a:t>
          </a:r>
        </a:p>
      </dgm:t>
    </dgm:pt>
    <dgm:pt modelId="{7576F759-3EC9-4FFC-B7FB-08D234C96804}" type="parTrans" cxnId="{9DFFB3B8-7FE8-4819-82FF-03BDB353D09D}">
      <dgm:prSet/>
      <dgm:spPr/>
      <dgm:t>
        <a:bodyPr/>
        <a:lstStyle/>
        <a:p>
          <a:endParaRPr lang="en-GB"/>
        </a:p>
      </dgm:t>
    </dgm:pt>
    <dgm:pt modelId="{1307B92A-B52D-40C8-8A54-0DA9DD2A0A22}" type="sibTrans" cxnId="{9DFFB3B8-7FE8-4819-82FF-03BDB353D09D}">
      <dgm:prSet/>
      <dgm:spPr/>
      <dgm:t>
        <a:bodyPr/>
        <a:lstStyle/>
        <a:p>
          <a:endParaRPr lang="en-GB"/>
        </a:p>
      </dgm:t>
    </dgm:pt>
    <dgm:pt modelId="{8FD834B7-D097-4CBF-94DE-5D8228CA99EF}">
      <dgm:prSet phldrT="[Text]" custT="1"/>
      <dgm:spPr/>
      <dgm:t>
        <a:bodyPr/>
        <a:lstStyle/>
        <a:p>
          <a:r>
            <a:rPr lang="en-GB" sz="1600" b="1" dirty="0"/>
            <a:t>Ecologically Aware</a:t>
          </a:r>
        </a:p>
      </dgm:t>
    </dgm:pt>
    <dgm:pt modelId="{C2EC657C-6160-403E-A3F2-95B7F53BB20D}" type="parTrans" cxnId="{9B35AC1F-5708-40A9-B3BD-8FDEAC77D645}">
      <dgm:prSet/>
      <dgm:spPr/>
      <dgm:t>
        <a:bodyPr/>
        <a:lstStyle/>
        <a:p>
          <a:endParaRPr lang="en-GB"/>
        </a:p>
      </dgm:t>
    </dgm:pt>
    <dgm:pt modelId="{C75C17B2-F7DF-4447-AEC1-35551455DE2C}" type="sibTrans" cxnId="{9B35AC1F-5708-40A9-B3BD-8FDEAC77D645}">
      <dgm:prSet/>
      <dgm:spPr/>
      <dgm:t>
        <a:bodyPr/>
        <a:lstStyle/>
        <a:p>
          <a:endParaRPr lang="en-GB"/>
        </a:p>
      </dgm:t>
    </dgm:pt>
    <dgm:pt modelId="{2209C2D9-7DCE-440F-8833-9662780EA7D2}" type="pres">
      <dgm:prSet presAssocID="{C459EC69-BB9E-4DD8-A27C-78BB71837F26}" presName="Name0" presStyleCnt="0">
        <dgm:presLayoutVars>
          <dgm:chMax val="7"/>
          <dgm:resizeHandles val="exact"/>
        </dgm:presLayoutVars>
      </dgm:prSet>
      <dgm:spPr/>
    </dgm:pt>
    <dgm:pt modelId="{B41A322B-1917-487C-B5AE-FC918005F935}" type="pres">
      <dgm:prSet presAssocID="{C459EC69-BB9E-4DD8-A27C-78BB71837F26}" presName="comp1" presStyleCnt="0"/>
      <dgm:spPr/>
    </dgm:pt>
    <dgm:pt modelId="{EB0589E4-3CEE-448F-B9B9-19BAB9D359B2}" type="pres">
      <dgm:prSet presAssocID="{C459EC69-BB9E-4DD8-A27C-78BB71837F26}" presName="circle1" presStyleLbl="node1" presStyleIdx="0" presStyleCnt="4"/>
      <dgm:spPr/>
    </dgm:pt>
    <dgm:pt modelId="{4B845303-374D-4037-97D7-FF1D2EC618A1}" type="pres">
      <dgm:prSet presAssocID="{C459EC69-BB9E-4DD8-A27C-78BB71837F26}" presName="c1text" presStyleLbl="node1" presStyleIdx="0" presStyleCnt="4">
        <dgm:presLayoutVars>
          <dgm:bulletEnabled val="1"/>
        </dgm:presLayoutVars>
      </dgm:prSet>
      <dgm:spPr/>
    </dgm:pt>
    <dgm:pt modelId="{AD40FC90-16A1-4DB2-A272-69F050BF1A6D}" type="pres">
      <dgm:prSet presAssocID="{C459EC69-BB9E-4DD8-A27C-78BB71837F26}" presName="comp2" presStyleCnt="0"/>
      <dgm:spPr/>
    </dgm:pt>
    <dgm:pt modelId="{83680DA4-06B0-460F-AA59-D3C9F4C0A1C5}" type="pres">
      <dgm:prSet presAssocID="{C459EC69-BB9E-4DD8-A27C-78BB71837F26}" presName="circle2" presStyleLbl="node1" presStyleIdx="1" presStyleCnt="4"/>
      <dgm:spPr/>
    </dgm:pt>
    <dgm:pt modelId="{E6167178-A5D6-40AE-B394-EAC3C69DB8D4}" type="pres">
      <dgm:prSet presAssocID="{C459EC69-BB9E-4DD8-A27C-78BB71837F26}" presName="c2text" presStyleLbl="node1" presStyleIdx="1" presStyleCnt="4">
        <dgm:presLayoutVars>
          <dgm:bulletEnabled val="1"/>
        </dgm:presLayoutVars>
      </dgm:prSet>
      <dgm:spPr/>
    </dgm:pt>
    <dgm:pt modelId="{07854065-18EC-4188-A3ED-DE7832D73688}" type="pres">
      <dgm:prSet presAssocID="{C459EC69-BB9E-4DD8-A27C-78BB71837F26}" presName="comp3" presStyleCnt="0"/>
      <dgm:spPr/>
    </dgm:pt>
    <dgm:pt modelId="{AA2DAF44-DBCB-4B17-BB37-CDB5DE940E24}" type="pres">
      <dgm:prSet presAssocID="{C459EC69-BB9E-4DD8-A27C-78BB71837F26}" presName="circle3" presStyleLbl="node1" presStyleIdx="2" presStyleCnt="4"/>
      <dgm:spPr/>
    </dgm:pt>
    <dgm:pt modelId="{CFCE4A8F-5076-479B-9D4A-91CA87FDBF79}" type="pres">
      <dgm:prSet presAssocID="{C459EC69-BB9E-4DD8-A27C-78BB71837F26}" presName="c3text" presStyleLbl="node1" presStyleIdx="2" presStyleCnt="4">
        <dgm:presLayoutVars>
          <dgm:bulletEnabled val="1"/>
        </dgm:presLayoutVars>
      </dgm:prSet>
      <dgm:spPr/>
    </dgm:pt>
    <dgm:pt modelId="{83A0324E-540E-494A-9646-D741CCD4B1EE}" type="pres">
      <dgm:prSet presAssocID="{C459EC69-BB9E-4DD8-A27C-78BB71837F26}" presName="comp4" presStyleCnt="0"/>
      <dgm:spPr/>
    </dgm:pt>
    <dgm:pt modelId="{F2E04E83-C494-4659-8E45-04EF8282D8B0}" type="pres">
      <dgm:prSet presAssocID="{C459EC69-BB9E-4DD8-A27C-78BB71837F26}" presName="circle4" presStyleLbl="node1" presStyleIdx="3" presStyleCnt="4"/>
      <dgm:spPr/>
    </dgm:pt>
    <dgm:pt modelId="{D590D7D0-D5FF-4B17-9633-817FDAE53F79}" type="pres">
      <dgm:prSet presAssocID="{C459EC69-BB9E-4DD8-A27C-78BB71837F26}" presName="c4text" presStyleLbl="node1" presStyleIdx="3" presStyleCnt="4">
        <dgm:presLayoutVars>
          <dgm:bulletEnabled val="1"/>
        </dgm:presLayoutVars>
      </dgm:prSet>
      <dgm:spPr/>
    </dgm:pt>
  </dgm:ptLst>
  <dgm:cxnLst>
    <dgm:cxn modelId="{A5DE2318-9BEC-4093-9ACA-6D9B1F9E301F}" type="presOf" srcId="{3C31D60B-AA5E-4241-9AE1-727EF866BB39}" destId="{4B845303-374D-4037-97D7-FF1D2EC618A1}" srcOrd="1" destOrd="0" presId="urn:microsoft.com/office/officeart/2005/8/layout/venn2"/>
    <dgm:cxn modelId="{0D6FB01B-5119-455F-8B37-9983BBB7172E}" type="presOf" srcId="{3C31D60B-AA5E-4241-9AE1-727EF866BB39}" destId="{EB0589E4-3CEE-448F-B9B9-19BAB9D359B2}" srcOrd="0" destOrd="0" presId="urn:microsoft.com/office/officeart/2005/8/layout/venn2"/>
    <dgm:cxn modelId="{0899201D-A4AC-4643-A294-1E029D5E10DA}" type="presOf" srcId="{0AE37921-03E5-480F-89EF-C0B261124CA5}" destId="{83680DA4-06B0-460F-AA59-D3C9F4C0A1C5}" srcOrd="0" destOrd="0" presId="urn:microsoft.com/office/officeart/2005/8/layout/venn2"/>
    <dgm:cxn modelId="{9B35AC1F-5708-40A9-B3BD-8FDEAC77D645}" srcId="{C459EC69-BB9E-4DD8-A27C-78BB71837F26}" destId="{8FD834B7-D097-4CBF-94DE-5D8228CA99EF}" srcOrd="3" destOrd="0" parTransId="{C2EC657C-6160-403E-A3F2-95B7F53BB20D}" sibTransId="{C75C17B2-F7DF-4447-AEC1-35551455DE2C}"/>
    <dgm:cxn modelId="{5BAF4346-ED3D-437D-BEAB-5769F5FD6FE3}" type="presOf" srcId="{26CC3975-F055-4006-AE1E-B85892935B55}" destId="{CFCE4A8F-5076-479B-9D4A-91CA87FDBF79}" srcOrd="1" destOrd="0" presId="urn:microsoft.com/office/officeart/2005/8/layout/venn2"/>
    <dgm:cxn modelId="{38293E4F-587B-47D6-8F5A-14F9D0E7F3A3}" srcId="{C459EC69-BB9E-4DD8-A27C-78BB71837F26}" destId="{3C31D60B-AA5E-4241-9AE1-727EF866BB39}" srcOrd="0" destOrd="0" parTransId="{F2336FB9-1F8F-47D2-9B67-CA9BAA88B875}" sibTransId="{D5A4DF8D-9975-467D-BF88-58C79F7B96CF}"/>
    <dgm:cxn modelId="{682F8377-1CF9-4CB0-8756-4630DBAA4241}" type="presOf" srcId="{8FD834B7-D097-4CBF-94DE-5D8228CA99EF}" destId="{D590D7D0-D5FF-4B17-9633-817FDAE53F79}" srcOrd="1" destOrd="0" presId="urn:microsoft.com/office/officeart/2005/8/layout/venn2"/>
    <dgm:cxn modelId="{043B5C86-EAD4-45C0-954C-3A8795533DF0}" type="presOf" srcId="{8FD834B7-D097-4CBF-94DE-5D8228CA99EF}" destId="{F2E04E83-C494-4659-8E45-04EF8282D8B0}" srcOrd="0" destOrd="0" presId="urn:microsoft.com/office/officeart/2005/8/layout/venn2"/>
    <dgm:cxn modelId="{9DFFB3B8-7FE8-4819-82FF-03BDB353D09D}" srcId="{C459EC69-BB9E-4DD8-A27C-78BB71837F26}" destId="{26CC3975-F055-4006-AE1E-B85892935B55}" srcOrd="2" destOrd="0" parTransId="{7576F759-3EC9-4FFC-B7FB-08D234C96804}" sibTransId="{1307B92A-B52D-40C8-8A54-0DA9DD2A0A22}"/>
    <dgm:cxn modelId="{95F43DD0-ECAF-442F-8F38-24ADF62DDB27}" type="presOf" srcId="{0AE37921-03E5-480F-89EF-C0B261124CA5}" destId="{E6167178-A5D6-40AE-B394-EAC3C69DB8D4}" srcOrd="1" destOrd="0" presId="urn:microsoft.com/office/officeart/2005/8/layout/venn2"/>
    <dgm:cxn modelId="{11ED60E2-3529-4932-ABBF-FEB13EEA11A6}" type="presOf" srcId="{26CC3975-F055-4006-AE1E-B85892935B55}" destId="{AA2DAF44-DBCB-4B17-BB37-CDB5DE940E24}" srcOrd="0" destOrd="0" presId="urn:microsoft.com/office/officeart/2005/8/layout/venn2"/>
    <dgm:cxn modelId="{ADBA66EB-CE84-4153-90A4-020C8FAFBFF5}" srcId="{C459EC69-BB9E-4DD8-A27C-78BB71837F26}" destId="{0AE37921-03E5-480F-89EF-C0B261124CA5}" srcOrd="1" destOrd="0" parTransId="{E83AFF20-4CAD-41D4-82C2-0C634EF061D7}" sibTransId="{BA873CF2-59CB-406A-B764-695490E89B05}"/>
    <dgm:cxn modelId="{20FFB2F9-3057-4FFF-9ED7-E4C142635B56}" type="presOf" srcId="{C459EC69-BB9E-4DD8-A27C-78BB71837F26}" destId="{2209C2D9-7DCE-440F-8833-9662780EA7D2}" srcOrd="0" destOrd="0" presId="urn:microsoft.com/office/officeart/2005/8/layout/venn2"/>
    <dgm:cxn modelId="{71D9D01E-E68C-4A04-A87D-713A68B281E0}" type="presParOf" srcId="{2209C2D9-7DCE-440F-8833-9662780EA7D2}" destId="{B41A322B-1917-487C-B5AE-FC918005F935}" srcOrd="0" destOrd="0" presId="urn:microsoft.com/office/officeart/2005/8/layout/venn2"/>
    <dgm:cxn modelId="{98D68308-37CB-4DDF-A3C4-2A5C93CFC4AC}" type="presParOf" srcId="{B41A322B-1917-487C-B5AE-FC918005F935}" destId="{EB0589E4-3CEE-448F-B9B9-19BAB9D359B2}" srcOrd="0" destOrd="0" presId="urn:microsoft.com/office/officeart/2005/8/layout/venn2"/>
    <dgm:cxn modelId="{230DE36C-F41F-49C1-9323-D6EA80807BDC}" type="presParOf" srcId="{B41A322B-1917-487C-B5AE-FC918005F935}" destId="{4B845303-374D-4037-97D7-FF1D2EC618A1}" srcOrd="1" destOrd="0" presId="urn:microsoft.com/office/officeart/2005/8/layout/venn2"/>
    <dgm:cxn modelId="{5DD344B9-DA81-493C-86EE-764C62880194}" type="presParOf" srcId="{2209C2D9-7DCE-440F-8833-9662780EA7D2}" destId="{AD40FC90-16A1-4DB2-A272-69F050BF1A6D}" srcOrd="1" destOrd="0" presId="urn:microsoft.com/office/officeart/2005/8/layout/venn2"/>
    <dgm:cxn modelId="{5932DFC9-FDA6-47EA-AFD9-C13A8785DC44}" type="presParOf" srcId="{AD40FC90-16A1-4DB2-A272-69F050BF1A6D}" destId="{83680DA4-06B0-460F-AA59-D3C9F4C0A1C5}" srcOrd="0" destOrd="0" presId="urn:microsoft.com/office/officeart/2005/8/layout/venn2"/>
    <dgm:cxn modelId="{4A95D69C-6CF7-4549-BCD5-D2699FBEF4D2}" type="presParOf" srcId="{AD40FC90-16A1-4DB2-A272-69F050BF1A6D}" destId="{E6167178-A5D6-40AE-B394-EAC3C69DB8D4}" srcOrd="1" destOrd="0" presId="urn:microsoft.com/office/officeart/2005/8/layout/venn2"/>
    <dgm:cxn modelId="{0FC930C1-A5FF-407A-9221-24306A3C0D57}" type="presParOf" srcId="{2209C2D9-7DCE-440F-8833-9662780EA7D2}" destId="{07854065-18EC-4188-A3ED-DE7832D73688}" srcOrd="2" destOrd="0" presId="urn:microsoft.com/office/officeart/2005/8/layout/venn2"/>
    <dgm:cxn modelId="{D8AE0654-5170-4F9F-8198-B33D026C940C}" type="presParOf" srcId="{07854065-18EC-4188-A3ED-DE7832D73688}" destId="{AA2DAF44-DBCB-4B17-BB37-CDB5DE940E24}" srcOrd="0" destOrd="0" presId="urn:microsoft.com/office/officeart/2005/8/layout/venn2"/>
    <dgm:cxn modelId="{9AA9E97F-F4F0-4F6F-9201-CAC6121601D3}" type="presParOf" srcId="{07854065-18EC-4188-A3ED-DE7832D73688}" destId="{CFCE4A8F-5076-479B-9D4A-91CA87FDBF79}" srcOrd="1" destOrd="0" presId="urn:microsoft.com/office/officeart/2005/8/layout/venn2"/>
    <dgm:cxn modelId="{4F090CB6-CB65-4D02-81CD-FCB00A419806}" type="presParOf" srcId="{2209C2D9-7DCE-440F-8833-9662780EA7D2}" destId="{83A0324E-540E-494A-9646-D741CCD4B1EE}" srcOrd="3" destOrd="0" presId="urn:microsoft.com/office/officeart/2005/8/layout/venn2"/>
    <dgm:cxn modelId="{DBF655D7-3282-425E-B117-8DB6E3A1A5E6}" type="presParOf" srcId="{83A0324E-540E-494A-9646-D741CCD4B1EE}" destId="{F2E04E83-C494-4659-8E45-04EF8282D8B0}" srcOrd="0" destOrd="0" presId="urn:microsoft.com/office/officeart/2005/8/layout/venn2"/>
    <dgm:cxn modelId="{BFFCDAE7-A6C0-4064-9DDE-1EF44B5EE5CE}" type="presParOf" srcId="{83A0324E-540E-494A-9646-D741CCD4B1EE}" destId="{D590D7D0-D5FF-4B17-9633-817FDAE53F7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F2CB5-9035-4D6F-9726-13534E4C4DE2}">
      <dsp:nvSpPr>
        <dsp:cNvPr id="0" name=""/>
        <dsp:cNvSpPr/>
      </dsp:nvSpPr>
      <dsp:spPr>
        <a:xfrm>
          <a:off x="2438029" y="2343"/>
          <a:ext cx="735724" cy="478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a:t>Planning and Housing Delivery</a:t>
          </a:r>
        </a:p>
      </dsp:txBody>
      <dsp:txXfrm>
        <a:off x="2461374" y="25688"/>
        <a:ext cx="689034" cy="431530"/>
      </dsp:txXfrm>
    </dsp:sp>
    <dsp:sp modelId="{24D208A7-5691-4431-862E-C1075FDAC421}">
      <dsp:nvSpPr>
        <dsp:cNvPr id="0" name=""/>
        <dsp:cNvSpPr/>
      </dsp:nvSpPr>
      <dsp:spPr>
        <a:xfrm>
          <a:off x="1145786" y="241454"/>
          <a:ext cx="3320211" cy="3320211"/>
        </a:xfrm>
        <a:custGeom>
          <a:avLst/>
          <a:gdLst/>
          <a:ahLst/>
          <a:cxnLst/>
          <a:rect l="0" t="0" r="0" b="0"/>
          <a:pathLst>
            <a:path>
              <a:moveTo>
                <a:pt x="2133205" y="68839"/>
              </a:moveTo>
              <a:arcTo wR="1660105" hR="1660105" stAng="17193465" swAng="68106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B6230D7-6D2F-489D-8EEF-B818D74DDC19}">
      <dsp:nvSpPr>
        <dsp:cNvPr id="0" name=""/>
        <dsp:cNvSpPr/>
      </dsp:nvSpPr>
      <dsp:spPr>
        <a:xfrm>
          <a:off x="3611901" y="488577"/>
          <a:ext cx="735724" cy="478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a:t>Sustainable Transport</a:t>
          </a:r>
        </a:p>
      </dsp:txBody>
      <dsp:txXfrm>
        <a:off x="3635246" y="511922"/>
        <a:ext cx="689034" cy="431530"/>
      </dsp:txXfrm>
    </dsp:sp>
    <dsp:sp modelId="{EE08DEED-CACB-460E-8AE3-2ECBBE5F1607}">
      <dsp:nvSpPr>
        <dsp:cNvPr id="0" name=""/>
        <dsp:cNvSpPr/>
      </dsp:nvSpPr>
      <dsp:spPr>
        <a:xfrm>
          <a:off x="1145786" y="241454"/>
          <a:ext cx="3320211" cy="3320211"/>
        </a:xfrm>
        <a:custGeom>
          <a:avLst/>
          <a:gdLst/>
          <a:ahLst/>
          <a:cxnLst/>
          <a:rect l="0" t="0" r="0" b="0"/>
          <a:pathLst>
            <a:path>
              <a:moveTo>
                <a:pt x="3110439" y="852342"/>
              </a:moveTo>
              <a:arcTo wR="1660105" hR="1660105" stAng="19853065" swAng="9408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F8ACB09-5CB0-47F0-A3C6-D16EDF0B3A0C}">
      <dsp:nvSpPr>
        <dsp:cNvPr id="0" name=""/>
        <dsp:cNvSpPr/>
      </dsp:nvSpPr>
      <dsp:spPr>
        <a:xfrm>
          <a:off x="4098135" y="1662449"/>
          <a:ext cx="735724" cy="478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a:t>Waste</a:t>
          </a:r>
          <a:r>
            <a:rPr lang="en-US" sz="600" kern="1200" baseline="0"/>
            <a:t> and Recycling</a:t>
          </a:r>
          <a:endParaRPr lang="en-US" sz="600" kern="1200"/>
        </a:p>
      </dsp:txBody>
      <dsp:txXfrm>
        <a:off x="4121480" y="1685794"/>
        <a:ext cx="689034" cy="431530"/>
      </dsp:txXfrm>
    </dsp:sp>
    <dsp:sp modelId="{116DC498-C68D-414C-A660-069AC46F6AFC}">
      <dsp:nvSpPr>
        <dsp:cNvPr id="0" name=""/>
        <dsp:cNvSpPr/>
      </dsp:nvSpPr>
      <dsp:spPr>
        <a:xfrm>
          <a:off x="1145786" y="241454"/>
          <a:ext cx="3320211" cy="3320211"/>
        </a:xfrm>
        <a:custGeom>
          <a:avLst/>
          <a:gdLst/>
          <a:ahLst/>
          <a:cxnLst/>
          <a:rect l="0" t="0" r="0" b="0"/>
          <a:pathLst>
            <a:path>
              <a:moveTo>
                <a:pt x="3274785" y="2045799"/>
              </a:moveTo>
              <a:arcTo wR="1660105" hR="1660105" stAng="806060" swAng="9408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2F8FF99-053C-4850-AD58-77CDB3D6B0A4}">
      <dsp:nvSpPr>
        <dsp:cNvPr id="0" name=""/>
        <dsp:cNvSpPr/>
      </dsp:nvSpPr>
      <dsp:spPr>
        <a:xfrm>
          <a:off x="3611901" y="2836321"/>
          <a:ext cx="735724" cy="478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a:t>Health, Care and Wellbeing</a:t>
          </a:r>
        </a:p>
      </dsp:txBody>
      <dsp:txXfrm>
        <a:off x="3635246" y="2859666"/>
        <a:ext cx="689034" cy="431530"/>
      </dsp:txXfrm>
    </dsp:sp>
    <dsp:sp modelId="{C1C358F9-04A1-4242-984E-2FCD02CB7856}">
      <dsp:nvSpPr>
        <dsp:cNvPr id="0" name=""/>
        <dsp:cNvSpPr/>
      </dsp:nvSpPr>
      <dsp:spPr>
        <a:xfrm>
          <a:off x="1145786" y="241454"/>
          <a:ext cx="3320211" cy="3320211"/>
        </a:xfrm>
        <a:custGeom>
          <a:avLst/>
          <a:gdLst/>
          <a:ahLst/>
          <a:cxnLst/>
          <a:rect l="0" t="0" r="0" b="0"/>
          <a:pathLst>
            <a:path>
              <a:moveTo>
                <a:pt x="2437143" y="3127130"/>
              </a:moveTo>
              <a:arcTo wR="1660105" hR="1660105" stAng="3725473" swAng="68106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D3DDE27-1579-4EF6-A7CF-8073C10DCDC0}">
      <dsp:nvSpPr>
        <dsp:cNvPr id="0" name=""/>
        <dsp:cNvSpPr/>
      </dsp:nvSpPr>
      <dsp:spPr>
        <a:xfrm>
          <a:off x="2438029" y="3322555"/>
          <a:ext cx="735724" cy="478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a:t>Economic Development and Regeneration </a:t>
          </a:r>
        </a:p>
      </dsp:txBody>
      <dsp:txXfrm>
        <a:off x="2461374" y="3345900"/>
        <a:ext cx="689034" cy="431530"/>
      </dsp:txXfrm>
    </dsp:sp>
    <dsp:sp modelId="{C632E3F8-B2B9-4F89-8258-6E24A1B6BBD8}">
      <dsp:nvSpPr>
        <dsp:cNvPr id="0" name=""/>
        <dsp:cNvSpPr/>
      </dsp:nvSpPr>
      <dsp:spPr>
        <a:xfrm>
          <a:off x="1145786" y="241454"/>
          <a:ext cx="3320211" cy="3320211"/>
        </a:xfrm>
        <a:custGeom>
          <a:avLst/>
          <a:gdLst/>
          <a:ahLst/>
          <a:cxnLst/>
          <a:rect l="0" t="0" r="0" b="0"/>
          <a:pathLst>
            <a:path>
              <a:moveTo>
                <a:pt x="1187006" y="3251371"/>
              </a:moveTo>
              <a:arcTo wR="1660105" hR="1660105" stAng="6393465" swAng="68106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BA314C6-3FEC-4A9E-B700-A445E21DC2FF}">
      <dsp:nvSpPr>
        <dsp:cNvPr id="0" name=""/>
        <dsp:cNvSpPr/>
      </dsp:nvSpPr>
      <dsp:spPr>
        <a:xfrm>
          <a:off x="1264157" y="2836321"/>
          <a:ext cx="735724" cy="478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a:t>Biodiversity and Nature</a:t>
          </a:r>
        </a:p>
      </dsp:txBody>
      <dsp:txXfrm>
        <a:off x="1287502" y="2859666"/>
        <a:ext cx="689034" cy="431530"/>
      </dsp:txXfrm>
    </dsp:sp>
    <dsp:sp modelId="{B4C9B61F-E59F-43A7-8CE3-79CC8291C67A}">
      <dsp:nvSpPr>
        <dsp:cNvPr id="0" name=""/>
        <dsp:cNvSpPr/>
      </dsp:nvSpPr>
      <dsp:spPr>
        <a:xfrm>
          <a:off x="1145786" y="241454"/>
          <a:ext cx="3320211" cy="3320211"/>
        </a:xfrm>
        <a:custGeom>
          <a:avLst/>
          <a:gdLst/>
          <a:ahLst/>
          <a:cxnLst/>
          <a:rect l="0" t="0" r="0" b="0"/>
          <a:pathLst>
            <a:path>
              <a:moveTo>
                <a:pt x="209771" y="2467868"/>
              </a:moveTo>
              <a:arcTo wR="1660105" hR="1660105" stAng="9053065" swAng="9408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E726A96-813A-4428-A860-488FDA22D0A1}">
      <dsp:nvSpPr>
        <dsp:cNvPr id="0" name=""/>
        <dsp:cNvSpPr/>
      </dsp:nvSpPr>
      <dsp:spPr>
        <a:xfrm>
          <a:off x="777924" y="1662449"/>
          <a:ext cx="735724" cy="478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a:t>Assets,</a:t>
          </a:r>
          <a:r>
            <a:rPr lang="en-US" sz="600" kern="1200" baseline="0"/>
            <a:t> Fleet and Operations </a:t>
          </a:r>
          <a:endParaRPr lang="en-US" sz="600" kern="1200"/>
        </a:p>
      </dsp:txBody>
      <dsp:txXfrm>
        <a:off x="801269" y="1685794"/>
        <a:ext cx="689034" cy="431530"/>
      </dsp:txXfrm>
    </dsp:sp>
    <dsp:sp modelId="{05E8E1EC-AC64-4180-A797-195C878B680F}">
      <dsp:nvSpPr>
        <dsp:cNvPr id="0" name=""/>
        <dsp:cNvSpPr/>
      </dsp:nvSpPr>
      <dsp:spPr>
        <a:xfrm>
          <a:off x="1145786" y="241454"/>
          <a:ext cx="3320211" cy="3320211"/>
        </a:xfrm>
        <a:custGeom>
          <a:avLst/>
          <a:gdLst/>
          <a:ahLst/>
          <a:cxnLst/>
          <a:rect l="0" t="0" r="0" b="0"/>
          <a:pathLst>
            <a:path>
              <a:moveTo>
                <a:pt x="45425" y="1274412"/>
              </a:moveTo>
              <a:arcTo wR="1660105" hR="1660105" stAng="11606060" swAng="9408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C58E272-A6D3-4A90-A83B-6E991F526902}">
      <dsp:nvSpPr>
        <dsp:cNvPr id="0" name=""/>
        <dsp:cNvSpPr/>
      </dsp:nvSpPr>
      <dsp:spPr>
        <a:xfrm>
          <a:off x="1264157" y="488577"/>
          <a:ext cx="735724" cy="478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a:t>Children and Young People</a:t>
          </a:r>
        </a:p>
      </dsp:txBody>
      <dsp:txXfrm>
        <a:off x="1287502" y="511922"/>
        <a:ext cx="689034" cy="431530"/>
      </dsp:txXfrm>
    </dsp:sp>
    <dsp:sp modelId="{D8083AA7-D47F-4246-AB77-979E9F987AB1}">
      <dsp:nvSpPr>
        <dsp:cNvPr id="0" name=""/>
        <dsp:cNvSpPr/>
      </dsp:nvSpPr>
      <dsp:spPr>
        <a:xfrm>
          <a:off x="1145786" y="241454"/>
          <a:ext cx="3320211" cy="3320211"/>
        </a:xfrm>
        <a:custGeom>
          <a:avLst/>
          <a:gdLst/>
          <a:ahLst/>
          <a:cxnLst/>
          <a:rect l="0" t="0" r="0" b="0"/>
          <a:pathLst>
            <a:path>
              <a:moveTo>
                <a:pt x="883067" y="193080"/>
              </a:moveTo>
              <a:arcTo wR="1660105" hR="1660105" stAng="14525473" swAng="68106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589E4-3CEE-448F-B9B9-19BAB9D359B2}">
      <dsp:nvSpPr>
        <dsp:cNvPr id="0" name=""/>
        <dsp:cNvSpPr/>
      </dsp:nvSpPr>
      <dsp:spPr>
        <a:xfrm>
          <a:off x="380719" y="0"/>
          <a:ext cx="5877900" cy="5877900"/>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t>Climate</a:t>
          </a:r>
        </a:p>
      </dsp:txBody>
      <dsp:txXfrm>
        <a:off x="2497939" y="293894"/>
        <a:ext cx="1643460" cy="881685"/>
      </dsp:txXfrm>
    </dsp:sp>
    <dsp:sp modelId="{83680DA4-06B0-460F-AA59-D3C9F4C0A1C5}">
      <dsp:nvSpPr>
        <dsp:cNvPr id="0" name=""/>
        <dsp:cNvSpPr/>
      </dsp:nvSpPr>
      <dsp:spPr>
        <a:xfrm>
          <a:off x="968509" y="1175580"/>
          <a:ext cx="4702320" cy="4702320"/>
        </a:xfrm>
        <a:prstGeom prst="ellipse">
          <a:avLst/>
        </a:prstGeom>
        <a:solidFill>
          <a:schemeClr val="accent1">
            <a:shade val="80000"/>
            <a:hueOff val="-59583"/>
            <a:satOff val="-11511"/>
            <a:lumOff val="109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t>Biodiversity</a:t>
          </a:r>
        </a:p>
      </dsp:txBody>
      <dsp:txXfrm>
        <a:off x="2497939" y="1457719"/>
        <a:ext cx="1643460" cy="846417"/>
      </dsp:txXfrm>
    </dsp:sp>
    <dsp:sp modelId="{AA2DAF44-DBCB-4B17-BB37-CDB5DE940E24}">
      <dsp:nvSpPr>
        <dsp:cNvPr id="0" name=""/>
        <dsp:cNvSpPr/>
      </dsp:nvSpPr>
      <dsp:spPr>
        <a:xfrm>
          <a:off x="1556299" y="2351159"/>
          <a:ext cx="3526740" cy="3526740"/>
        </a:xfrm>
        <a:prstGeom prst="ellipse">
          <a:avLst/>
        </a:prstGeom>
        <a:solidFill>
          <a:schemeClr val="accent1">
            <a:shade val="80000"/>
            <a:hueOff val="-119166"/>
            <a:satOff val="-23022"/>
            <a:lumOff val="218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t>Air</a:t>
          </a:r>
          <a:br>
            <a:rPr lang="en-GB" sz="1800" b="1" kern="1200" dirty="0"/>
          </a:br>
          <a:r>
            <a:rPr lang="en-GB" sz="1800" b="1" kern="1200" dirty="0"/>
            <a:t>Water</a:t>
          </a:r>
          <a:br>
            <a:rPr lang="en-GB" sz="1800" b="1" kern="1200" dirty="0"/>
          </a:br>
          <a:r>
            <a:rPr lang="en-GB" sz="1800" b="1" kern="1200" dirty="0"/>
            <a:t>Land</a:t>
          </a:r>
        </a:p>
      </dsp:txBody>
      <dsp:txXfrm>
        <a:off x="2497939" y="2615665"/>
        <a:ext cx="1643460" cy="793516"/>
      </dsp:txXfrm>
    </dsp:sp>
    <dsp:sp modelId="{F2E04E83-C494-4659-8E45-04EF8282D8B0}">
      <dsp:nvSpPr>
        <dsp:cNvPr id="0" name=""/>
        <dsp:cNvSpPr/>
      </dsp:nvSpPr>
      <dsp:spPr>
        <a:xfrm>
          <a:off x="2144089" y="3526740"/>
          <a:ext cx="2351160" cy="2351160"/>
        </a:xfrm>
        <a:prstGeom prst="ellipse">
          <a:avLst/>
        </a:prstGeom>
        <a:solidFill>
          <a:schemeClr val="accent1">
            <a:shade val="80000"/>
            <a:hueOff val="-178748"/>
            <a:satOff val="-34533"/>
            <a:lumOff val="32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t>Ecologically Aware</a:t>
          </a:r>
        </a:p>
      </dsp:txBody>
      <dsp:txXfrm>
        <a:off x="2488408" y="4114530"/>
        <a:ext cx="1662521" cy="117558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1D3A7-234A-4197-A215-BD624F9E87FF}" type="datetimeFigureOut">
              <a:rPr lang="en-DE" smtClean="0"/>
              <a:t>06/08/2025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9C6D2-59CC-4855-BBD3-C072E261A84F}" type="slidenum">
              <a:rPr lang="en-DE" smtClean="0"/>
              <a:t>‹#›</a:t>
            </a:fld>
            <a:endParaRPr lang="en-DE"/>
          </a:p>
        </p:txBody>
      </p:sp>
    </p:spTree>
    <p:extLst>
      <p:ext uri="{BB962C8B-B14F-4D97-AF65-F5344CB8AC3E}">
        <p14:creationId xmlns:p14="http://schemas.microsoft.com/office/powerpoint/2010/main" val="267727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47FE441-4759-43F8-AFDE-4BC3BE3E1D3C}" type="slidenum">
              <a:rPr lang="en-DE" smtClean="0"/>
              <a:t>2</a:t>
            </a:fld>
            <a:endParaRPr lang="en-DE"/>
          </a:p>
        </p:txBody>
      </p:sp>
    </p:spTree>
    <p:extLst>
      <p:ext uri="{BB962C8B-B14F-4D97-AF65-F5344CB8AC3E}">
        <p14:creationId xmlns:p14="http://schemas.microsoft.com/office/powerpoint/2010/main" val="131114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47FE441-4759-43F8-AFDE-4BC3BE3E1D3C}" type="slidenum">
              <a:rPr lang="en-DE" smtClean="0"/>
              <a:t>3</a:t>
            </a:fld>
            <a:endParaRPr lang="en-DE"/>
          </a:p>
        </p:txBody>
      </p:sp>
    </p:spTree>
    <p:extLst>
      <p:ext uri="{BB962C8B-B14F-4D97-AF65-F5344CB8AC3E}">
        <p14:creationId xmlns:p14="http://schemas.microsoft.com/office/powerpoint/2010/main" val="1981725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47FE441-4759-43F8-AFDE-4BC3BE3E1D3C}" type="slidenum">
              <a:rPr lang="en-DE" smtClean="0"/>
              <a:t>4</a:t>
            </a:fld>
            <a:endParaRPr lang="en-DE"/>
          </a:p>
        </p:txBody>
      </p:sp>
    </p:spTree>
    <p:extLst>
      <p:ext uri="{BB962C8B-B14F-4D97-AF65-F5344CB8AC3E}">
        <p14:creationId xmlns:p14="http://schemas.microsoft.com/office/powerpoint/2010/main" val="103997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7FE441-4759-43F8-AFDE-4BC3BE3E1D3C}" type="slidenum">
              <a:rPr lang="en-DE" smtClean="0"/>
              <a:t>6</a:t>
            </a:fld>
            <a:endParaRPr lang="en-DE"/>
          </a:p>
        </p:txBody>
      </p:sp>
    </p:spTree>
    <p:extLst>
      <p:ext uri="{BB962C8B-B14F-4D97-AF65-F5344CB8AC3E}">
        <p14:creationId xmlns:p14="http://schemas.microsoft.com/office/powerpoint/2010/main" val="1646177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7FE441-4759-43F8-AFDE-4BC3BE3E1D3C}" type="slidenum">
              <a:rPr lang="en-DE" smtClean="0"/>
              <a:t>27</a:t>
            </a:fld>
            <a:endParaRPr lang="en-DE"/>
          </a:p>
        </p:txBody>
      </p:sp>
    </p:spTree>
    <p:extLst>
      <p:ext uri="{BB962C8B-B14F-4D97-AF65-F5344CB8AC3E}">
        <p14:creationId xmlns:p14="http://schemas.microsoft.com/office/powerpoint/2010/main" val="362239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949C6D2-59CC-4855-BBD3-C072E261A84F}" type="slidenum">
              <a:rPr lang="en-DE" smtClean="0"/>
              <a:t>30</a:t>
            </a:fld>
            <a:endParaRPr lang="en-DE"/>
          </a:p>
        </p:txBody>
      </p:sp>
    </p:spTree>
    <p:extLst>
      <p:ext uri="{BB962C8B-B14F-4D97-AF65-F5344CB8AC3E}">
        <p14:creationId xmlns:p14="http://schemas.microsoft.com/office/powerpoint/2010/main" val="96186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49C6D2-59CC-4855-BBD3-C072E261A84F}" type="slidenum">
              <a:rPr lang="en-DE" smtClean="0"/>
              <a:t>31</a:t>
            </a:fld>
            <a:endParaRPr lang="en-DE"/>
          </a:p>
        </p:txBody>
      </p:sp>
    </p:spTree>
    <p:extLst>
      <p:ext uri="{BB962C8B-B14F-4D97-AF65-F5344CB8AC3E}">
        <p14:creationId xmlns:p14="http://schemas.microsoft.com/office/powerpoint/2010/main" val="1191981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Ecologically aware in the middle</a:t>
            </a:r>
          </a:p>
          <a:p>
            <a:r>
              <a:rPr lang="en-GB"/>
              <a:t>Air, water, land,</a:t>
            </a:r>
          </a:p>
          <a:p>
            <a:r>
              <a:rPr lang="en-GB"/>
              <a:t>Biodiversity</a:t>
            </a:r>
          </a:p>
          <a:p>
            <a:r>
              <a:rPr lang="en-GB"/>
              <a:t>Climate</a:t>
            </a:r>
          </a:p>
        </p:txBody>
      </p:sp>
      <p:sp>
        <p:nvSpPr>
          <p:cNvPr id="4" name="Slide Number Placeholder 3"/>
          <p:cNvSpPr>
            <a:spLocks noGrp="1"/>
          </p:cNvSpPr>
          <p:nvPr>
            <p:ph type="sldNum" sz="quarter" idx="5"/>
          </p:nvPr>
        </p:nvSpPr>
        <p:spPr/>
        <p:txBody>
          <a:bodyPr/>
          <a:lstStyle/>
          <a:p>
            <a:fld id="{81024F3F-465D-4AE1-9948-019FDD3D29AF}" type="slidenum">
              <a:rPr lang="en-GB" smtClean="0"/>
              <a:t>32</a:t>
            </a:fld>
            <a:endParaRPr lang="en-GB"/>
          </a:p>
        </p:txBody>
      </p:sp>
    </p:spTree>
    <p:extLst>
      <p:ext uri="{BB962C8B-B14F-4D97-AF65-F5344CB8AC3E}">
        <p14:creationId xmlns:p14="http://schemas.microsoft.com/office/powerpoint/2010/main" val="27152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9C6D2-59CC-4855-BBD3-C072E261A84F}"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45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B43BE5-63E5-3361-10A4-818620BCCF0D}"/>
              </a:ext>
            </a:extLst>
          </p:cNvPr>
          <p:cNvSpPr>
            <a:spLocks noGrp="1"/>
          </p:cNvSpPr>
          <p:nvPr>
            <p:ph type="ctrTitle" hasCustomPrompt="1"/>
          </p:nvPr>
        </p:nvSpPr>
        <p:spPr>
          <a:xfrm>
            <a:off x="596102" y="2448231"/>
            <a:ext cx="6917506" cy="1480523"/>
          </a:xfrm>
          <a:prstGeom prst="rect">
            <a:avLst/>
          </a:prstGeom>
        </p:spPr>
        <p:txBody>
          <a:bodyPr/>
          <a:lstStyle>
            <a:lvl1pPr>
              <a:defRPr>
                <a:solidFill>
                  <a:schemeClr val="tx1"/>
                </a:solidFill>
              </a:defRPr>
            </a:lvl1pPr>
          </a:lstStyle>
          <a:p>
            <a:pPr algn="l"/>
            <a:r>
              <a:rPr lang="en-US" b="1" dirty="0">
                <a:solidFill>
                  <a:srgbClr val="34343E"/>
                </a:solidFill>
                <a:latin typeface="Arial" panose="020B0604020202020204" pitchFamily="34" charset="0"/>
                <a:cs typeface="Arial" panose="020B0604020202020204" pitchFamily="34" charset="0"/>
              </a:rPr>
              <a:t>This is a presentation heading across two lines</a:t>
            </a:r>
          </a:p>
        </p:txBody>
      </p:sp>
      <p:sp>
        <p:nvSpPr>
          <p:cNvPr id="8" name="Subtitle 2">
            <a:extLst>
              <a:ext uri="{FF2B5EF4-FFF2-40B4-BE49-F238E27FC236}">
                <a16:creationId xmlns:a16="http://schemas.microsoft.com/office/drawing/2014/main" id="{06AE2518-200C-4793-F837-1C96A416EA2B}"/>
              </a:ext>
            </a:extLst>
          </p:cNvPr>
          <p:cNvSpPr>
            <a:spLocks noGrp="1"/>
          </p:cNvSpPr>
          <p:nvPr>
            <p:ph type="subTitle" idx="1"/>
          </p:nvPr>
        </p:nvSpPr>
        <p:spPr>
          <a:xfrm>
            <a:off x="596103" y="3999603"/>
            <a:ext cx="6917506" cy="601894"/>
          </a:xfrm>
          <a:prstGeom prst="rect">
            <a:avLst/>
          </a:prstGeom>
        </p:spPr>
        <p:txBody>
          <a:bodyPr>
            <a:normAutofit/>
          </a:bodyPr>
          <a:lstStyle>
            <a:lvl1pPr marL="0" indent="0">
              <a:buNone/>
              <a:defRPr>
                <a:solidFill>
                  <a:schemeClr val="tx2"/>
                </a:solidFill>
              </a:defRPr>
            </a:lvl1pPr>
          </a:lstStyle>
          <a:p>
            <a:pPr algn="l"/>
            <a:r>
              <a:rPr lang="en-GB" sz="2800">
                <a:solidFill>
                  <a:srgbClr val="626274"/>
                </a:solidFill>
                <a:latin typeface="Arial" panose="020B0604020202020204" pitchFamily="34" charset="0"/>
                <a:cs typeface="Arial" panose="020B0604020202020204" pitchFamily="34" charset="0"/>
              </a:rPr>
              <a:t>Click to edit Master subtitle style</a:t>
            </a:r>
            <a:endParaRPr lang="en-US" sz="2800" dirty="0">
              <a:solidFill>
                <a:srgbClr val="626274"/>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445C53D6-CDC0-FC21-259E-D1F190D5D1E7}"/>
              </a:ext>
            </a:extLst>
          </p:cNvPr>
          <p:cNvSpPr txBox="1">
            <a:spLocks/>
          </p:cNvSpPr>
          <p:nvPr userDrawn="1"/>
        </p:nvSpPr>
        <p:spPr>
          <a:xfrm>
            <a:off x="596102" y="6122449"/>
            <a:ext cx="9144000" cy="413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chemeClr val="accent1"/>
                </a:solidFill>
                <a:latin typeface="Arial" panose="020B0604020202020204" pitchFamily="34" charset="0"/>
                <a:cs typeface="Arial" panose="020B0604020202020204" pitchFamily="34" charset="0"/>
              </a:rPr>
              <a:t>westmorlandandfurness.gov.uk</a:t>
            </a:r>
          </a:p>
        </p:txBody>
      </p:sp>
      <p:pic>
        <p:nvPicPr>
          <p:cNvPr id="3" name="Picture 2">
            <a:extLst>
              <a:ext uri="{FF2B5EF4-FFF2-40B4-BE49-F238E27FC236}">
                <a16:creationId xmlns:a16="http://schemas.microsoft.com/office/drawing/2014/main" id="{7B3C0A4C-00B8-F25C-8B23-E2DB86AD2FFC}"/>
              </a:ext>
            </a:extLst>
          </p:cNvPr>
          <p:cNvPicPr>
            <a:picLocks noChangeAspect="1"/>
          </p:cNvPicPr>
          <p:nvPr userDrawn="1"/>
        </p:nvPicPr>
        <p:blipFill>
          <a:blip r:embed="rId2"/>
          <a:stretch>
            <a:fillRect/>
          </a:stretch>
        </p:blipFill>
        <p:spPr>
          <a:xfrm>
            <a:off x="682018" y="515935"/>
            <a:ext cx="3117164" cy="717583"/>
          </a:xfrm>
          <a:prstGeom prst="rect">
            <a:avLst/>
          </a:prstGeom>
        </p:spPr>
      </p:pic>
      <p:sp>
        <p:nvSpPr>
          <p:cNvPr id="6" name="Picture Placeholder 5">
            <a:extLst>
              <a:ext uri="{FF2B5EF4-FFF2-40B4-BE49-F238E27FC236}">
                <a16:creationId xmlns:a16="http://schemas.microsoft.com/office/drawing/2014/main" id="{75237C26-CCA9-2837-BDE3-8CE051D88576}"/>
              </a:ext>
            </a:extLst>
          </p:cNvPr>
          <p:cNvSpPr>
            <a:spLocks noGrp="1"/>
          </p:cNvSpPr>
          <p:nvPr>
            <p:ph type="pic" sz="quarter" idx="10"/>
          </p:nvPr>
        </p:nvSpPr>
        <p:spPr>
          <a:xfrm>
            <a:off x="6742927" y="95416"/>
            <a:ext cx="5372217" cy="6670783"/>
          </a:xfrm>
          <a:custGeom>
            <a:avLst/>
            <a:gdLst>
              <a:gd name="connsiteX0" fmla="*/ 1167024 w 5372217"/>
              <a:gd name="connsiteY0" fmla="*/ 0 h 6670783"/>
              <a:gd name="connsiteX1" fmla="*/ 5242157 w 5372217"/>
              <a:gd name="connsiteY1" fmla="*/ 1 h 6670783"/>
              <a:gd name="connsiteX2" fmla="*/ 5354789 w 5372217"/>
              <a:gd name="connsiteY2" fmla="*/ 112501 h 6670783"/>
              <a:gd name="connsiteX3" fmla="*/ 5372217 w 5372217"/>
              <a:gd name="connsiteY3" fmla="*/ 4186982 h 6670783"/>
              <a:gd name="connsiteX4" fmla="*/ 2828104 w 5372217"/>
              <a:gd name="connsiteY4" fmla="*/ 6669734 h 6670783"/>
              <a:gd name="connsiteX5" fmla="*/ 86986 w 5372217"/>
              <a:gd name="connsiteY5" fmla="*/ 6670783 h 6670783"/>
              <a:gd name="connsiteX6" fmla="*/ 0 w 5372217"/>
              <a:gd name="connsiteY6" fmla="*/ 6665668 h 6670783"/>
              <a:gd name="connsiteX7" fmla="*/ 1154782 w 5372217"/>
              <a:gd name="connsiteY7" fmla="*/ 4403277 h 6670783"/>
              <a:gd name="connsiteX8" fmla="*/ 1167024 w 5372217"/>
              <a:gd name="connsiteY8" fmla="*/ 0 h 66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217" h="6670783">
                <a:moveTo>
                  <a:pt x="1167024" y="0"/>
                </a:moveTo>
                <a:lnTo>
                  <a:pt x="5242157" y="1"/>
                </a:lnTo>
                <a:cubicBezTo>
                  <a:pt x="5304362" y="1"/>
                  <a:pt x="5354789" y="50369"/>
                  <a:pt x="5354789" y="112501"/>
                </a:cubicBezTo>
                <a:cubicBezTo>
                  <a:pt x="5360599" y="1470662"/>
                  <a:pt x="5371299" y="3000814"/>
                  <a:pt x="5372217" y="4186982"/>
                </a:cubicBezTo>
                <a:cubicBezTo>
                  <a:pt x="5316863" y="5228172"/>
                  <a:pt x="4576753" y="6672886"/>
                  <a:pt x="2828104" y="6669734"/>
                </a:cubicBezTo>
                <a:lnTo>
                  <a:pt x="86986" y="6670783"/>
                </a:lnTo>
                <a:lnTo>
                  <a:pt x="0" y="6665668"/>
                </a:lnTo>
                <a:cubicBezTo>
                  <a:pt x="1376765" y="6604315"/>
                  <a:pt x="1105512" y="5301285"/>
                  <a:pt x="1154782" y="4403277"/>
                </a:cubicBezTo>
                <a:cubicBezTo>
                  <a:pt x="1195338" y="3244167"/>
                  <a:pt x="1148757" y="1016091"/>
                  <a:pt x="1167024" y="0"/>
                </a:cubicBezTo>
                <a:close/>
              </a:path>
            </a:pathLst>
          </a:custGeom>
          <a:solidFill>
            <a:schemeClr val="accent1">
              <a:lumMod val="20000"/>
              <a:lumOff val="80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r>
              <a:rPr lang="en-GB"/>
              <a:t>Click icon to add picture</a:t>
            </a:r>
            <a:endParaRPr lang="en-DE" dirty="0"/>
          </a:p>
        </p:txBody>
      </p:sp>
    </p:spTree>
    <p:extLst>
      <p:ext uri="{BB962C8B-B14F-4D97-AF65-F5344CB8AC3E}">
        <p14:creationId xmlns:p14="http://schemas.microsoft.com/office/powerpoint/2010/main" val="242257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4BDE-DE78-89D3-5EC7-816E1DAAE96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7C448AF-BB09-2E31-6376-9BA832BD504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1B6D0DB-1F84-FB39-4642-E29B17DF823B}"/>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5" name="Slide Number Placeholder 4">
            <a:extLst>
              <a:ext uri="{FF2B5EF4-FFF2-40B4-BE49-F238E27FC236}">
                <a16:creationId xmlns:a16="http://schemas.microsoft.com/office/drawing/2014/main" id="{CA081F46-C4FC-94E8-5166-1EB76ACEBE26}"/>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86876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1FBDC-8265-2B1A-13B1-17C640418A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A0DD3F3-F4C9-9C02-1C61-A759C3347AEA}"/>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4" name="Slide Number Placeholder 3">
            <a:extLst>
              <a:ext uri="{FF2B5EF4-FFF2-40B4-BE49-F238E27FC236}">
                <a16:creationId xmlns:a16="http://schemas.microsoft.com/office/drawing/2014/main" id="{A589B4E7-8AC3-EEEA-CF81-865E2E66CF27}"/>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634665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16B3-CD2B-BC15-EC20-324E0707CF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877DE-AB5E-B255-A7B9-6A3511D425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E969398D-1C2D-13A8-BACA-BAFEB85EEB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CA08FD-6480-9317-B08F-5AE190A06A0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35485AD-92F4-CE1B-078A-794AFFF5926D}"/>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7" name="Slide Number Placeholder 6">
            <a:extLst>
              <a:ext uri="{FF2B5EF4-FFF2-40B4-BE49-F238E27FC236}">
                <a16:creationId xmlns:a16="http://schemas.microsoft.com/office/drawing/2014/main" id="{182CC638-5416-6606-4779-44C2B7570B72}"/>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349555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372C-AC16-EA65-200E-A41AB165D02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5AB8CDF-7249-DFA7-BAC4-BA4BE4C3AEE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E8CB1031-BF27-5EB0-0666-810101CC1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BF973D-1D15-9B5D-DAF6-C713398F2F2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8B1D529-B606-A337-A747-76597468E2DB}"/>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7" name="Slide Number Placeholder 6">
            <a:extLst>
              <a:ext uri="{FF2B5EF4-FFF2-40B4-BE49-F238E27FC236}">
                <a16:creationId xmlns:a16="http://schemas.microsoft.com/office/drawing/2014/main" id="{C60B3E36-CE16-69D9-2922-0334774194F7}"/>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41192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F221-5F23-BFB6-1ACA-C34E704856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79ABB63-A5CE-111B-55F5-F48243963465}"/>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CE4405-027B-6AB9-F5E5-6298418CFFF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EF77A33-1553-3162-B9A5-0582ACD5B15A}"/>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E06BF312-4E36-EEE5-8488-DD11A1E3FBCD}"/>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112440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4D290-D008-CA15-472A-24E4B174E6E0}"/>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C861277-53FD-5A3D-47ED-FD447471B1DC}"/>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9E604C-F54C-9A84-BDFD-9475F6F24B7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E4425CE-5703-22B8-C350-17C5DB47DD36}"/>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6" name="Slide Number Placeholder 5">
            <a:extLst>
              <a:ext uri="{FF2B5EF4-FFF2-40B4-BE49-F238E27FC236}">
                <a16:creationId xmlns:a16="http://schemas.microsoft.com/office/drawing/2014/main" id="{22409D4F-4338-87DC-FBEA-D5D4EBC0676B}"/>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409858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45C53D6-CDC0-FC21-259E-D1F190D5D1E7}"/>
              </a:ext>
            </a:extLst>
          </p:cNvPr>
          <p:cNvSpPr txBox="1">
            <a:spLocks/>
          </p:cNvSpPr>
          <p:nvPr userDrawn="1"/>
        </p:nvSpPr>
        <p:spPr>
          <a:xfrm>
            <a:off x="596102" y="6122449"/>
            <a:ext cx="9144000" cy="413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chemeClr val="accent1"/>
                </a:solidFill>
                <a:latin typeface="Arial" panose="020B0604020202020204" pitchFamily="34" charset="0"/>
                <a:cs typeface="Arial" panose="020B0604020202020204" pitchFamily="34" charset="0"/>
              </a:rPr>
              <a:t>westmorlandandfurness.gov.uk</a:t>
            </a:r>
          </a:p>
        </p:txBody>
      </p:sp>
      <p:pic>
        <p:nvPicPr>
          <p:cNvPr id="3" name="Picture 2">
            <a:extLst>
              <a:ext uri="{FF2B5EF4-FFF2-40B4-BE49-F238E27FC236}">
                <a16:creationId xmlns:a16="http://schemas.microsoft.com/office/drawing/2014/main" id="{7B3C0A4C-00B8-F25C-8B23-E2DB86AD2FFC}"/>
              </a:ext>
            </a:extLst>
          </p:cNvPr>
          <p:cNvPicPr>
            <a:picLocks noChangeAspect="1"/>
          </p:cNvPicPr>
          <p:nvPr userDrawn="1"/>
        </p:nvPicPr>
        <p:blipFill>
          <a:blip r:embed="rId2"/>
          <a:stretch>
            <a:fillRect/>
          </a:stretch>
        </p:blipFill>
        <p:spPr>
          <a:xfrm>
            <a:off x="682018" y="515935"/>
            <a:ext cx="3117164" cy="717583"/>
          </a:xfrm>
          <a:prstGeom prst="rect">
            <a:avLst/>
          </a:prstGeom>
        </p:spPr>
      </p:pic>
      <p:sp>
        <p:nvSpPr>
          <p:cNvPr id="4" name="Title 1">
            <a:extLst>
              <a:ext uri="{FF2B5EF4-FFF2-40B4-BE49-F238E27FC236}">
                <a16:creationId xmlns:a16="http://schemas.microsoft.com/office/drawing/2014/main" id="{EB73318F-AB02-1962-E7CA-69BCDFDE0335}"/>
              </a:ext>
            </a:extLst>
          </p:cNvPr>
          <p:cNvSpPr>
            <a:spLocks noGrp="1"/>
          </p:cNvSpPr>
          <p:nvPr>
            <p:ph type="ctrTitle" hasCustomPrompt="1"/>
          </p:nvPr>
        </p:nvSpPr>
        <p:spPr>
          <a:xfrm>
            <a:off x="596101" y="2448231"/>
            <a:ext cx="10159415" cy="1480523"/>
          </a:xfrm>
          <a:prstGeom prst="rect">
            <a:avLst/>
          </a:prstGeom>
        </p:spPr>
        <p:txBody>
          <a:bodyPr/>
          <a:lstStyle>
            <a:lvl1pPr>
              <a:defRPr>
                <a:solidFill>
                  <a:schemeClr val="tx1"/>
                </a:solidFill>
              </a:defRPr>
            </a:lvl1pPr>
          </a:lstStyle>
          <a:p>
            <a:pPr algn="l"/>
            <a:r>
              <a:rPr lang="en-US" b="1" dirty="0">
                <a:solidFill>
                  <a:srgbClr val="34343E"/>
                </a:solidFill>
                <a:latin typeface="Arial" panose="020B0604020202020204" pitchFamily="34" charset="0"/>
                <a:cs typeface="Arial" panose="020B0604020202020204" pitchFamily="34" charset="0"/>
              </a:rPr>
              <a:t>This is a presentation heading across two lines</a:t>
            </a:r>
          </a:p>
        </p:txBody>
      </p:sp>
      <p:sp>
        <p:nvSpPr>
          <p:cNvPr id="5" name="Subtitle 2">
            <a:extLst>
              <a:ext uri="{FF2B5EF4-FFF2-40B4-BE49-F238E27FC236}">
                <a16:creationId xmlns:a16="http://schemas.microsoft.com/office/drawing/2014/main" id="{3804347F-A928-316A-0395-9FE218C06062}"/>
              </a:ext>
            </a:extLst>
          </p:cNvPr>
          <p:cNvSpPr>
            <a:spLocks noGrp="1"/>
          </p:cNvSpPr>
          <p:nvPr>
            <p:ph type="subTitle" idx="1"/>
          </p:nvPr>
        </p:nvSpPr>
        <p:spPr>
          <a:xfrm>
            <a:off x="596102" y="3999603"/>
            <a:ext cx="10159413" cy="601894"/>
          </a:xfrm>
          <a:prstGeom prst="rect">
            <a:avLst/>
          </a:prstGeom>
        </p:spPr>
        <p:txBody>
          <a:bodyPr>
            <a:normAutofit/>
          </a:bodyPr>
          <a:lstStyle>
            <a:lvl1pPr marL="0" indent="0">
              <a:buNone/>
              <a:defRPr>
                <a:solidFill>
                  <a:schemeClr val="tx2"/>
                </a:solidFill>
              </a:defRPr>
            </a:lvl1pPr>
          </a:lstStyle>
          <a:p>
            <a:pPr algn="l"/>
            <a:r>
              <a:rPr lang="en-GB" sz="2800">
                <a:solidFill>
                  <a:srgbClr val="626274"/>
                </a:solidFill>
                <a:latin typeface="Arial" panose="020B0604020202020204" pitchFamily="34" charset="0"/>
                <a:cs typeface="Arial" panose="020B0604020202020204" pitchFamily="34" charset="0"/>
              </a:rPr>
              <a:t>Click to edit Master subtitle style</a:t>
            </a:r>
            <a:endParaRPr lang="en-US" sz="2800" dirty="0">
              <a:solidFill>
                <a:srgbClr val="6262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220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2F4CBE-7459-2B62-74D7-3CD98BC22E87}"/>
              </a:ext>
            </a:extLst>
          </p:cNvPr>
          <p:cNvSpPr>
            <a:spLocks noGrp="1"/>
          </p:cNvSpPr>
          <p:nvPr>
            <p:ph type="title"/>
          </p:nvPr>
        </p:nvSpPr>
        <p:spPr>
          <a:xfrm>
            <a:off x="596660" y="504483"/>
            <a:ext cx="10841964"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7" name="Content Placeholder 2">
            <a:extLst>
              <a:ext uri="{FF2B5EF4-FFF2-40B4-BE49-F238E27FC236}">
                <a16:creationId xmlns:a16="http://schemas.microsoft.com/office/drawing/2014/main" id="{DE9A0746-FE59-B4DF-0615-7B249C018623}"/>
              </a:ext>
            </a:extLst>
          </p:cNvPr>
          <p:cNvSpPr>
            <a:spLocks noGrp="1"/>
          </p:cNvSpPr>
          <p:nvPr>
            <p:ph idx="10"/>
          </p:nvPr>
        </p:nvSpPr>
        <p:spPr>
          <a:xfrm>
            <a:off x="596661" y="1437436"/>
            <a:ext cx="10841965"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sp>
        <p:nvSpPr>
          <p:cNvPr id="3" name="Footer Placeholder 4">
            <a:extLst>
              <a:ext uri="{FF2B5EF4-FFF2-40B4-BE49-F238E27FC236}">
                <a16:creationId xmlns:a16="http://schemas.microsoft.com/office/drawing/2014/main" id="{E0C1E7E2-EFD2-9487-B6DA-942FA64AE4BA}"/>
              </a:ext>
            </a:extLst>
          </p:cNvPr>
          <p:cNvSpPr>
            <a:spLocks noGrp="1"/>
          </p:cNvSpPr>
          <p:nvPr>
            <p:ph type="ftr" sz="quarter" idx="11"/>
          </p:nvPr>
        </p:nvSpPr>
        <p:spPr>
          <a:xfrm>
            <a:off x="596659" y="6287824"/>
            <a:ext cx="9188275"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dirty="0"/>
          </a:p>
        </p:txBody>
      </p:sp>
    </p:spTree>
    <p:extLst>
      <p:ext uri="{BB962C8B-B14F-4D97-AF65-F5344CB8AC3E}">
        <p14:creationId xmlns:p14="http://schemas.microsoft.com/office/powerpoint/2010/main" val="232102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1352F1-6260-F2BD-E10C-76F8D32D6892}"/>
              </a:ext>
            </a:extLst>
          </p:cNvPr>
          <p:cNvSpPr>
            <a:spLocks noGrp="1"/>
          </p:cNvSpPr>
          <p:nvPr>
            <p:ph type="title"/>
          </p:nvPr>
        </p:nvSpPr>
        <p:spPr>
          <a:xfrm>
            <a:off x="596660" y="504483"/>
            <a:ext cx="6898648"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5" name="Content Placeholder 2">
            <a:extLst>
              <a:ext uri="{FF2B5EF4-FFF2-40B4-BE49-F238E27FC236}">
                <a16:creationId xmlns:a16="http://schemas.microsoft.com/office/drawing/2014/main" id="{4D5D92EB-3149-8EF7-DBA9-56228028F696}"/>
              </a:ext>
            </a:extLst>
          </p:cNvPr>
          <p:cNvSpPr>
            <a:spLocks noGrp="1"/>
          </p:cNvSpPr>
          <p:nvPr>
            <p:ph idx="10"/>
          </p:nvPr>
        </p:nvSpPr>
        <p:spPr>
          <a:xfrm>
            <a:off x="596662" y="1437436"/>
            <a:ext cx="6898648"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sp>
        <p:nvSpPr>
          <p:cNvPr id="6" name="Footer Placeholder 4">
            <a:extLst>
              <a:ext uri="{FF2B5EF4-FFF2-40B4-BE49-F238E27FC236}">
                <a16:creationId xmlns:a16="http://schemas.microsoft.com/office/drawing/2014/main" id="{E9E4C354-5AF8-AD14-6A91-8D6ED81E7B90}"/>
              </a:ext>
            </a:extLst>
          </p:cNvPr>
          <p:cNvSpPr>
            <a:spLocks noGrp="1"/>
          </p:cNvSpPr>
          <p:nvPr>
            <p:ph type="ftr" sz="quarter" idx="11"/>
          </p:nvPr>
        </p:nvSpPr>
        <p:spPr>
          <a:xfrm>
            <a:off x="596659" y="6287824"/>
            <a:ext cx="5411033"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dirty="0"/>
          </a:p>
        </p:txBody>
      </p:sp>
      <p:sp>
        <p:nvSpPr>
          <p:cNvPr id="7" name="Picture Placeholder 6">
            <a:extLst>
              <a:ext uri="{FF2B5EF4-FFF2-40B4-BE49-F238E27FC236}">
                <a16:creationId xmlns:a16="http://schemas.microsoft.com/office/drawing/2014/main" id="{A9A252AB-DAB8-D05C-201B-7317B171689E}"/>
              </a:ext>
            </a:extLst>
          </p:cNvPr>
          <p:cNvSpPr>
            <a:spLocks noGrp="1"/>
          </p:cNvSpPr>
          <p:nvPr>
            <p:ph type="pic" sz="quarter" idx="12"/>
          </p:nvPr>
        </p:nvSpPr>
        <p:spPr>
          <a:xfrm>
            <a:off x="6742927" y="95416"/>
            <a:ext cx="5372217" cy="6670783"/>
          </a:xfrm>
          <a:custGeom>
            <a:avLst/>
            <a:gdLst>
              <a:gd name="connsiteX0" fmla="*/ 1167024 w 5372217"/>
              <a:gd name="connsiteY0" fmla="*/ 0 h 6670783"/>
              <a:gd name="connsiteX1" fmla="*/ 5242157 w 5372217"/>
              <a:gd name="connsiteY1" fmla="*/ 1 h 6670783"/>
              <a:gd name="connsiteX2" fmla="*/ 5354789 w 5372217"/>
              <a:gd name="connsiteY2" fmla="*/ 112501 h 6670783"/>
              <a:gd name="connsiteX3" fmla="*/ 5372217 w 5372217"/>
              <a:gd name="connsiteY3" fmla="*/ 4186982 h 6670783"/>
              <a:gd name="connsiteX4" fmla="*/ 2828104 w 5372217"/>
              <a:gd name="connsiteY4" fmla="*/ 6669734 h 6670783"/>
              <a:gd name="connsiteX5" fmla="*/ 86986 w 5372217"/>
              <a:gd name="connsiteY5" fmla="*/ 6670783 h 6670783"/>
              <a:gd name="connsiteX6" fmla="*/ 0 w 5372217"/>
              <a:gd name="connsiteY6" fmla="*/ 6665668 h 6670783"/>
              <a:gd name="connsiteX7" fmla="*/ 1154782 w 5372217"/>
              <a:gd name="connsiteY7" fmla="*/ 4403277 h 6670783"/>
              <a:gd name="connsiteX8" fmla="*/ 1167024 w 5372217"/>
              <a:gd name="connsiteY8" fmla="*/ 0 h 66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217" h="6670783">
                <a:moveTo>
                  <a:pt x="1167024" y="0"/>
                </a:moveTo>
                <a:lnTo>
                  <a:pt x="5242157" y="1"/>
                </a:lnTo>
                <a:cubicBezTo>
                  <a:pt x="5304362" y="1"/>
                  <a:pt x="5354789" y="50369"/>
                  <a:pt x="5354789" y="112501"/>
                </a:cubicBezTo>
                <a:cubicBezTo>
                  <a:pt x="5360599" y="1470662"/>
                  <a:pt x="5371299" y="3000814"/>
                  <a:pt x="5372217" y="4186982"/>
                </a:cubicBezTo>
                <a:cubicBezTo>
                  <a:pt x="5316863" y="5228172"/>
                  <a:pt x="4576753" y="6672886"/>
                  <a:pt x="2828104" y="6669734"/>
                </a:cubicBezTo>
                <a:lnTo>
                  <a:pt x="86986" y="6670783"/>
                </a:lnTo>
                <a:lnTo>
                  <a:pt x="0" y="6665668"/>
                </a:lnTo>
                <a:cubicBezTo>
                  <a:pt x="1376765" y="6604315"/>
                  <a:pt x="1105512" y="5301285"/>
                  <a:pt x="1154782" y="4403277"/>
                </a:cubicBezTo>
                <a:cubicBezTo>
                  <a:pt x="1195338" y="3244167"/>
                  <a:pt x="1148757" y="1016091"/>
                  <a:pt x="1167024" y="0"/>
                </a:cubicBezTo>
                <a:close/>
              </a:path>
            </a:pathLst>
          </a:custGeom>
          <a:solidFill>
            <a:schemeClr val="accent1">
              <a:lumMod val="20000"/>
              <a:lumOff val="80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r>
              <a:rPr lang="en-GB"/>
              <a:t>Click icon to add picture</a:t>
            </a:r>
            <a:endParaRPr lang="en-DE" dirty="0"/>
          </a:p>
        </p:txBody>
      </p:sp>
    </p:spTree>
    <p:extLst>
      <p:ext uri="{BB962C8B-B14F-4D97-AF65-F5344CB8AC3E}">
        <p14:creationId xmlns:p14="http://schemas.microsoft.com/office/powerpoint/2010/main" val="155823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2F4CBE-7459-2B62-74D7-3CD98BC22E87}"/>
              </a:ext>
            </a:extLst>
          </p:cNvPr>
          <p:cNvSpPr>
            <a:spLocks noGrp="1"/>
          </p:cNvSpPr>
          <p:nvPr>
            <p:ph type="title"/>
          </p:nvPr>
        </p:nvSpPr>
        <p:spPr>
          <a:xfrm>
            <a:off x="4530432" y="685504"/>
            <a:ext cx="6908191"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7" name="Content Placeholder 2">
            <a:extLst>
              <a:ext uri="{FF2B5EF4-FFF2-40B4-BE49-F238E27FC236}">
                <a16:creationId xmlns:a16="http://schemas.microsoft.com/office/drawing/2014/main" id="{DE9A0746-FE59-B4DF-0615-7B249C018623}"/>
              </a:ext>
            </a:extLst>
          </p:cNvPr>
          <p:cNvSpPr>
            <a:spLocks noGrp="1"/>
          </p:cNvSpPr>
          <p:nvPr>
            <p:ph idx="10"/>
          </p:nvPr>
        </p:nvSpPr>
        <p:spPr>
          <a:xfrm>
            <a:off x="4530436" y="1437436"/>
            <a:ext cx="6908190" cy="5105352"/>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sp>
        <p:nvSpPr>
          <p:cNvPr id="5" name="Picture Placeholder 4">
            <a:extLst>
              <a:ext uri="{FF2B5EF4-FFF2-40B4-BE49-F238E27FC236}">
                <a16:creationId xmlns:a16="http://schemas.microsoft.com/office/drawing/2014/main" id="{259DCFDD-30A1-7791-0383-1274944B82CB}"/>
              </a:ext>
            </a:extLst>
          </p:cNvPr>
          <p:cNvSpPr>
            <a:spLocks noGrp="1"/>
          </p:cNvSpPr>
          <p:nvPr>
            <p:ph type="pic" sz="quarter" idx="11"/>
          </p:nvPr>
        </p:nvSpPr>
        <p:spPr>
          <a:xfrm>
            <a:off x="91215" y="85724"/>
            <a:ext cx="5102598" cy="6686378"/>
          </a:xfrm>
          <a:custGeom>
            <a:avLst/>
            <a:gdLst>
              <a:gd name="connsiteX0" fmla="*/ 5102598 w 5102598"/>
              <a:gd name="connsiteY0" fmla="*/ 0 h 6686378"/>
              <a:gd name="connsiteX1" fmla="*/ 4123828 w 5102598"/>
              <a:gd name="connsiteY1" fmla="*/ 1106503 h 6686378"/>
              <a:gd name="connsiteX2" fmla="*/ 4138085 w 5102598"/>
              <a:gd name="connsiteY2" fmla="*/ 6678415 h 6686378"/>
              <a:gd name="connsiteX3" fmla="*/ 79684 w 5102598"/>
              <a:gd name="connsiteY3" fmla="*/ 6686378 h 6686378"/>
              <a:gd name="connsiteX4" fmla="*/ 0 w 5102598"/>
              <a:gd name="connsiteY4" fmla="*/ 6606694 h 6686378"/>
              <a:gd name="connsiteX5" fmla="*/ 0 w 5102598"/>
              <a:gd name="connsiteY5" fmla="*/ 82893 h 6686378"/>
              <a:gd name="connsiteX6" fmla="*/ 79684 w 5102598"/>
              <a:gd name="connsiteY6" fmla="*/ 3209 h 6686378"/>
              <a:gd name="connsiteX7" fmla="*/ 4897453 w 5102598"/>
              <a:gd name="connsiteY7" fmla="*/ 3209 h 6686378"/>
              <a:gd name="connsiteX8" fmla="*/ 5102598 w 5102598"/>
              <a:gd name="connsiteY8" fmla="*/ 0 h 66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598" h="6686378">
                <a:moveTo>
                  <a:pt x="5102598" y="0"/>
                </a:moveTo>
                <a:cubicBezTo>
                  <a:pt x="4146233" y="212337"/>
                  <a:pt x="4128821" y="944357"/>
                  <a:pt x="4123828" y="1106503"/>
                </a:cubicBezTo>
                <a:cubicBezTo>
                  <a:pt x="4123828" y="1150511"/>
                  <a:pt x="4132709" y="6524088"/>
                  <a:pt x="4138085" y="6678415"/>
                </a:cubicBezTo>
                <a:lnTo>
                  <a:pt x="79684" y="6686378"/>
                </a:lnTo>
                <a:cubicBezTo>
                  <a:pt x="35676" y="6686378"/>
                  <a:pt x="0" y="6650703"/>
                  <a:pt x="0" y="6606694"/>
                </a:cubicBezTo>
                <a:lnTo>
                  <a:pt x="0" y="82893"/>
                </a:lnTo>
                <a:cubicBezTo>
                  <a:pt x="0" y="38885"/>
                  <a:pt x="35676" y="3209"/>
                  <a:pt x="79684" y="3209"/>
                </a:cubicBezTo>
                <a:lnTo>
                  <a:pt x="4897453" y="3209"/>
                </a:lnTo>
                <a:cubicBezTo>
                  <a:pt x="4941461" y="3209"/>
                  <a:pt x="4900436" y="4185"/>
                  <a:pt x="5102598" y="0"/>
                </a:cubicBezTo>
                <a:close/>
              </a:path>
            </a:pathLst>
          </a:custGeom>
          <a:solidFill>
            <a:schemeClr val="accent1">
              <a:lumMod val="20000"/>
              <a:lumOff val="80000"/>
            </a:schemeClr>
          </a:solidFill>
        </p:spPr>
        <p:txBody>
          <a:bodyPr wrap="square" anchor="ctr">
            <a:noAutofit/>
          </a:bodyPr>
          <a:lstStyle>
            <a:lvl1pPr marL="0" indent="0" algn="l">
              <a:buNone/>
              <a:defRPr sz="1200">
                <a:latin typeface="Arial" panose="020B0604020202020204" pitchFamily="34" charset="0"/>
                <a:cs typeface="Arial" panose="020B0604020202020204" pitchFamily="34" charset="0"/>
              </a:defRPr>
            </a:lvl1pPr>
          </a:lstStyle>
          <a:p>
            <a:r>
              <a:rPr lang="en-GB"/>
              <a:t>Click icon to add picture</a:t>
            </a:r>
            <a:endParaRPr lang="en-DE" dirty="0"/>
          </a:p>
        </p:txBody>
      </p:sp>
    </p:spTree>
    <p:extLst>
      <p:ext uri="{BB962C8B-B14F-4D97-AF65-F5344CB8AC3E}">
        <p14:creationId xmlns:p14="http://schemas.microsoft.com/office/powerpoint/2010/main" val="240612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33F706-A0E2-F149-3D12-0F061DE0CD61}"/>
              </a:ext>
            </a:extLst>
          </p:cNvPr>
          <p:cNvSpPr/>
          <p:nvPr userDrawn="1"/>
        </p:nvSpPr>
        <p:spPr>
          <a:xfrm>
            <a:off x="76200" y="62753"/>
            <a:ext cx="10954871" cy="6714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8BBCE28D-A3BE-30EB-E1F2-F790B379D94C}"/>
              </a:ext>
            </a:extLst>
          </p:cNvPr>
          <p:cNvSpPr/>
          <p:nvPr userDrawn="1"/>
        </p:nvSpPr>
        <p:spPr>
          <a:xfrm>
            <a:off x="8722659" y="62753"/>
            <a:ext cx="3393141" cy="6225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Footer Placeholder 4">
            <a:extLst>
              <a:ext uri="{FF2B5EF4-FFF2-40B4-BE49-F238E27FC236}">
                <a16:creationId xmlns:a16="http://schemas.microsoft.com/office/drawing/2014/main" id="{EC324DF9-B179-ED48-5590-8516120571BD}"/>
              </a:ext>
            </a:extLst>
          </p:cNvPr>
          <p:cNvSpPr>
            <a:spLocks noGrp="1"/>
          </p:cNvSpPr>
          <p:nvPr>
            <p:ph type="ftr" sz="quarter" idx="11"/>
          </p:nvPr>
        </p:nvSpPr>
        <p:spPr>
          <a:xfrm>
            <a:off x="596659" y="6287824"/>
            <a:ext cx="5411033" cy="365125"/>
          </a:xfrm>
          <a:prstGeom prst="rect">
            <a:avLst/>
          </a:prstGeom>
        </p:spPr>
        <p:txBody>
          <a:bodyPr/>
          <a:lstStyle>
            <a:lvl1pPr>
              <a:defRPr sz="1200" b="1">
                <a:solidFill>
                  <a:schemeClr val="bg2"/>
                </a:solidFill>
                <a:latin typeface="Arial" panose="020B0604020202020204" pitchFamily="34" charset="0"/>
                <a:cs typeface="Arial" panose="020B0604020202020204" pitchFamily="34" charset="0"/>
              </a:defRPr>
            </a:lvl1pPr>
          </a:lstStyle>
          <a:p>
            <a:r>
              <a:rPr lang="en-GB" dirty="0"/>
              <a:t>Footer area for presentation title or web address</a:t>
            </a:r>
            <a:endParaRPr lang="en-US" dirty="0"/>
          </a:p>
        </p:txBody>
      </p:sp>
      <p:sp>
        <p:nvSpPr>
          <p:cNvPr id="6" name="Title 1">
            <a:extLst>
              <a:ext uri="{FF2B5EF4-FFF2-40B4-BE49-F238E27FC236}">
                <a16:creationId xmlns:a16="http://schemas.microsoft.com/office/drawing/2014/main" id="{B466F91D-F2F0-7754-26F7-984B8DCDC1BF}"/>
              </a:ext>
            </a:extLst>
          </p:cNvPr>
          <p:cNvSpPr>
            <a:spLocks noGrp="1"/>
          </p:cNvSpPr>
          <p:nvPr>
            <p:ph type="title"/>
          </p:nvPr>
        </p:nvSpPr>
        <p:spPr>
          <a:xfrm>
            <a:off x="596659" y="1283915"/>
            <a:ext cx="10515600" cy="2852737"/>
          </a:xfrm>
          <a:prstGeom prst="rect">
            <a:avLst/>
          </a:prstGeom>
        </p:spPr>
        <p:txBody>
          <a:bodyPr anchor="b"/>
          <a:lstStyle>
            <a:lvl1pPr>
              <a:defRPr sz="3600">
                <a:solidFill>
                  <a:schemeClr val="bg2"/>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7" name="Text Placeholder 2">
            <a:extLst>
              <a:ext uri="{FF2B5EF4-FFF2-40B4-BE49-F238E27FC236}">
                <a16:creationId xmlns:a16="http://schemas.microsoft.com/office/drawing/2014/main" id="{F5D49AD1-B509-E635-8EB2-12C9529384E7}"/>
              </a:ext>
            </a:extLst>
          </p:cNvPr>
          <p:cNvSpPr>
            <a:spLocks noGrp="1"/>
          </p:cNvSpPr>
          <p:nvPr>
            <p:ph type="body" idx="1"/>
          </p:nvPr>
        </p:nvSpPr>
        <p:spPr>
          <a:xfrm>
            <a:off x="596659" y="4163640"/>
            <a:ext cx="10515600" cy="1500187"/>
          </a:xfrm>
          <a:prstGeom prst="rect">
            <a:avLst/>
          </a:prstGeom>
        </p:spPr>
        <p:txBody>
          <a:bodyPr/>
          <a:lstStyle>
            <a:lvl1pPr marL="0" indent="0">
              <a:buNone/>
              <a:defRPr sz="2400" b="1">
                <a:solidFill>
                  <a:schemeClr val="bg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9808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0B0D-938A-608F-0096-4CFA663F01D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2B7BA3B-5001-9DC1-0266-088647A3421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EEF7B51-F2C8-2574-6F8A-0968A44CB1F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11232DC-55D8-8927-6D40-E92BBB283E50}"/>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dirty="0"/>
          </a:p>
        </p:txBody>
      </p:sp>
      <p:sp>
        <p:nvSpPr>
          <p:cNvPr id="6" name="Slide Number Placeholder 5">
            <a:extLst>
              <a:ext uri="{FF2B5EF4-FFF2-40B4-BE49-F238E27FC236}">
                <a16:creationId xmlns:a16="http://schemas.microsoft.com/office/drawing/2014/main" id="{B2E5E712-4156-1315-5579-BA4BA492E86A}"/>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205901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8B586E-9057-E39A-37B0-C4204CE6A84C}"/>
              </a:ext>
            </a:extLst>
          </p:cNvPr>
          <p:cNvSpPr>
            <a:spLocks noGrp="1"/>
          </p:cNvSpPr>
          <p:nvPr>
            <p:ph type="title"/>
          </p:nvPr>
        </p:nvSpPr>
        <p:spPr>
          <a:xfrm>
            <a:off x="596660" y="504483"/>
            <a:ext cx="10841964" cy="526661"/>
          </a:xfrm>
          <a:prstGeom prst="rect">
            <a:avLst/>
          </a:prstGeom>
        </p:spPr>
        <p:txBody>
          <a:bodyPr/>
          <a:lstStyle>
            <a:lvl1pPr>
              <a:defRPr sz="2800" b="1">
                <a:solidFill>
                  <a:srgbClr val="26A69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577FF8FE-3741-038F-42FA-C4BAA28E9FED}"/>
              </a:ext>
            </a:extLst>
          </p:cNvPr>
          <p:cNvSpPr>
            <a:spLocks noGrp="1"/>
          </p:cNvSpPr>
          <p:nvPr>
            <p:ph idx="10"/>
          </p:nvPr>
        </p:nvSpPr>
        <p:spPr>
          <a:xfrm>
            <a:off x="596661" y="1437436"/>
            <a:ext cx="10841965" cy="4564465"/>
          </a:xfrm>
          <a:prstGeom prst="rect">
            <a:avLst/>
          </a:prstGeom>
        </p:spPr>
        <p:txBody>
          <a:bodyPr/>
          <a:lstStyle>
            <a:lvl1pPr>
              <a:buClr>
                <a:schemeClr val="accent1"/>
              </a:buClr>
              <a:defRPr sz="1600">
                <a:latin typeface="Arial" panose="020B0604020202020204" pitchFamily="34" charset="0"/>
                <a:cs typeface="Arial" panose="020B0604020202020204" pitchFamily="34" charset="0"/>
              </a:defRPr>
            </a:lvl1pPr>
            <a:lvl2pPr marL="539750" indent="-269875">
              <a:buClr>
                <a:schemeClr val="accent1"/>
              </a:buClr>
              <a:buFont typeface="Calibri" panose="020F0502020204030204" pitchFamily="34" charset="0"/>
              <a:buChar char="ꟷ"/>
              <a:defRPr sz="1600">
                <a:latin typeface="Arial" panose="020B0604020202020204" pitchFamily="34" charset="0"/>
                <a:cs typeface="Arial" panose="020B0604020202020204" pitchFamily="34" charset="0"/>
              </a:defRPr>
            </a:lvl2pPr>
            <a:lvl3pPr>
              <a:buClr>
                <a:schemeClr val="accent1"/>
              </a:buClr>
              <a:defRPr sz="2400">
                <a:latin typeface="Arial" panose="020B0604020202020204" pitchFamily="34" charset="0"/>
                <a:cs typeface="Arial" panose="020B0604020202020204" pitchFamily="34" charset="0"/>
              </a:defRPr>
            </a:lvl3pPr>
            <a:lvl4pPr>
              <a:buClr>
                <a:schemeClr val="accent1"/>
              </a:buClr>
              <a:defRPr sz="2400">
                <a:latin typeface="Arial" panose="020B0604020202020204" pitchFamily="34" charset="0"/>
                <a:cs typeface="Arial" panose="020B0604020202020204" pitchFamily="34" charset="0"/>
              </a:defRPr>
            </a:lvl4pPr>
            <a:lvl5pPr>
              <a:buClr>
                <a:schemeClr val="accent1"/>
              </a:buCl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sp>
        <p:nvSpPr>
          <p:cNvPr id="10" name="Footer Placeholder 4">
            <a:extLst>
              <a:ext uri="{FF2B5EF4-FFF2-40B4-BE49-F238E27FC236}">
                <a16:creationId xmlns:a16="http://schemas.microsoft.com/office/drawing/2014/main" id="{036BF46C-8B6B-0E3D-93F9-452891EF8C70}"/>
              </a:ext>
            </a:extLst>
          </p:cNvPr>
          <p:cNvSpPr>
            <a:spLocks noGrp="1"/>
          </p:cNvSpPr>
          <p:nvPr>
            <p:ph type="ftr" sz="quarter" idx="11"/>
          </p:nvPr>
        </p:nvSpPr>
        <p:spPr>
          <a:xfrm>
            <a:off x="596659" y="6287824"/>
            <a:ext cx="9188275" cy="365125"/>
          </a:xfrm>
          <a:prstGeom prst="rect">
            <a:avLst/>
          </a:prstGeom>
        </p:spPr>
        <p:txBody>
          <a:bodyPr/>
          <a:lstStyle>
            <a:lvl1pPr>
              <a:defRPr sz="1200" b="1">
                <a:solidFill>
                  <a:schemeClr val="accent1"/>
                </a:solidFill>
                <a:latin typeface="Arial" panose="020B0604020202020204" pitchFamily="34" charset="0"/>
                <a:cs typeface="Arial" panose="020B0604020202020204" pitchFamily="34" charset="0"/>
              </a:defRPr>
            </a:lvl1pPr>
          </a:lstStyle>
          <a:p>
            <a:r>
              <a:rPr lang="en-GB"/>
              <a:t>Footer area for presentation title or web address</a:t>
            </a:r>
            <a:endParaRPr lang="en-US" dirty="0"/>
          </a:p>
        </p:txBody>
      </p:sp>
    </p:spTree>
    <p:extLst>
      <p:ext uri="{BB962C8B-B14F-4D97-AF65-F5344CB8AC3E}">
        <p14:creationId xmlns:p14="http://schemas.microsoft.com/office/powerpoint/2010/main" val="375213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7828-7F34-3355-2492-459006256C27}"/>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88180B-8AA7-5409-AA11-2004DDEC87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C3F7FC8-4478-F308-5336-1833FD092047}"/>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AC49330-19AD-A076-2DA4-46CF77A7FB8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04950BE-E921-D625-D4D3-F95B4FCCDEC0}"/>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1303082-0DD5-6861-B74E-4A59BC5B9AB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68D5A49-3B78-7B0A-7AAF-64D2BABF0AD4}"/>
              </a:ext>
            </a:extLst>
          </p:cNvPr>
          <p:cNvSpPr>
            <a:spLocks noGrp="1"/>
          </p:cNvSpPr>
          <p:nvPr>
            <p:ph type="ftr" sz="quarter" idx="11"/>
          </p:nvPr>
        </p:nvSpPr>
        <p:spPr>
          <a:xfrm>
            <a:off x="4038600" y="6356350"/>
            <a:ext cx="4114800" cy="365125"/>
          </a:xfrm>
          <a:prstGeom prst="rect">
            <a:avLst/>
          </a:prstGeom>
        </p:spPr>
        <p:txBody>
          <a:bodyPr/>
          <a:lstStyle/>
          <a:p>
            <a:r>
              <a:rPr lang="en-GB"/>
              <a:t>Footer area for presentation title or web address</a:t>
            </a:r>
            <a:endParaRPr lang="en-US"/>
          </a:p>
        </p:txBody>
      </p:sp>
      <p:sp>
        <p:nvSpPr>
          <p:cNvPr id="9" name="Slide Number Placeholder 8">
            <a:extLst>
              <a:ext uri="{FF2B5EF4-FFF2-40B4-BE49-F238E27FC236}">
                <a16:creationId xmlns:a16="http://schemas.microsoft.com/office/drawing/2014/main" id="{94C49BA5-92C9-664D-E7A4-A104C6DE0CAF}"/>
              </a:ext>
            </a:extLst>
          </p:cNvPr>
          <p:cNvSpPr>
            <a:spLocks noGrp="1"/>
          </p:cNvSpPr>
          <p:nvPr>
            <p:ph type="sldNum" sz="quarter" idx="12"/>
          </p:nvPr>
        </p:nvSpPr>
        <p:spPr>
          <a:xfrm>
            <a:off x="8610600" y="6356350"/>
            <a:ext cx="2743200" cy="365125"/>
          </a:xfrm>
          <a:prstGeom prst="rect">
            <a:avLst/>
          </a:prstGeom>
        </p:spPr>
        <p:txBody>
          <a:bodyPr/>
          <a:lstStyle/>
          <a:p>
            <a:fld id="{95A48178-1B6D-B347-866C-25D16CF12180}" type="slidenum">
              <a:rPr lang="en-US" smtClean="0"/>
              <a:t>‹#›</a:t>
            </a:fld>
            <a:endParaRPr lang="en-US"/>
          </a:p>
        </p:txBody>
      </p:sp>
    </p:spTree>
    <p:extLst>
      <p:ext uri="{BB962C8B-B14F-4D97-AF65-F5344CB8AC3E}">
        <p14:creationId xmlns:p14="http://schemas.microsoft.com/office/powerpoint/2010/main" val="14118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A6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FB381-F9B1-3AE3-2DDF-85368A057958}"/>
              </a:ext>
            </a:extLst>
          </p:cNvPr>
          <p:cNvPicPr>
            <a:picLocks noChangeAspect="1"/>
          </p:cNvPicPr>
          <p:nvPr userDrawn="1"/>
        </p:nvPicPr>
        <p:blipFill>
          <a:blip r:embed="rId17"/>
          <a:stretch>
            <a:fillRect/>
          </a:stretch>
        </p:blipFill>
        <p:spPr>
          <a:xfrm>
            <a:off x="11332668" y="6268749"/>
            <a:ext cx="604833" cy="285960"/>
          </a:xfrm>
          <a:prstGeom prst="rect">
            <a:avLst/>
          </a:prstGeom>
        </p:spPr>
      </p:pic>
      <p:pic>
        <p:nvPicPr>
          <p:cNvPr id="5" name="Picture 4">
            <a:extLst>
              <a:ext uri="{FF2B5EF4-FFF2-40B4-BE49-F238E27FC236}">
                <a16:creationId xmlns:a16="http://schemas.microsoft.com/office/drawing/2014/main" id="{731173DC-4069-5207-8965-9AC83EB9DC91}"/>
              </a:ext>
            </a:extLst>
          </p:cNvPr>
          <p:cNvPicPr>
            <a:picLocks noChangeAspect="1"/>
          </p:cNvPicPr>
          <p:nvPr userDrawn="1"/>
        </p:nvPicPr>
        <p:blipFill>
          <a:blip r:embed="rId18"/>
          <a:stretch>
            <a:fillRect/>
          </a:stretch>
        </p:blipFill>
        <p:spPr>
          <a:xfrm>
            <a:off x="0" y="0"/>
            <a:ext cx="12192000" cy="6858000"/>
          </a:xfrm>
          <a:prstGeom prst="rect">
            <a:avLst/>
          </a:prstGeom>
        </p:spPr>
      </p:pic>
    </p:spTree>
    <p:extLst>
      <p:ext uri="{BB962C8B-B14F-4D97-AF65-F5344CB8AC3E}">
        <p14:creationId xmlns:p14="http://schemas.microsoft.com/office/powerpoint/2010/main" val="176852713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60"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xml"/><Relationship Id="rId1" Type="http://schemas.openxmlformats.org/officeDocument/2006/relationships/video" Target="https://www.youtube.com/embed/G1H2hYcoTmU?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youtu.be/NZxT34fZOP0?si=N_WiWvWBzd1ztFoj"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0.xml"/><Relationship Id="rId1" Type="http://schemas.openxmlformats.org/officeDocument/2006/relationships/video" Target="https://www.youtube.com/embed/NZxT34fZOP0?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xml"/><Relationship Id="rId1" Type="http://schemas.openxmlformats.org/officeDocument/2006/relationships/video" Target="https://www.youtube.com/embed/9flrksV7pRA?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diagramLayout" Target="../diagrams/layout1.xml"/><Relationship Id="rId12"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diagramData" Target="../diagrams/data1.xml"/><Relationship Id="rId11" Type="http://schemas.openxmlformats.org/officeDocument/2006/relationships/image" Target="../media/image41.jpeg"/><Relationship Id="rId5" Type="http://schemas.openxmlformats.org/officeDocument/2006/relationships/image" Target="../media/image40.jpeg"/><Relationship Id="rId10" Type="http://schemas.microsoft.com/office/2007/relationships/diagramDrawing" Target="../diagrams/drawing1.xml"/><Relationship Id="rId4" Type="http://schemas.openxmlformats.org/officeDocument/2006/relationships/image" Target="../media/image39.jpeg"/><Relationship Id="rId9" Type="http://schemas.openxmlformats.org/officeDocument/2006/relationships/diagramColors" Target="../diagrams/colors1.xml"/><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6.xml"/><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Placeholder 12" descr="A hand holding a globe with different types of energy icons&#10;&#10;AI-generated content may be incorrect.">
            <a:extLst>
              <a:ext uri="{FF2B5EF4-FFF2-40B4-BE49-F238E27FC236}">
                <a16:creationId xmlns:a16="http://schemas.microsoft.com/office/drawing/2014/main" id="{5D027F5F-DF27-72A0-B7D6-E3C5EB6F51B3}"/>
              </a:ext>
            </a:extLst>
          </p:cNvPr>
          <p:cNvPicPr>
            <a:picLocks noGrp="1" noChangeAspect="1"/>
          </p:cNvPicPr>
          <p:nvPr>
            <p:ph type="pic" sz="quarter" idx="10"/>
          </p:nvPr>
        </p:nvPicPr>
        <p:blipFill>
          <a:blip r:embed="rId3"/>
          <a:srcRect l="1787" r="1787"/>
          <a:stretch>
            <a:fillRect/>
          </a:stretch>
        </p:blipFill>
        <p:spPr/>
      </p:pic>
      <p:sp>
        <p:nvSpPr>
          <p:cNvPr id="9" name="Title 1">
            <a:extLst>
              <a:ext uri="{FF2B5EF4-FFF2-40B4-BE49-F238E27FC236}">
                <a16:creationId xmlns:a16="http://schemas.microsoft.com/office/drawing/2014/main" id="{4CAD9ED2-B11E-6043-2272-69BC5F130203}"/>
              </a:ext>
            </a:extLst>
          </p:cNvPr>
          <p:cNvSpPr>
            <a:spLocks noGrp="1"/>
          </p:cNvSpPr>
          <p:nvPr>
            <p:ph type="ctrTitle"/>
          </p:nvPr>
        </p:nvSpPr>
        <p:spPr>
          <a:xfrm>
            <a:off x="579598" y="1599825"/>
            <a:ext cx="6616332" cy="1480523"/>
          </a:xfrm>
        </p:spPr>
        <p:txBody>
          <a:bodyPr/>
          <a:lstStyle/>
          <a:p>
            <a:pPr algn="l"/>
            <a:r>
              <a:rPr lang="en-US" sz="4000" b="1" dirty="0">
                <a:solidFill>
                  <a:srgbClr val="34343E"/>
                </a:solidFill>
                <a:latin typeface="Arial" panose="020B0604020202020204" pitchFamily="34" charset="0"/>
                <a:cs typeface="Arial" panose="020B0604020202020204" pitchFamily="34" charset="0"/>
              </a:rPr>
              <a:t>Our Journey to Net Zero</a:t>
            </a:r>
            <a:br>
              <a:rPr lang="en-US" sz="3200" b="1" dirty="0">
                <a:solidFill>
                  <a:srgbClr val="34343E"/>
                </a:solidFill>
                <a:latin typeface="Arial" panose="020B0604020202020204" pitchFamily="34" charset="0"/>
                <a:cs typeface="Arial" panose="020B0604020202020204" pitchFamily="34" charset="0"/>
              </a:rPr>
            </a:br>
            <a:br>
              <a:rPr lang="en-US" sz="3200" b="1" dirty="0">
                <a:solidFill>
                  <a:srgbClr val="34343E"/>
                </a:solidFill>
                <a:latin typeface="Arial" panose="020B0604020202020204" pitchFamily="34" charset="0"/>
                <a:cs typeface="Arial" panose="020B0604020202020204" pitchFamily="34" charset="0"/>
              </a:rPr>
            </a:br>
            <a:r>
              <a:rPr lang="en-US" sz="3200" dirty="0">
                <a:solidFill>
                  <a:srgbClr val="34343E"/>
                </a:solidFill>
                <a:latin typeface="Arial" panose="020B0604020202020204" pitchFamily="34" charset="0"/>
                <a:cs typeface="Arial" panose="020B0604020202020204" pitchFamily="34" charset="0"/>
              </a:rPr>
              <a:t>Staff Expo 2025</a:t>
            </a:r>
          </a:p>
        </p:txBody>
      </p:sp>
      <p:sp>
        <p:nvSpPr>
          <p:cNvPr id="10" name="Subtitle 2">
            <a:extLst>
              <a:ext uri="{FF2B5EF4-FFF2-40B4-BE49-F238E27FC236}">
                <a16:creationId xmlns:a16="http://schemas.microsoft.com/office/drawing/2014/main" id="{E3DBE20D-F836-1753-4BE3-743EA5B9343A}"/>
              </a:ext>
            </a:extLst>
          </p:cNvPr>
          <p:cNvSpPr txBox="1">
            <a:spLocks/>
          </p:cNvSpPr>
          <p:nvPr/>
        </p:nvSpPr>
        <p:spPr>
          <a:xfrm>
            <a:off x="579598" y="3274968"/>
            <a:ext cx="6994019" cy="1098870"/>
          </a:xfrm>
          <a:prstGeom prst="rect">
            <a:avLst/>
          </a:prstGeom>
        </p:spPr>
        <p:txBody>
          <a:bodyPr lIns="91440" tIns="45720" rIns="91440" bIns="45720" anchor="t">
            <a:noAutofit/>
          </a:bodyPr>
          <a:lstStyle>
            <a:lvl1pPr marL="0" indent="0" algn="l" defTabSz="914377" rtl="0" eaLnBrk="1" latinLnBrk="0" hangingPunct="1">
              <a:lnSpc>
                <a:spcPct val="90000"/>
              </a:lnSpc>
              <a:spcBef>
                <a:spcPts val="1000"/>
              </a:spcBef>
              <a:buFont typeface="Arial" panose="020B0604020202020204" pitchFamily="34" charset="0"/>
              <a:buNone/>
              <a:defRPr sz="2000" kern="1200" baseline="0">
                <a:solidFill>
                  <a:schemeClr val="tx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tx1"/>
                </a:solidFill>
                <a:latin typeface="Arial"/>
                <a:cs typeface="Arial"/>
              </a:rPr>
              <a:t>Allan Harty </a:t>
            </a:r>
          </a:p>
          <a:p>
            <a:r>
              <a:rPr lang="en-US" sz="1800" i="1" dirty="0">
                <a:solidFill>
                  <a:schemeClr val="tx1"/>
                </a:solidFill>
                <a:latin typeface="Arial"/>
                <a:cs typeface="Arial"/>
              </a:rPr>
              <a:t>Assistant Director, Corporate Assets, Fleet and Capital </a:t>
            </a:r>
            <a:r>
              <a:rPr lang="en-US" sz="1800" i="1" dirty="0" err="1">
                <a:solidFill>
                  <a:schemeClr val="tx1"/>
                </a:solidFill>
                <a:latin typeface="Arial"/>
                <a:cs typeface="Arial"/>
              </a:rPr>
              <a:t>Programme</a:t>
            </a:r>
            <a:endParaRPr lang="en-US" sz="1800" i="1" dirty="0">
              <a:solidFill>
                <a:schemeClr val="tx1"/>
              </a:solidFill>
              <a:latin typeface="Arial"/>
              <a:cs typeface="Arial"/>
            </a:endParaRPr>
          </a:p>
          <a:p>
            <a:endParaRPr lang="en-US" sz="1800" dirty="0">
              <a:solidFill>
                <a:schemeClr val="tx1"/>
              </a:solidFill>
              <a:latin typeface="Arial"/>
              <a:cs typeface="Arial"/>
            </a:endParaRPr>
          </a:p>
        </p:txBody>
      </p:sp>
      <p:sp>
        <p:nvSpPr>
          <p:cNvPr id="11" name="Subtitle 2">
            <a:extLst>
              <a:ext uri="{FF2B5EF4-FFF2-40B4-BE49-F238E27FC236}">
                <a16:creationId xmlns:a16="http://schemas.microsoft.com/office/drawing/2014/main" id="{5C71EA87-DF46-03FC-8356-904218469834}"/>
              </a:ext>
            </a:extLst>
          </p:cNvPr>
          <p:cNvSpPr>
            <a:spLocks noGrp="1"/>
          </p:cNvSpPr>
          <p:nvPr>
            <p:ph type="subTitle" idx="1"/>
          </p:nvPr>
        </p:nvSpPr>
        <p:spPr>
          <a:xfrm>
            <a:off x="579597" y="4159305"/>
            <a:ext cx="6994019" cy="1098870"/>
          </a:xfrm>
          <a:prstGeom prst="rect">
            <a:avLst/>
          </a:prstGeom>
        </p:spPr>
        <p:txBody>
          <a:bodyPr lIns="91440" tIns="45720" rIns="91440" bIns="45720" anchor="t">
            <a:noAutofit/>
          </a:bodyPr>
          <a:lstStyle/>
          <a:p>
            <a:pPr algn="l"/>
            <a:r>
              <a:rPr lang="en-US" sz="1800" b="1" dirty="0">
                <a:solidFill>
                  <a:schemeClr val="tx1"/>
                </a:solidFill>
                <a:latin typeface="Arial"/>
                <a:cs typeface="Arial"/>
              </a:rPr>
              <a:t>Claire Gould </a:t>
            </a:r>
          </a:p>
          <a:p>
            <a:pPr algn="l"/>
            <a:r>
              <a:rPr lang="en-US" sz="1800" i="1" dirty="0">
                <a:solidFill>
                  <a:schemeClr val="tx1"/>
                </a:solidFill>
                <a:latin typeface="Arial"/>
                <a:cs typeface="Arial"/>
              </a:rPr>
              <a:t>Assistant Director, Climate and Natural Environment</a:t>
            </a:r>
          </a:p>
          <a:p>
            <a:endParaRPr lang="en-US" sz="1800" dirty="0">
              <a:solidFill>
                <a:schemeClr val="tx1"/>
              </a:solidFill>
              <a:latin typeface="Arial"/>
              <a:cs typeface="Arial"/>
            </a:endParaRPr>
          </a:p>
        </p:txBody>
      </p:sp>
    </p:spTree>
    <p:extLst>
      <p:ext uri="{BB962C8B-B14F-4D97-AF65-F5344CB8AC3E}">
        <p14:creationId xmlns:p14="http://schemas.microsoft.com/office/powerpoint/2010/main" val="1822784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357C20E-FAD7-C950-D6D2-7033CC22E280}"/>
              </a:ext>
            </a:extLst>
          </p:cNvPr>
          <p:cNvSpPr>
            <a:spLocks noGrp="1"/>
          </p:cNvSpPr>
          <p:nvPr>
            <p:ph type="title"/>
          </p:nvPr>
        </p:nvSpPr>
        <p:spPr>
          <a:xfrm>
            <a:off x="864704" y="1116419"/>
            <a:ext cx="10455966" cy="1339703"/>
          </a:xfrm>
        </p:spPr>
        <p:txBody>
          <a:bodyPr/>
          <a:lstStyle/>
          <a:p>
            <a:r>
              <a:rPr lang="en-GB" sz="4800" dirty="0"/>
              <a:t>2024: Our first year in the journey to net zero…</a:t>
            </a:r>
            <a:endParaRPr lang="en-DE" sz="4800" dirty="0"/>
          </a:p>
        </p:txBody>
      </p:sp>
      <p:sp>
        <p:nvSpPr>
          <p:cNvPr id="10" name="Title 4">
            <a:extLst>
              <a:ext uri="{FF2B5EF4-FFF2-40B4-BE49-F238E27FC236}">
                <a16:creationId xmlns:a16="http://schemas.microsoft.com/office/drawing/2014/main" id="{5D819EC8-4A9D-E24E-F0FD-D9757012BA95}"/>
              </a:ext>
            </a:extLst>
          </p:cNvPr>
          <p:cNvSpPr txBox="1">
            <a:spLocks/>
          </p:cNvSpPr>
          <p:nvPr/>
        </p:nvSpPr>
        <p:spPr>
          <a:xfrm>
            <a:off x="864704" y="2952307"/>
            <a:ext cx="10277061" cy="1449572"/>
          </a:xfrm>
          <a:prstGeom prst="rect">
            <a:avLst/>
          </a:prstGeom>
        </p:spPr>
        <p:txBody>
          <a:bodyPr anchor="b"/>
          <a:lstStyle>
            <a:lvl1pPr algn="l" defTabSz="914377" rtl="0" eaLnBrk="1" latinLnBrk="0" hangingPunct="1">
              <a:lnSpc>
                <a:spcPct val="90000"/>
              </a:lnSpc>
              <a:spcBef>
                <a:spcPct val="0"/>
              </a:spcBef>
              <a:buNone/>
              <a:defRPr sz="4000" kern="1200">
                <a:solidFill>
                  <a:schemeClr val="bg2"/>
                </a:solidFill>
                <a:latin typeface="Arial" panose="020B0604020202020204" pitchFamily="34" charset="0"/>
                <a:ea typeface="+mj-ea"/>
                <a:cs typeface="Arial" panose="020B0604020202020204" pitchFamily="34" charset="0"/>
              </a:defRPr>
            </a:lvl1pPr>
          </a:lstStyle>
          <a:p>
            <a:r>
              <a:rPr lang="en-GB" sz="4800" dirty="0"/>
              <a:t>…and we’re already award winners!!</a:t>
            </a:r>
            <a:endParaRPr lang="en-DE" sz="4800" dirty="0"/>
          </a:p>
        </p:txBody>
      </p:sp>
    </p:spTree>
    <p:extLst>
      <p:ext uri="{BB962C8B-B14F-4D97-AF65-F5344CB8AC3E}">
        <p14:creationId xmlns:p14="http://schemas.microsoft.com/office/powerpoint/2010/main" val="346113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5851-F3D8-F223-FB7F-64A5F05476F6}"/>
              </a:ext>
            </a:extLst>
          </p:cNvPr>
          <p:cNvSpPr>
            <a:spLocks noGrp="1"/>
          </p:cNvSpPr>
          <p:nvPr>
            <p:ph type="title"/>
          </p:nvPr>
        </p:nvSpPr>
        <p:spPr/>
        <p:txBody>
          <a:bodyPr/>
          <a:lstStyle/>
          <a:p>
            <a:r>
              <a:rPr lang="en-GB" dirty="0"/>
              <a:t>Award Success (to date!)</a:t>
            </a:r>
          </a:p>
        </p:txBody>
      </p:sp>
      <p:sp>
        <p:nvSpPr>
          <p:cNvPr id="3" name="Content Placeholder 2">
            <a:extLst>
              <a:ext uri="{FF2B5EF4-FFF2-40B4-BE49-F238E27FC236}">
                <a16:creationId xmlns:a16="http://schemas.microsoft.com/office/drawing/2014/main" id="{E8D8F223-E9EC-E195-3536-CA742BA550CC}"/>
              </a:ext>
            </a:extLst>
          </p:cNvPr>
          <p:cNvSpPr>
            <a:spLocks noGrp="1"/>
          </p:cNvSpPr>
          <p:nvPr>
            <p:ph idx="10"/>
          </p:nvPr>
        </p:nvSpPr>
        <p:spPr>
          <a:xfrm>
            <a:off x="596660" y="1031144"/>
            <a:ext cx="7871479" cy="5322373"/>
          </a:xfrm>
        </p:spPr>
        <p:txBody>
          <a:bodyPr/>
          <a:lstStyle/>
          <a:p>
            <a:r>
              <a:rPr lang="en-GB" sz="2000" dirty="0"/>
              <a:t>Runner up: APSE award for ‘Supporting Innovation’ with Voreda House</a:t>
            </a:r>
          </a:p>
          <a:p>
            <a:r>
              <a:rPr lang="en-GB" sz="2000" dirty="0"/>
              <a:t>Shortlisted: LGC Award for our first year in our net zero journey (winners announced tomorrow!)</a:t>
            </a:r>
          </a:p>
          <a:p>
            <a:r>
              <a:rPr lang="en-GB" sz="2000" dirty="0"/>
              <a:t>Shortlisted: UK Green Business Awards for </a:t>
            </a:r>
          </a:p>
          <a:p>
            <a:pPr lvl="1"/>
            <a:r>
              <a:rPr lang="en-GB" sz="2000" dirty="0"/>
              <a:t>Green building project of the year (Voreda House)</a:t>
            </a:r>
          </a:p>
          <a:p>
            <a:pPr lvl="1"/>
            <a:r>
              <a:rPr lang="en-GB" sz="2000" dirty="0"/>
              <a:t>Renewable Energy project of the year (Solar Farm)</a:t>
            </a:r>
          </a:p>
          <a:p>
            <a:pPr lvl="1"/>
            <a:r>
              <a:rPr lang="en-GB" sz="2000" dirty="0"/>
              <a:t>Net Zero Strategy of the year</a:t>
            </a:r>
          </a:p>
          <a:p>
            <a:pPr marL="269869" lvl="1" indent="0">
              <a:buNone/>
            </a:pPr>
            <a:r>
              <a:rPr lang="en-GB" sz="2000" dirty="0"/>
              <a:t>(winners again announced…. Tomorrow!)</a:t>
            </a:r>
          </a:p>
          <a:p>
            <a:pPr marL="269869" lvl="1" indent="0">
              <a:buNone/>
            </a:pPr>
            <a:endParaRPr lang="en-GB" sz="2000" dirty="0"/>
          </a:p>
          <a:p>
            <a:pPr marL="269869" lvl="1" indent="0">
              <a:buNone/>
            </a:pPr>
            <a:r>
              <a:rPr lang="en-GB" sz="2800" b="1" dirty="0">
                <a:solidFill>
                  <a:schemeClr val="accent1"/>
                </a:solidFill>
              </a:rPr>
              <a:t>WINNERS! For our first year to net zero submission:</a:t>
            </a:r>
          </a:p>
          <a:p>
            <a:pPr lvl="1"/>
            <a:r>
              <a:rPr lang="en-GB" sz="2800" b="1" dirty="0">
                <a:solidFill>
                  <a:schemeClr val="accent1"/>
                </a:solidFill>
              </a:rPr>
              <a:t>Green Energy Awards</a:t>
            </a:r>
          </a:p>
          <a:p>
            <a:pPr lvl="1"/>
            <a:r>
              <a:rPr lang="en-GB" sz="2800" b="1" dirty="0">
                <a:solidFill>
                  <a:schemeClr val="accent1"/>
                </a:solidFill>
              </a:rPr>
              <a:t>ADEPT Awards</a:t>
            </a:r>
          </a:p>
        </p:txBody>
      </p:sp>
      <p:sp>
        <p:nvSpPr>
          <p:cNvPr id="8" name="Oval 7">
            <a:extLst>
              <a:ext uri="{FF2B5EF4-FFF2-40B4-BE49-F238E27FC236}">
                <a16:creationId xmlns:a16="http://schemas.microsoft.com/office/drawing/2014/main" id="{E0C99075-3087-C30C-3C4A-2856B79B9881}"/>
              </a:ext>
            </a:extLst>
          </p:cNvPr>
          <p:cNvSpPr/>
          <p:nvPr/>
        </p:nvSpPr>
        <p:spPr>
          <a:xfrm>
            <a:off x="8651051" y="379497"/>
            <a:ext cx="2944289" cy="293479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FA040BFC-33D8-5B4D-5798-46A7FCAA8FB5}"/>
              </a:ext>
            </a:extLst>
          </p:cNvPr>
          <p:cNvSpPr/>
          <p:nvPr/>
        </p:nvSpPr>
        <p:spPr>
          <a:xfrm>
            <a:off x="8651051" y="3429000"/>
            <a:ext cx="2944289" cy="304950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dirty="0"/>
          </a:p>
        </p:txBody>
      </p:sp>
    </p:spTree>
    <p:custDataLst>
      <p:tags r:id="rId1"/>
    </p:custDataLst>
    <p:extLst>
      <p:ext uri="{BB962C8B-B14F-4D97-AF65-F5344CB8AC3E}">
        <p14:creationId xmlns:p14="http://schemas.microsoft.com/office/powerpoint/2010/main" val="143344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 presetClass="entr" presetSubtype="0" fill="hold" grpId="0" nodeType="withEffect">
                                  <p:stCondLst>
                                    <p:cond delay="50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50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par>
                          <p:cTn id="31" fill="hold">
                            <p:stCondLst>
                              <p:cond delay="3500"/>
                            </p:stCondLst>
                            <p:childTnLst>
                              <p:par>
                                <p:cTn id="32" presetID="53" presetClass="entr" presetSubtype="16" fill="hold" grpId="0" nodeType="afterEffect">
                                  <p:stCondLst>
                                    <p:cond delay="50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E18B-3B29-1BA9-85E7-9B3F0F7F96DC}"/>
              </a:ext>
            </a:extLst>
          </p:cNvPr>
          <p:cNvSpPr>
            <a:spLocks noGrp="1"/>
          </p:cNvSpPr>
          <p:nvPr>
            <p:ph type="title"/>
          </p:nvPr>
        </p:nvSpPr>
        <p:spPr>
          <a:xfrm>
            <a:off x="379991" y="371786"/>
            <a:ext cx="8513759" cy="564968"/>
          </a:xfrm>
        </p:spPr>
        <p:txBody>
          <a:bodyPr/>
          <a:lstStyle/>
          <a:p>
            <a:r>
              <a:rPr lang="en-GB" dirty="0"/>
              <a:t>Funding Awarded – Buildings Decarbonisation</a:t>
            </a:r>
          </a:p>
        </p:txBody>
      </p:sp>
      <p:graphicFrame>
        <p:nvGraphicFramePr>
          <p:cNvPr id="8" name="Table 7">
            <a:extLst>
              <a:ext uri="{FF2B5EF4-FFF2-40B4-BE49-F238E27FC236}">
                <a16:creationId xmlns:a16="http://schemas.microsoft.com/office/drawing/2014/main" id="{EF5F59A5-A520-230D-149C-175635D6B2D8}"/>
              </a:ext>
            </a:extLst>
          </p:cNvPr>
          <p:cNvGraphicFramePr>
            <a:graphicFrameLocks noGrp="1"/>
          </p:cNvGraphicFramePr>
          <p:nvPr>
            <p:extLst>
              <p:ext uri="{D42A27DB-BD31-4B8C-83A1-F6EECF244321}">
                <p14:modId xmlns:p14="http://schemas.microsoft.com/office/powerpoint/2010/main" val="4243943648"/>
              </p:ext>
            </p:extLst>
          </p:nvPr>
        </p:nvGraphicFramePr>
        <p:xfrm>
          <a:off x="312340" y="936754"/>
          <a:ext cx="10771555" cy="5164943"/>
        </p:xfrm>
        <a:graphic>
          <a:graphicData uri="http://schemas.openxmlformats.org/drawingml/2006/table">
            <a:tbl>
              <a:tblPr firstRow="1" bandRow="1">
                <a:tableStyleId>{5C22544A-7EE6-4342-B048-85BDC9FD1C3A}</a:tableStyleId>
              </a:tblPr>
              <a:tblGrid>
                <a:gridCol w="2389696">
                  <a:extLst>
                    <a:ext uri="{9D8B030D-6E8A-4147-A177-3AD203B41FA5}">
                      <a16:colId xmlns:a16="http://schemas.microsoft.com/office/drawing/2014/main" val="1608502852"/>
                    </a:ext>
                  </a:extLst>
                </a:gridCol>
                <a:gridCol w="918694">
                  <a:extLst>
                    <a:ext uri="{9D8B030D-6E8A-4147-A177-3AD203B41FA5}">
                      <a16:colId xmlns:a16="http://schemas.microsoft.com/office/drawing/2014/main" val="2001349829"/>
                    </a:ext>
                  </a:extLst>
                </a:gridCol>
                <a:gridCol w="3488756">
                  <a:extLst>
                    <a:ext uri="{9D8B030D-6E8A-4147-A177-3AD203B41FA5}">
                      <a16:colId xmlns:a16="http://schemas.microsoft.com/office/drawing/2014/main" val="3259004469"/>
                    </a:ext>
                  </a:extLst>
                </a:gridCol>
                <a:gridCol w="1347930">
                  <a:extLst>
                    <a:ext uri="{9D8B030D-6E8A-4147-A177-3AD203B41FA5}">
                      <a16:colId xmlns:a16="http://schemas.microsoft.com/office/drawing/2014/main" val="1621732819"/>
                    </a:ext>
                  </a:extLst>
                </a:gridCol>
                <a:gridCol w="1199259">
                  <a:extLst>
                    <a:ext uri="{9D8B030D-6E8A-4147-A177-3AD203B41FA5}">
                      <a16:colId xmlns:a16="http://schemas.microsoft.com/office/drawing/2014/main" val="2060600758"/>
                    </a:ext>
                  </a:extLst>
                </a:gridCol>
                <a:gridCol w="1427220">
                  <a:extLst>
                    <a:ext uri="{9D8B030D-6E8A-4147-A177-3AD203B41FA5}">
                      <a16:colId xmlns:a16="http://schemas.microsoft.com/office/drawing/2014/main" val="31075354"/>
                    </a:ext>
                  </a:extLst>
                </a:gridCol>
              </a:tblGrid>
              <a:tr h="1266302">
                <a:tc>
                  <a:txBody>
                    <a:bodyPr/>
                    <a:lstStyle/>
                    <a:p>
                      <a:r>
                        <a:rPr lang="en-GB" sz="1100" dirty="0"/>
                        <a:t>Funding Source</a:t>
                      </a:r>
                    </a:p>
                  </a:txBody>
                  <a:tcPr marL="68580" marR="68580" marT="34290" marB="34290"/>
                </a:tc>
                <a:tc>
                  <a:txBody>
                    <a:bodyPr/>
                    <a:lstStyle/>
                    <a:p>
                      <a:r>
                        <a:rPr lang="en-GB" sz="1100" dirty="0"/>
                        <a:t>Value</a:t>
                      </a:r>
                    </a:p>
                  </a:txBody>
                  <a:tcPr marL="68580" marR="68580" marT="34290" marB="34290"/>
                </a:tc>
                <a:tc>
                  <a:txBody>
                    <a:bodyPr/>
                    <a:lstStyle/>
                    <a:p>
                      <a:r>
                        <a:rPr lang="en-GB" sz="1100" dirty="0"/>
                        <a:t>Project</a:t>
                      </a:r>
                    </a:p>
                  </a:txBody>
                  <a:tcPr marL="68580" marR="68580" marT="34290" marB="34290"/>
                </a:tc>
                <a:tc>
                  <a:txBody>
                    <a:bodyPr/>
                    <a:lstStyle/>
                    <a:p>
                      <a:r>
                        <a:rPr lang="en-GB" sz="1100" dirty="0"/>
                        <a:t>Stage</a:t>
                      </a:r>
                    </a:p>
                  </a:txBody>
                  <a:tcPr marL="68580" marR="68580" marT="34290" marB="34290"/>
                </a:tc>
                <a:tc>
                  <a:txBody>
                    <a:bodyPr/>
                    <a:lstStyle/>
                    <a:p>
                      <a:pPr algn="l"/>
                      <a:r>
                        <a:rPr lang="en-GB" sz="1100" dirty="0"/>
                        <a:t>Estimated emissions saving</a:t>
                      </a:r>
                      <a:r>
                        <a:rPr lang="en-GB" sz="1100" baseline="30000" dirty="0"/>
                        <a:t>1</a:t>
                      </a:r>
                      <a:r>
                        <a:rPr lang="en-GB" sz="1100" dirty="0"/>
                        <a:t> (tCO</a:t>
                      </a:r>
                      <a:r>
                        <a:rPr lang="en-GB" sz="1100" baseline="-25000" dirty="0"/>
                        <a:t>2</a:t>
                      </a:r>
                      <a:r>
                        <a:rPr lang="en-GB" sz="1100" baseline="0" dirty="0"/>
                        <a:t>e/year)</a:t>
                      </a:r>
                      <a:endParaRPr lang="en-GB" sz="1100" dirty="0"/>
                    </a:p>
                  </a:txBody>
                  <a:tcPr marL="68580" marR="68580" marT="34290" marB="34290"/>
                </a:tc>
                <a:tc>
                  <a:txBody>
                    <a:bodyPr/>
                    <a:lstStyle/>
                    <a:p>
                      <a:r>
                        <a:rPr lang="en-GB" sz="1100" dirty="0"/>
                        <a:t>Completion date</a:t>
                      </a:r>
                    </a:p>
                  </a:txBody>
                  <a:tcPr marL="68580" marR="68580" marT="34290" marB="34290"/>
                </a:tc>
                <a:extLst>
                  <a:ext uri="{0D108BD9-81ED-4DB2-BD59-A6C34878D82A}">
                    <a16:rowId xmlns:a16="http://schemas.microsoft.com/office/drawing/2014/main" val="770186802"/>
                  </a:ext>
                </a:extLst>
              </a:tr>
              <a:tr h="980364">
                <a:tc>
                  <a:txBody>
                    <a:bodyPr/>
                    <a:lstStyle/>
                    <a:p>
                      <a:r>
                        <a:rPr lang="en-GB" sz="1100" b="1" dirty="0"/>
                        <a:t>Low Carbon Skills Fund</a:t>
                      </a:r>
                    </a:p>
                  </a:txBody>
                  <a:tcPr marL="68580" marR="68580" marT="34290" marB="34290"/>
                </a:tc>
                <a:tc>
                  <a:txBody>
                    <a:bodyPr/>
                    <a:lstStyle/>
                    <a:p>
                      <a:r>
                        <a:rPr lang="en-GB" sz="1100" dirty="0"/>
                        <a:t>£0.367m</a:t>
                      </a:r>
                    </a:p>
                  </a:txBody>
                  <a:tcPr marL="68580" marR="68580" marT="34290" marB="34290"/>
                </a:tc>
                <a:tc>
                  <a:txBody>
                    <a:bodyPr/>
                    <a:lstStyle/>
                    <a:p>
                      <a:r>
                        <a:rPr lang="en-GB" sz="1100" dirty="0"/>
                        <a:t>Heat Decarbonisation Plans and Condition Surveys for all council-maintained schools</a:t>
                      </a:r>
                    </a:p>
                  </a:txBody>
                  <a:tcPr marL="68580" marR="68580" marT="34290" marB="34290"/>
                </a:tc>
                <a:tc>
                  <a:txBody>
                    <a:bodyPr/>
                    <a:lstStyle/>
                    <a:p>
                      <a:r>
                        <a:rPr lang="en-GB" sz="1100" dirty="0"/>
                        <a:t>Survey</a:t>
                      </a:r>
                    </a:p>
                  </a:txBody>
                  <a:tcPr marL="68580" marR="68580" marT="34290" marB="34290"/>
                </a:tc>
                <a:tc>
                  <a:txBody>
                    <a:bodyPr/>
                    <a:lstStyle/>
                    <a:p>
                      <a:pPr algn="r"/>
                      <a:r>
                        <a:rPr lang="en-GB" sz="1100" dirty="0"/>
                        <a:t>-</a:t>
                      </a:r>
                    </a:p>
                  </a:txBody>
                  <a:tcPr marL="68580" marR="68580" marT="34290" marB="34290"/>
                </a:tc>
                <a:tc>
                  <a:txBody>
                    <a:bodyPr/>
                    <a:lstStyle/>
                    <a:p>
                      <a:r>
                        <a:rPr lang="en-GB" sz="1100" dirty="0"/>
                        <a:t>April 2025</a:t>
                      </a:r>
                    </a:p>
                  </a:txBody>
                  <a:tcPr marL="68580" marR="68580" marT="34290" marB="34290"/>
                </a:tc>
                <a:extLst>
                  <a:ext uri="{0D108BD9-81ED-4DB2-BD59-A6C34878D82A}">
                    <a16:rowId xmlns:a16="http://schemas.microsoft.com/office/drawing/2014/main" val="4100067298"/>
                  </a:ext>
                </a:extLst>
              </a:tr>
              <a:tr h="980364">
                <a:tc>
                  <a:txBody>
                    <a:bodyPr/>
                    <a:lstStyle/>
                    <a:p>
                      <a:r>
                        <a:rPr lang="en-GB" sz="1100" b="1" dirty="0"/>
                        <a:t>Swimming Pool Support Fund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£0.331m</a:t>
                      </a:r>
                    </a:p>
                  </a:txBody>
                  <a:tcPr marL="68580" marR="68580" marT="34290" marB="34290"/>
                </a:tc>
                <a:tc>
                  <a:txBody>
                    <a:bodyPr/>
                    <a:lstStyle/>
                    <a:p>
                      <a:r>
                        <a:rPr lang="en-GB" sz="1100" dirty="0"/>
                        <a:t>Installation of triple glazing and solar PV at Appleby and Penrith Leisure Centres</a:t>
                      </a:r>
                    </a:p>
                    <a:p>
                      <a:endParaRPr lang="en-GB" sz="1100" dirty="0"/>
                    </a:p>
                  </a:txBody>
                  <a:tcPr marL="68580" marR="68580" marT="34290" marB="34290"/>
                </a:tc>
                <a:tc>
                  <a:txBody>
                    <a:bodyPr/>
                    <a:lstStyle/>
                    <a:p>
                      <a:r>
                        <a:rPr lang="en-GB" sz="1100" dirty="0"/>
                        <a:t>Build</a:t>
                      </a:r>
                    </a:p>
                  </a:txBody>
                  <a:tcPr marL="68580" marR="68580" marT="34290" marB="34290"/>
                </a:tc>
                <a:tc>
                  <a:txBody>
                    <a:bodyPr/>
                    <a:lstStyle/>
                    <a:p>
                      <a:pPr algn="r"/>
                      <a:r>
                        <a:rPr lang="en-GB" sz="1100" dirty="0"/>
                        <a:t>61.2</a:t>
                      </a:r>
                    </a:p>
                  </a:txBody>
                  <a:tcPr marL="68580" marR="68580" marT="34290" marB="34290"/>
                </a:tc>
                <a:tc>
                  <a:txBody>
                    <a:bodyPr/>
                    <a:lstStyle/>
                    <a:p>
                      <a:r>
                        <a:rPr lang="en-GB" sz="1100" dirty="0"/>
                        <a:t>December 2025</a:t>
                      </a:r>
                    </a:p>
                  </a:txBody>
                  <a:tcPr marL="68580" marR="68580" marT="34290" marB="34290"/>
                </a:tc>
                <a:extLst>
                  <a:ext uri="{0D108BD9-81ED-4DB2-BD59-A6C34878D82A}">
                    <a16:rowId xmlns:a16="http://schemas.microsoft.com/office/drawing/2014/main" val="2761491621"/>
                  </a:ext>
                </a:extLst>
              </a:tr>
              <a:tr h="1188720">
                <a:tc>
                  <a:txBody>
                    <a:bodyPr/>
                    <a:lstStyle/>
                    <a:p>
                      <a:r>
                        <a:rPr lang="en-GB" sz="1100" b="1" dirty="0"/>
                        <a:t>Public Sector Decarbonisation Fund</a:t>
                      </a:r>
                    </a:p>
                  </a:txBody>
                  <a:tcPr marL="68580" marR="68580" marT="34290" marB="34290"/>
                </a:tc>
                <a:tc>
                  <a:txBody>
                    <a:bodyPr/>
                    <a:lstStyle/>
                    <a:p>
                      <a:r>
                        <a:rPr lang="en-GB" sz="1100" dirty="0"/>
                        <a:t>£1.75m</a:t>
                      </a:r>
                    </a:p>
                  </a:txBody>
                  <a:tcPr marL="68580" marR="68580" marT="34290" marB="34290"/>
                </a:tc>
                <a:tc>
                  <a:txBody>
                    <a:bodyPr/>
                    <a:lstStyle/>
                    <a:p>
                      <a:r>
                        <a:rPr lang="en-GB" sz="1100" dirty="0"/>
                        <a:t>Installation of Air Source Heat Pumps at Appleby Leisure Centre and Kendal Market Hall and install of ASHPs and solar PV at Kendal Leisure Centre and South Lakeland House</a:t>
                      </a:r>
                    </a:p>
                  </a:txBody>
                  <a:tcPr marL="68580" marR="68580" marT="34290" marB="34290"/>
                </a:tc>
                <a:tc>
                  <a:txBody>
                    <a:bodyPr/>
                    <a:lstStyle/>
                    <a:p>
                      <a:r>
                        <a:rPr lang="en-GB" sz="1100" dirty="0"/>
                        <a:t>Design &amp; Build</a:t>
                      </a:r>
                    </a:p>
                  </a:txBody>
                  <a:tcPr marL="68580" marR="68580" marT="34290" marB="34290"/>
                </a:tc>
                <a:tc>
                  <a:txBody>
                    <a:bodyPr/>
                    <a:lstStyle/>
                    <a:p>
                      <a:pPr algn="r"/>
                      <a:r>
                        <a:rPr lang="en-GB" sz="1100" dirty="0"/>
                        <a:t>291.8</a:t>
                      </a:r>
                    </a:p>
                  </a:txBody>
                  <a:tcPr marL="68580" marR="68580" marT="34290" marB="34290"/>
                </a:tc>
                <a:tc>
                  <a:txBody>
                    <a:bodyPr/>
                    <a:lstStyle/>
                    <a:p>
                      <a:r>
                        <a:rPr lang="en-GB" sz="1100" dirty="0"/>
                        <a:t>August 2026</a:t>
                      </a:r>
                    </a:p>
                  </a:txBody>
                  <a:tcPr marL="68580" marR="68580" marT="34290" marB="34290"/>
                </a:tc>
                <a:extLst>
                  <a:ext uri="{0D108BD9-81ED-4DB2-BD59-A6C34878D82A}">
                    <a16:rowId xmlns:a16="http://schemas.microsoft.com/office/drawing/2014/main" val="2195088085"/>
                  </a:ext>
                </a:extLst>
              </a:tr>
              <a:tr h="749193">
                <a:tc>
                  <a:txBody>
                    <a:bodyPr/>
                    <a:lstStyle/>
                    <a:p>
                      <a:r>
                        <a:rPr lang="en-GB" sz="1100" b="1" dirty="0"/>
                        <a:t>SPARK fund</a:t>
                      </a:r>
                    </a:p>
                  </a:txBody>
                  <a:tcPr marL="68580" marR="68580" marT="34290" marB="34290"/>
                </a:tc>
                <a:tc>
                  <a:txBody>
                    <a:bodyPr/>
                    <a:lstStyle/>
                    <a:p>
                      <a:r>
                        <a:rPr lang="en-GB" sz="1100" dirty="0"/>
                        <a:t>£0.075m</a:t>
                      </a:r>
                    </a:p>
                  </a:txBody>
                  <a:tcPr marL="68580" marR="68580" marT="34290" marB="34290"/>
                </a:tc>
                <a:tc>
                  <a:txBody>
                    <a:bodyPr/>
                    <a:lstStyle/>
                    <a:p>
                      <a:r>
                        <a:rPr lang="en-GB" sz="1100" dirty="0"/>
                        <a:t>Design, planning and grid upgrade costs for Barrow Leisure Centre decarbonisation works</a:t>
                      </a:r>
                    </a:p>
                  </a:txBody>
                  <a:tcPr marL="68580" marR="68580" marT="34290" marB="34290"/>
                </a:tc>
                <a:tc>
                  <a:txBody>
                    <a:bodyPr/>
                    <a:lstStyle/>
                    <a:p>
                      <a:r>
                        <a:rPr lang="en-GB" sz="1100" dirty="0"/>
                        <a:t>Design</a:t>
                      </a:r>
                    </a:p>
                  </a:txBody>
                  <a:tcPr marL="68580" marR="68580" marT="34290" marB="34290"/>
                </a:tc>
                <a:tc>
                  <a:txBody>
                    <a:bodyPr/>
                    <a:lstStyle/>
                    <a:p>
                      <a:pPr algn="r"/>
                      <a:r>
                        <a:rPr lang="en-GB" sz="1100" i="1" dirty="0"/>
                        <a:t>349.2</a:t>
                      </a:r>
                    </a:p>
                  </a:txBody>
                  <a:tcPr marL="68580" marR="68580" marT="34290" marB="34290"/>
                </a:tc>
                <a:tc>
                  <a:txBody>
                    <a:bodyPr/>
                    <a:lstStyle/>
                    <a:p>
                      <a:r>
                        <a:rPr lang="en-GB" sz="1100" dirty="0"/>
                        <a:t>December 2025</a:t>
                      </a:r>
                    </a:p>
                  </a:txBody>
                  <a:tcPr marL="68580" marR="68580" marT="34290" marB="34290"/>
                </a:tc>
                <a:extLst>
                  <a:ext uri="{0D108BD9-81ED-4DB2-BD59-A6C34878D82A}">
                    <a16:rowId xmlns:a16="http://schemas.microsoft.com/office/drawing/2014/main" val="2810703296"/>
                  </a:ext>
                </a:extLst>
              </a:tr>
            </a:tbl>
          </a:graphicData>
        </a:graphic>
      </p:graphicFrame>
    </p:spTree>
    <p:extLst>
      <p:ext uri="{BB962C8B-B14F-4D97-AF65-F5344CB8AC3E}">
        <p14:creationId xmlns:p14="http://schemas.microsoft.com/office/powerpoint/2010/main" val="285173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2CC55-35DA-F6C3-14FF-D8FF952A6D4B}"/>
              </a:ext>
            </a:extLst>
          </p:cNvPr>
          <p:cNvPicPr>
            <a:picLocks noChangeAspect="1"/>
          </p:cNvPicPr>
          <p:nvPr/>
        </p:nvPicPr>
        <p:blipFill>
          <a:blip r:embed="rId2"/>
          <a:srcRect t="3673"/>
          <a:stretch/>
        </p:blipFill>
        <p:spPr>
          <a:xfrm>
            <a:off x="1380985" y="1729409"/>
            <a:ext cx="7804045" cy="4857934"/>
          </a:xfrm>
          <a:prstGeom prst="rect">
            <a:avLst/>
          </a:prstGeom>
        </p:spPr>
      </p:pic>
      <p:sp>
        <p:nvSpPr>
          <p:cNvPr id="5" name="TextBox 4">
            <a:extLst>
              <a:ext uri="{FF2B5EF4-FFF2-40B4-BE49-F238E27FC236}">
                <a16:creationId xmlns:a16="http://schemas.microsoft.com/office/drawing/2014/main" id="{957E01E2-63BA-3725-2B88-26F78A42F80C}"/>
              </a:ext>
            </a:extLst>
          </p:cNvPr>
          <p:cNvSpPr txBox="1"/>
          <p:nvPr/>
        </p:nvSpPr>
        <p:spPr>
          <a:xfrm>
            <a:off x="371295" y="833501"/>
            <a:ext cx="11449410" cy="830997"/>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Voreda House is the UK’s first council office building to achieve Passivhaus </a:t>
            </a:r>
            <a:r>
              <a:rPr lang="en-GB" sz="2400" dirty="0" err="1">
                <a:latin typeface="Arial" panose="020B0604020202020204" pitchFamily="34" charset="0"/>
                <a:cs typeface="Arial" panose="020B0604020202020204" pitchFamily="34" charset="0"/>
              </a:rPr>
              <a:t>EnerPHit</a:t>
            </a:r>
            <a:r>
              <a:rPr lang="en-GB" sz="2400" dirty="0">
                <a:latin typeface="Arial" panose="020B0604020202020204" pitchFamily="34" charset="0"/>
                <a:cs typeface="Arial" panose="020B0604020202020204" pitchFamily="34" charset="0"/>
              </a:rPr>
              <a:t> accreditation following the retrofit of an ageing office building.</a:t>
            </a:r>
          </a:p>
        </p:txBody>
      </p:sp>
      <p:pic>
        <p:nvPicPr>
          <p:cNvPr id="7" name="Picture 2" descr="Passivhaus Retrofit">
            <a:extLst>
              <a:ext uri="{FF2B5EF4-FFF2-40B4-BE49-F238E27FC236}">
                <a16:creationId xmlns:a16="http://schemas.microsoft.com/office/drawing/2014/main" id="{A66124C8-20C9-8912-5435-008A5847F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6422" y="2690461"/>
            <a:ext cx="2072464" cy="207246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CA6729C-F8BE-EE61-ADC7-015E871EB123}"/>
              </a:ext>
            </a:extLst>
          </p:cNvPr>
          <p:cNvSpPr>
            <a:spLocks noGrp="1"/>
          </p:cNvSpPr>
          <p:nvPr>
            <p:ph type="title"/>
          </p:nvPr>
        </p:nvSpPr>
        <p:spPr>
          <a:xfrm>
            <a:off x="371295" y="314038"/>
            <a:ext cx="7092992" cy="526661"/>
          </a:xfrm>
        </p:spPr>
        <p:txBody>
          <a:bodyPr/>
          <a:lstStyle/>
          <a:p>
            <a:r>
              <a:rPr lang="en-GB" dirty="0"/>
              <a:t>Buildings – UK First: Voreda House</a:t>
            </a:r>
          </a:p>
        </p:txBody>
      </p:sp>
    </p:spTree>
    <p:extLst>
      <p:ext uri="{BB962C8B-B14F-4D97-AF65-F5344CB8AC3E}">
        <p14:creationId xmlns:p14="http://schemas.microsoft.com/office/powerpoint/2010/main" val="23967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2" presetClass="entr" presetSubtype="2"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1"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An introduction to Voreda House">
            <a:hlinkClick r:id="" action="ppaction://media"/>
            <a:extLst>
              <a:ext uri="{FF2B5EF4-FFF2-40B4-BE49-F238E27FC236}">
                <a16:creationId xmlns:a16="http://schemas.microsoft.com/office/drawing/2014/main" id="{CFFFD1BA-2086-8C76-85D6-A018507EE44B}"/>
              </a:ext>
            </a:extLst>
          </p:cNvPr>
          <p:cNvPicPr>
            <a:picLocks noRot="1" noChangeAspect="1"/>
          </p:cNvPicPr>
          <p:nvPr>
            <a:videoFile r:link="rId1"/>
          </p:nvPr>
        </p:nvPicPr>
        <p:blipFill>
          <a:blip r:embed="rId3"/>
          <a:stretch>
            <a:fillRect/>
          </a:stretch>
        </p:blipFill>
        <p:spPr>
          <a:xfrm>
            <a:off x="0" y="-14815"/>
            <a:ext cx="12192000" cy="6887633"/>
          </a:xfrm>
          <a:prstGeom prst="rect">
            <a:avLst/>
          </a:prstGeom>
        </p:spPr>
      </p:pic>
    </p:spTree>
    <p:extLst>
      <p:ext uri="{BB962C8B-B14F-4D97-AF65-F5344CB8AC3E}">
        <p14:creationId xmlns:p14="http://schemas.microsoft.com/office/powerpoint/2010/main" val="18567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Diagram, engineering drawing&#10;&#10;Description automatically generated">
            <a:extLst>
              <a:ext uri="{FF2B5EF4-FFF2-40B4-BE49-F238E27FC236}">
                <a16:creationId xmlns:a16="http://schemas.microsoft.com/office/drawing/2014/main" id="{4BD2F81C-B029-4DB2-3B32-992A410CF787}"/>
              </a:ext>
            </a:extLst>
          </p:cNvPr>
          <p:cNvPicPr>
            <a:picLocks noGrp="1" noChangeAspect="1"/>
          </p:cNvPicPr>
          <p:nvPr>
            <p:ph type="pic" sz="quarter" idx="12"/>
          </p:nvPr>
        </p:nvPicPr>
        <p:blipFill rotWithShape="1">
          <a:blip r:embed="rId2"/>
          <a:srcRect l="3903" r="50797"/>
          <a:stretch/>
        </p:blipFill>
        <p:spPr>
          <a:xfrm>
            <a:off x="7975679" y="95693"/>
            <a:ext cx="4118703" cy="6666614"/>
          </a:xfrm>
          <a:noFill/>
        </p:spPr>
      </p:pic>
      <p:sp>
        <p:nvSpPr>
          <p:cNvPr id="2" name="Title 1">
            <a:extLst>
              <a:ext uri="{FF2B5EF4-FFF2-40B4-BE49-F238E27FC236}">
                <a16:creationId xmlns:a16="http://schemas.microsoft.com/office/drawing/2014/main" id="{DB1AB13D-3F13-A768-B60E-E4C467D08A56}"/>
              </a:ext>
            </a:extLst>
          </p:cNvPr>
          <p:cNvSpPr>
            <a:spLocks noGrp="1"/>
          </p:cNvSpPr>
          <p:nvPr>
            <p:ph type="title"/>
          </p:nvPr>
        </p:nvSpPr>
        <p:spPr>
          <a:xfrm>
            <a:off x="399722" y="230326"/>
            <a:ext cx="6667000" cy="564803"/>
          </a:xfrm>
        </p:spPr>
        <p:txBody>
          <a:bodyPr>
            <a:noAutofit/>
          </a:bodyPr>
          <a:lstStyle/>
          <a:p>
            <a:r>
              <a:rPr lang="en-GB" dirty="0"/>
              <a:t>Sustainable Buildings Strategy</a:t>
            </a:r>
          </a:p>
        </p:txBody>
      </p:sp>
      <p:sp>
        <p:nvSpPr>
          <p:cNvPr id="12" name="Content Placeholder 2">
            <a:extLst>
              <a:ext uri="{FF2B5EF4-FFF2-40B4-BE49-F238E27FC236}">
                <a16:creationId xmlns:a16="http://schemas.microsoft.com/office/drawing/2014/main" id="{64DB2826-7836-A5AF-5D9A-22886A065DE9}"/>
              </a:ext>
            </a:extLst>
          </p:cNvPr>
          <p:cNvSpPr>
            <a:spLocks noGrp="1"/>
          </p:cNvSpPr>
          <p:nvPr>
            <p:ph idx="10"/>
          </p:nvPr>
        </p:nvSpPr>
        <p:spPr>
          <a:xfrm>
            <a:off x="487016" y="625323"/>
            <a:ext cx="8090454" cy="5874868"/>
          </a:xfrm>
        </p:spPr>
        <p:txBody>
          <a:bodyPr/>
          <a:lstStyle/>
          <a:p>
            <a:pPr marL="109538" indent="0" algn="just">
              <a:lnSpc>
                <a:spcPct val="100000"/>
              </a:lnSpc>
              <a:spcBef>
                <a:spcPts val="0"/>
              </a:spcBef>
              <a:buNone/>
              <a:tabLst>
                <a:tab pos="342900" algn="l"/>
              </a:tabLst>
            </a:pPr>
            <a:r>
              <a:rPr lang="en-GB" sz="1800" dirty="0"/>
              <a:t>A new strategy will: </a:t>
            </a:r>
          </a:p>
          <a:p>
            <a:pPr marL="238125" indent="-128588" algn="just">
              <a:lnSpc>
                <a:spcPct val="100000"/>
              </a:lnSpc>
              <a:spcBef>
                <a:spcPts val="0"/>
              </a:spcBef>
              <a:tabLst>
                <a:tab pos="342900" algn="l"/>
              </a:tabLst>
            </a:pPr>
            <a:endParaRPr lang="en-GB" sz="1800" dirty="0"/>
          </a:p>
          <a:p>
            <a:pPr marL="238125" indent="-128588" algn="just">
              <a:lnSpc>
                <a:spcPct val="100000"/>
              </a:lnSpc>
              <a:spcBef>
                <a:spcPts val="0"/>
              </a:spcBef>
              <a:spcAft>
                <a:spcPts val="450"/>
              </a:spcAft>
              <a:tabLst>
                <a:tab pos="342900" algn="l"/>
              </a:tabLst>
            </a:pPr>
            <a:r>
              <a:rPr lang="en-GB" sz="1800" dirty="0"/>
              <a:t>Provide guidance on appropriate sustainability measures for new construction, refurbishment, and building maintenance projects.</a:t>
            </a:r>
          </a:p>
          <a:p>
            <a:pPr marL="109537" indent="0" algn="just">
              <a:lnSpc>
                <a:spcPct val="100000"/>
              </a:lnSpc>
              <a:spcBef>
                <a:spcPts val="0"/>
              </a:spcBef>
              <a:spcAft>
                <a:spcPts val="450"/>
              </a:spcAft>
              <a:buNone/>
              <a:tabLst>
                <a:tab pos="342900" algn="l"/>
              </a:tabLst>
            </a:pPr>
            <a:endParaRPr lang="en-GB" sz="1800" dirty="0"/>
          </a:p>
          <a:p>
            <a:pPr marL="238125" indent="-128588" algn="just">
              <a:lnSpc>
                <a:spcPct val="100000"/>
              </a:lnSpc>
              <a:spcBef>
                <a:spcPts val="0"/>
              </a:spcBef>
              <a:spcAft>
                <a:spcPts val="450"/>
              </a:spcAft>
              <a:tabLst>
                <a:tab pos="342900" algn="l"/>
              </a:tabLst>
            </a:pPr>
            <a:r>
              <a:rPr lang="en-GB" sz="1800" dirty="0"/>
              <a:t>Offer clear and consistent approach to sustainable outcomes for council projects.</a:t>
            </a:r>
          </a:p>
          <a:p>
            <a:pPr marL="109537" indent="0" algn="just">
              <a:lnSpc>
                <a:spcPct val="100000"/>
              </a:lnSpc>
              <a:spcBef>
                <a:spcPts val="0"/>
              </a:spcBef>
              <a:spcAft>
                <a:spcPts val="450"/>
              </a:spcAft>
              <a:buNone/>
              <a:tabLst>
                <a:tab pos="342900" algn="l"/>
              </a:tabLst>
            </a:pPr>
            <a:endParaRPr lang="en-GB" sz="1800" dirty="0"/>
          </a:p>
          <a:p>
            <a:pPr marL="238125" indent="-128588" algn="just">
              <a:lnSpc>
                <a:spcPct val="100000"/>
              </a:lnSpc>
              <a:spcBef>
                <a:spcPts val="0"/>
              </a:spcBef>
              <a:spcAft>
                <a:spcPts val="450"/>
              </a:spcAft>
              <a:tabLst>
                <a:tab pos="342900" algn="l"/>
              </a:tabLst>
            </a:pPr>
            <a:r>
              <a:rPr lang="en-GB" sz="1800" dirty="0"/>
              <a:t>Cover operational Energy &amp; Carbon, Embodied Carbon, Water &amp; Waste, Biodiversity &amp; Habitat, Climate Change &amp; Adaptation, Transport, Health &amp; Safety, Wellbeing &amp; Social Value, Certification Schemes.</a:t>
            </a:r>
          </a:p>
          <a:p>
            <a:pPr marL="238125" indent="-128588" algn="just">
              <a:lnSpc>
                <a:spcPct val="100000"/>
              </a:lnSpc>
              <a:spcBef>
                <a:spcPts val="0"/>
              </a:spcBef>
              <a:spcAft>
                <a:spcPts val="450"/>
              </a:spcAft>
              <a:tabLst>
                <a:tab pos="342900" algn="l"/>
              </a:tabLst>
            </a:pPr>
            <a:r>
              <a:rPr lang="en-GB" sz="1800" dirty="0"/>
              <a:t>It will demonstrate leadership in addressing climate change and decarbonisation within local government developments showcasing a pragmatic approach to the ‘art of the possible’ to other sectors to learn from.</a:t>
            </a:r>
          </a:p>
          <a:p>
            <a:pPr marL="109537" indent="0" algn="just">
              <a:lnSpc>
                <a:spcPct val="100000"/>
              </a:lnSpc>
              <a:spcBef>
                <a:spcPts val="0"/>
              </a:spcBef>
              <a:spcAft>
                <a:spcPts val="450"/>
              </a:spcAft>
              <a:buNone/>
              <a:tabLst>
                <a:tab pos="342900" algn="l"/>
              </a:tabLst>
            </a:pPr>
            <a:endParaRPr lang="en-GB" sz="1800" dirty="0">
              <a:highlight>
                <a:srgbClr val="FFFF00"/>
              </a:highlight>
            </a:endParaRPr>
          </a:p>
          <a:p>
            <a:pPr marL="238125" indent="-128588" algn="just">
              <a:lnSpc>
                <a:spcPct val="100000"/>
              </a:lnSpc>
              <a:spcBef>
                <a:spcPts val="0"/>
              </a:spcBef>
              <a:spcAft>
                <a:spcPts val="450"/>
              </a:spcAft>
              <a:tabLst>
                <a:tab pos="342900" algn="l"/>
              </a:tabLst>
            </a:pPr>
            <a:r>
              <a:rPr lang="en-GB" sz="1800" dirty="0"/>
              <a:t>The Sustainable Buildings Strategy will be considered by Cabinet in September.</a:t>
            </a:r>
          </a:p>
        </p:txBody>
      </p:sp>
    </p:spTree>
    <p:extLst>
      <p:ext uri="{BB962C8B-B14F-4D97-AF65-F5344CB8AC3E}">
        <p14:creationId xmlns:p14="http://schemas.microsoft.com/office/powerpoint/2010/main" val="146624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2">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2">
                                            <p:txEl>
                                              <p:pRg st="6" end="6"/>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955B-40E5-48A8-DFBB-2F1D16FC3941}"/>
              </a:ext>
            </a:extLst>
          </p:cNvPr>
          <p:cNvSpPr>
            <a:spLocks noGrp="1"/>
          </p:cNvSpPr>
          <p:nvPr>
            <p:ph type="title"/>
          </p:nvPr>
        </p:nvSpPr>
        <p:spPr>
          <a:xfrm>
            <a:off x="440870" y="375281"/>
            <a:ext cx="11297243" cy="526661"/>
          </a:xfrm>
        </p:spPr>
        <p:txBody>
          <a:bodyPr/>
          <a:lstStyle/>
          <a:p>
            <a:r>
              <a:rPr lang="en-GB" dirty="0"/>
              <a:t>Buildings – Lighting Replacement Strategy</a:t>
            </a:r>
          </a:p>
        </p:txBody>
      </p:sp>
      <p:sp>
        <p:nvSpPr>
          <p:cNvPr id="3" name="Content Placeholder 2">
            <a:extLst>
              <a:ext uri="{FF2B5EF4-FFF2-40B4-BE49-F238E27FC236}">
                <a16:creationId xmlns:a16="http://schemas.microsoft.com/office/drawing/2014/main" id="{706317EA-2C7D-211B-0BCB-B916281699EF}"/>
              </a:ext>
            </a:extLst>
          </p:cNvPr>
          <p:cNvSpPr>
            <a:spLocks noGrp="1"/>
          </p:cNvSpPr>
          <p:nvPr>
            <p:ph idx="10"/>
          </p:nvPr>
        </p:nvSpPr>
        <p:spPr>
          <a:xfrm>
            <a:off x="526774" y="1031150"/>
            <a:ext cx="11297243" cy="4564465"/>
          </a:xfrm>
        </p:spPr>
        <p:txBody>
          <a:bodyPr/>
          <a:lstStyle/>
          <a:p>
            <a:pPr>
              <a:lnSpc>
                <a:spcPct val="107000"/>
              </a:lnSpc>
              <a:spcAft>
                <a:spcPts val="800"/>
              </a:spcAft>
            </a:pPr>
            <a:r>
              <a:rPr lang="en-GB" sz="2000" kern="100" dirty="0">
                <a:ea typeface="Calibri" panose="020F0502020204030204" pitchFamily="34" charset="0"/>
                <a:cs typeface="Times New Roman" panose="02020603050405020304" pitchFamily="18" charset="0"/>
              </a:rPr>
              <a:t>Energy efficient lighting upgrades for our buildings</a:t>
            </a:r>
            <a:endParaRPr lang="en-GB" sz="2000" dirty="0"/>
          </a:p>
          <a:p>
            <a:r>
              <a:rPr lang="en-GB" sz="2000" dirty="0"/>
              <a:t>LED lighting replacement project at Westmorland Shopping Centre car park is estimated to save 42 tonnes of CO2 equivalent annually</a:t>
            </a:r>
          </a:p>
        </p:txBody>
      </p:sp>
      <p:graphicFrame>
        <p:nvGraphicFramePr>
          <p:cNvPr id="5" name="Chart 4">
            <a:extLst>
              <a:ext uri="{FF2B5EF4-FFF2-40B4-BE49-F238E27FC236}">
                <a16:creationId xmlns:a16="http://schemas.microsoft.com/office/drawing/2014/main" id="{2CCC9199-F8DD-560F-4082-9DBF09B34161}"/>
              </a:ext>
            </a:extLst>
          </p:cNvPr>
          <p:cNvGraphicFramePr>
            <a:graphicFrameLocks/>
          </p:cNvGraphicFramePr>
          <p:nvPr>
            <p:extLst>
              <p:ext uri="{D42A27DB-BD31-4B8C-83A1-F6EECF244321}">
                <p14:modId xmlns:p14="http://schemas.microsoft.com/office/powerpoint/2010/main" val="3069013119"/>
              </p:ext>
            </p:extLst>
          </p:nvPr>
        </p:nvGraphicFramePr>
        <p:xfrm>
          <a:off x="218661" y="2643809"/>
          <a:ext cx="11708296" cy="4033093"/>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191338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74364-A4EA-14E7-3815-B06E6E26AAFF}"/>
              </a:ext>
            </a:extLst>
          </p:cNvPr>
          <p:cNvSpPr>
            <a:spLocks noGrp="1"/>
          </p:cNvSpPr>
          <p:nvPr>
            <p:ph type="title"/>
          </p:nvPr>
        </p:nvSpPr>
        <p:spPr>
          <a:xfrm>
            <a:off x="365844" y="270852"/>
            <a:ext cx="5173986" cy="394996"/>
          </a:xfrm>
        </p:spPr>
        <p:txBody>
          <a:bodyPr>
            <a:noAutofit/>
          </a:bodyPr>
          <a:lstStyle/>
          <a:p>
            <a:r>
              <a:rPr lang="en-GB" dirty="0"/>
              <a:t>Transport Workstreams</a:t>
            </a:r>
          </a:p>
        </p:txBody>
      </p:sp>
      <p:sp>
        <p:nvSpPr>
          <p:cNvPr id="12" name="Content Placeholder 2">
            <a:extLst>
              <a:ext uri="{FF2B5EF4-FFF2-40B4-BE49-F238E27FC236}">
                <a16:creationId xmlns:a16="http://schemas.microsoft.com/office/drawing/2014/main" id="{18999A7A-1269-FF31-390B-64A24C9D9DA7}"/>
              </a:ext>
            </a:extLst>
          </p:cNvPr>
          <p:cNvSpPr>
            <a:spLocks noGrp="1"/>
          </p:cNvSpPr>
          <p:nvPr>
            <p:ph idx="10"/>
          </p:nvPr>
        </p:nvSpPr>
        <p:spPr>
          <a:xfrm>
            <a:off x="365844" y="722982"/>
            <a:ext cx="10068241" cy="1648078"/>
          </a:xfrm>
        </p:spPr>
        <p:txBody>
          <a:bodyPr/>
          <a:lstStyle/>
          <a:p>
            <a:pPr marL="0" indent="0">
              <a:buNone/>
            </a:pPr>
            <a:r>
              <a:rPr lang="en-GB" dirty="0"/>
              <a:t>The ‘</a:t>
            </a:r>
            <a:r>
              <a:rPr lang="en-GB" b="1" dirty="0"/>
              <a:t>Fleet Decarbonisation and Replacement Strategy</a:t>
            </a:r>
            <a:r>
              <a:rPr lang="en-GB" dirty="0"/>
              <a:t>’ will be </a:t>
            </a:r>
            <a:r>
              <a:rPr lang="en-GB" dirty="0" err="1"/>
              <a:t>be</a:t>
            </a:r>
            <a:r>
              <a:rPr lang="en-GB" dirty="0"/>
              <a:t> considered by Cabinet in September, consisting :</a:t>
            </a:r>
          </a:p>
          <a:p>
            <a:pPr marL="257175" indent="-257175">
              <a:spcBef>
                <a:spcPts val="450"/>
              </a:spcBef>
              <a:buFont typeface="+mj-lt"/>
              <a:buAutoNum type="arabicPeriod"/>
            </a:pPr>
            <a:r>
              <a:rPr lang="en-GB" b="1" dirty="0"/>
              <a:t>Fleet Baseline Report</a:t>
            </a:r>
            <a:endParaRPr lang="en-GB" dirty="0"/>
          </a:p>
          <a:p>
            <a:pPr marL="257175" indent="-257175">
              <a:spcBef>
                <a:spcPts val="450"/>
              </a:spcBef>
              <a:buFont typeface="+mj-lt"/>
              <a:buAutoNum type="arabicPeriod"/>
            </a:pPr>
            <a:r>
              <a:rPr lang="en-GB" b="1" dirty="0"/>
              <a:t>Stakeholder engagement Report</a:t>
            </a:r>
            <a:endParaRPr lang="en-GB" dirty="0"/>
          </a:p>
          <a:p>
            <a:pPr marL="257175" indent="-257175">
              <a:spcBef>
                <a:spcPts val="450"/>
              </a:spcBef>
              <a:buFont typeface="+mj-lt"/>
              <a:buAutoNum type="arabicPeriod"/>
            </a:pPr>
            <a:r>
              <a:rPr lang="en-GB" b="1" dirty="0"/>
              <a:t>Decarbonisation Strategy</a:t>
            </a:r>
            <a:endParaRPr lang="en-GB" dirty="0"/>
          </a:p>
          <a:p>
            <a:pPr marL="257175" indent="-257175">
              <a:spcBef>
                <a:spcPts val="450"/>
              </a:spcBef>
              <a:buFont typeface="+mj-lt"/>
              <a:buAutoNum type="arabicPeriod"/>
            </a:pPr>
            <a:r>
              <a:rPr lang="en-GB" b="1" dirty="0"/>
              <a:t>Replacement Strategy</a:t>
            </a:r>
            <a:endParaRPr lang="en-GB" dirty="0"/>
          </a:p>
          <a:p>
            <a:pPr marL="257175" indent="-257175">
              <a:spcBef>
                <a:spcPts val="450"/>
              </a:spcBef>
              <a:buFont typeface="+mj-lt"/>
              <a:buAutoNum type="arabicPeriod"/>
            </a:pPr>
            <a:r>
              <a:rPr lang="en-GB" b="1" dirty="0"/>
              <a:t>Implementation Plan</a:t>
            </a:r>
            <a:endParaRPr lang="en-GB" dirty="0"/>
          </a:p>
        </p:txBody>
      </p:sp>
      <p:sp>
        <p:nvSpPr>
          <p:cNvPr id="3" name="Rectangle: Rounded Corners 2">
            <a:extLst>
              <a:ext uri="{FF2B5EF4-FFF2-40B4-BE49-F238E27FC236}">
                <a16:creationId xmlns:a16="http://schemas.microsoft.com/office/drawing/2014/main" id="{24194643-BF95-7B54-BC31-DCD507661343}"/>
              </a:ext>
            </a:extLst>
          </p:cNvPr>
          <p:cNvSpPr/>
          <p:nvPr/>
        </p:nvSpPr>
        <p:spPr>
          <a:xfrm>
            <a:off x="242164" y="3076566"/>
            <a:ext cx="2322132" cy="35105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HVO Fuel Pilot</a:t>
            </a:r>
          </a:p>
          <a:p>
            <a:pPr algn="ctr"/>
            <a:r>
              <a:rPr lang="en-GB" sz="1200" dirty="0">
                <a:latin typeface="Arial" panose="020B0604020202020204" pitchFamily="34" charset="0"/>
                <a:cs typeface="Arial" panose="020B0604020202020204" pitchFamily="34" charset="0"/>
              </a:rPr>
              <a:t>Start: Jan-25</a:t>
            </a:r>
          </a:p>
          <a:p>
            <a:pPr algn="ctr"/>
            <a:r>
              <a:rPr lang="en-GB" sz="1200" dirty="0">
                <a:latin typeface="Arial" panose="020B0604020202020204" pitchFamily="34" charset="0"/>
                <a:cs typeface="Arial" panose="020B0604020202020204" pitchFamily="34" charset="0"/>
              </a:rPr>
              <a:t>End: Jul-25</a:t>
            </a:r>
          </a:p>
          <a:p>
            <a:pPr algn="ctr"/>
            <a:endParaRPr lang="en-GB"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The Skirsgill Depot has been chosen for a trial of </a:t>
            </a:r>
            <a:r>
              <a:rPr lang="en-US" sz="1200" b="1" dirty="0">
                <a:latin typeface="Arial" panose="020B0604020202020204" pitchFamily="34" charset="0"/>
                <a:cs typeface="Arial" panose="020B0604020202020204" pitchFamily="34" charset="0"/>
              </a:rPr>
              <a:t>HVO fuel, </a:t>
            </a:r>
            <a:r>
              <a:rPr lang="en-US" sz="1200" dirty="0">
                <a:latin typeface="Arial" panose="020B0604020202020204" pitchFamily="34" charset="0"/>
                <a:cs typeface="Arial" panose="020B0604020202020204" pitchFamily="34" charset="0"/>
              </a:rPr>
              <a:t>for use with Highways Fleet vehicles. A large fuel bowser for fleet vehicles to use has been installed at approx. £20,000-30,000.</a:t>
            </a:r>
          </a:p>
          <a:p>
            <a:pPr algn="ctr"/>
            <a:r>
              <a:rPr lang="en-US" sz="1200" dirty="0">
                <a:latin typeface="Arial" panose="020B0604020202020204" pitchFamily="34" charset="0"/>
                <a:cs typeface="Arial" panose="020B0604020202020204" pitchFamily="34" charset="0"/>
              </a:rPr>
              <a:t> </a:t>
            </a:r>
          </a:p>
          <a:p>
            <a:pPr algn="ctr"/>
            <a:r>
              <a:rPr lang="en-GB" sz="1200" dirty="0">
                <a:latin typeface="Arial" panose="020B0604020202020204" pitchFamily="34" charset="0"/>
                <a:cs typeface="Arial" panose="020B0604020202020204" pitchFamily="34" charset="0"/>
              </a:rPr>
              <a:t>Feedback so far is good and internal and external comms releases have been positively received.</a:t>
            </a:r>
          </a:p>
        </p:txBody>
      </p:sp>
      <p:sp>
        <p:nvSpPr>
          <p:cNvPr id="7" name="Rectangle: Rounded Corners 6">
            <a:extLst>
              <a:ext uri="{FF2B5EF4-FFF2-40B4-BE49-F238E27FC236}">
                <a16:creationId xmlns:a16="http://schemas.microsoft.com/office/drawing/2014/main" id="{AE56EDD4-566A-E82C-1B65-03A324FC0A76}"/>
              </a:ext>
            </a:extLst>
          </p:cNvPr>
          <p:cNvSpPr/>
          <p:nvPr/>
        </p:nvSpPr>
        <p:spPr>
          <a:xfrm>
            <a:off x="2952836" y="3076566"/>
            <a:ext cx="2185693" cy="3510582"/>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panose="020B0604020202020204" pitchFamily="34" charset="0"/>
                <a:cs typeface="Arial" panose="020B0604020202020204" pitchFamily="34" charset="0"/>
              </a:rPr>
              <a:t>EV Replacement &amp; Infrastructure</a:t>
            </a:r>
          </a:p>
          <a:p>
            <a:pPr algn="ctr"/>
            <a:r>
              <a:rPr lang="en-GB" sz="1200" dirty="0">
                <a:solidFill>
                  <a:schemeClr val="tx1"/>
                </a:solidFill>
                <a:latin typeface="Arial" panose="020B0604020202020204" pitchFamily="34" charset="0"/>
                <a:cs typeface="Arial" panose="020B0604020202020204" pitchFamily="34" charset="0"/>
              </a:rPr>
              <a:t>Pool cars: Nov-25</a:t>
            </a:r>
          </a:p>
          <a:p>
            <a:pPr algn="ctr"/>
            <a:r>
              <a:rPr lang="en-GB" sz="1200" dirty="0">
                <a:solidFill>
                  <a:schemeClr val="tx1"/>
                </a:solidFill>
                <a:latin typeface="Arial" panose="020B0604020202020204" pitchFamily="34" charset="0"/>
                <a:cs typeface="Arial" panose="020B0604020202020204" pitchFamily="34" charset="0"/>
              </a:rPr>
              <a:t>EV infrastructure: ’25 onwards</a:t>
            </a:r>
          </a:p>
          <a:p>
            <a:pPr algn="ctr"/>
            <a:endParaRPr lang="en-GB" sz="1200" b="1" dirty="0">
              <a:solidFill>
                <a:schemeClr val="tx1"/>
              </a:solidFill>
              <a:latin typeface="Arial" panose="020B0604020202020204" pitchFamily="34" charset="0"/>
              <a:cs typeface="Arial" panose="020B0604020202020204" pitchFamily="34" charset="0"/>
            </a:endParaRPr>
          </a:p>
          <a:p>
            <a:pPr algn="ctr"/>
            <a:r>
              <a:rPr lang="en-US" sz="1200" dirty="0">
                <a:solidFill>
                  <a:schemeClr val="tx1"/>
                </a:solidFill>
                <a:latin typeface="Arial" panose="020B0604020202020204" pitchFamily="34" charset="0"/>
                <a:cs typeface="Arial" panose="020B0604020202020204" pitchFamily="34" charset="0"/>
              </a:rPr>
              <a:t>Permission has been granted to procure a new fleet of </a:t>
            </a:r>
            <a:r>
              <a:rPr lang="en-US" sz="1200" b="1" dirty="0">
                <a:solidFill>
                  <a:schemeClr val="tx1"/>
                </a:solidFill>
                <a:latin typeface="Arial" panose="020B0604020202020204" pitchFamily="34" charset="0"/>
                <a:cs typeface="Arial" panose="020B0604020202020204" pitchFamily="34" charset="0"/>
              </a:rPr>
              <a:t>16 self-charging hybrid and 4 fully electric pool cars, </a:t>
            </a:r>
            <a:r>
              <a:rPr lang="en-US" sz="1200" dirty="0">
                <a:solidFill>
                  <a:schemeClr val="tx1"/>
                </a:solidFill>
                <a:latin typeface="Arial" panose="020B0604020202020204" pitchFamily="34" charset="0"/>
                <a:cs typeface="Arial" panose="020B0604020202020204" pitchFamily="34" charset="0"/>
              </a:rPr>
              <a:t>expected to be deployed by November 2025.</a:t>
            </a:r>
          </a:p>
          <a:p>
            <a:pPr algn="ctr"/>
            <a:endParaRPr lang="en-US" sz="1200" dirty="0">
              <a:solidFill>
                <a:schemeClr val="tx1"/>
              </a:solidFill>
              <a:latin typeface="Arial" panose="020B0604020202020204" pitchFamily="34" charset="0"/>
              <a:cs typeface="Arial" panose="020B0604020202020204" pitchFamily="34" charset="0"/>
            </a:endParaRPr>
          </a:p>
          <a:p>
            <a:pPr algn="ctr"/>
            <a:r>
              <a:rPr lang="en-GB" sz="1200" dirty="0">
                <a:solidFill>
                  <a:schemeClr val="tx1"/>
                </a:solidFill>
                <a:latin typeface="Arial" panose="020B0604020202020204" pitchFamily="34" charset="0"/>
                <a:cs typeface="Arial" panose="020B0604020202020204" pitchFamily="34" charset="0"/>
              </a:rPr>
              <a:t>PLUS installing </a:t>
            </a:r>
            <a:r>
              <a:rPr lang="en-GB" sz="1200" b="1" dirty="0">
                <a:solidFill>
                  <a:schemeClr val="tx1"/>
                </a:solidFill>
                <a:latin typeface="Arial" panose="020B0604020202020204" pitchFamily="34" charset="0"/>
                <a:cs typeface="Arial" panose="020B0604020202020204" pitchFamily="34" charset="0"/>
              </a:rPr>
              <a:t>EV charging points </a:t>
            </a:r>
            <a:r>
              <a:rPr lang="en-GB" sz="1200" dirty="0">
                <a:solidFill>
                  <a:schemeClr val="tx1"/>
                </a:solidFill>
                <a:latin typeface="Arial" panose="020B0604020202020204" pitchFamily="34" charset="0"/>
                <a:cs typeface="Arial" panose="020B0604020202020204" pitchFamily="34" charset="0"/>
              </a:rPr>
              <a:t>at multiple depots.</a:t>
            </a:r>
          </a:p>
        </p:txBody>
      </p:sp>
      <p:sp>
        <p:nvSpPr>
          <p:cNvPr id="9" name="Rectangle: Rounded Corners 8">
            <a:extLst>
              <a:ext uri="{FF2B5EF4-FFF2-40B4-BE49-F238E27FC236}">
                <a16:creationId xmlns:a16="http://schemas.microsoft.com/office/drawing/2014/main" id="{595CD1D2-A838-D465-DBB8-8D255DDCB13A}"/>
              </a:ext>
            </a:extLst>
          </p:cNvPr>
          <p:cNvSpPr/>
          <p:nvPr/>
        </p:nvSpPr>
        <p:spPr>
          <a:xfrm>
            <a:off x="5478786" y="3076566"/>
            <a:ext cx="2185692" cy="3510582"/>
          </a:xfrm>
          <a:prstGeom prst="round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Employee Car Scheme</a:t>
            </a:r>
          </a:p>
          <a:p>
            <a:pPr algn="ctr"/>
            <a:r>
              <a:rPr lang="en-GB" sz="1200" dirty="0">
                <a:solidFill>
                  <a:schemeClr val="bg1"/>
                </a:solidFill>
                <a:latin typeface="Arial" panose="020B0604020202020204" pitchFamily="34" charset="0"/>
                <a:cs typeface="Arial" panose="020B0604020202020204" pitchFamily="34" charset="0"/>
              </a:rPr>
              <a:t>Kick off: Jul-25</a:t>
            </a:r>
          </a:p>
          <a:p>
            <a:pPr algn="ctr"/>
            <a:endParaRPr lang="en-GB" sz="1200" b="1" dirty="0">
              <a:solidFill>
                <a:schemeClr val="bg1"/>
              </a:solidFill>
              <a:latin typeface="Arial" panose="020B0604020202020204" pitchFamily="34" charset="0"/>
              <a:cs typeface="Arial" panose="020B0604020202020204" pitchFamily="34" charset="0"/>
            </a:endParaRPr>
          </a:p>
          <a:p>
            <a:pPr algn="ctr"/>
            <a:r>
              <a:rPr lang="en-GB" sz="1200" dirty="0">
                <a:solidFill>
                  <a:schemeClr val="bg1"/>
                </a:solidFill>
                <a:latin typeface="Arial" panose="020B0604020202020204" pitchFamily="34" charset="0"/>
                <a:cs typeface="Arial" panose="020B0604020202020204" pitchFamily="34" charset="0"/>
              </a:rPr>
              <a:t>Approval has been granted to implement an </a:t>
            </a:r>
            <a:r>
              <a:rPr lang="en-GB" sz="1200" b="1" dirty="0">
                <a:solidFill>
                  <a:schemeClr val="bg1"/>
                </a:solidFill>
                <a:latin typeface="Arial" panose="020B0604020202020204" pitchFamily="34" charset="0"/>
                <a:cs typeface="Arial" panose="020B0604020202020204" pitchFamily="34" charset="0"/>
              </a:rPr>
              <a:t>employee vehicle leasing salary sacrifice scheme </a:t>
            </a:r>
            <a:r>
              <a:rPr lang="en-GB" sz="1200" dirty="0">
                <a:solidFill>
                  <a:schemeClr val="bg1"/>
                </a:solidFill>
                <a:latin typeface="Arial" panose="020B0604020202020204" pitchFamily="34" charset="0"/>
                <a:cs typeface="Arial" panose="020B0604020202020204" pitchFamily="34" charset="0"/>
              </a:rPr>
              <a:t>which is anticipated to be in place by July 2025.</a:t>
            </a:r>
          </a:p>
          <a:p>
            <a:pPr algn="ctr"/>
            <a:endParaRPr lang="en-GB" sz="1200" dirty="0">
              <a:solidFill>
                <a:schemeClr val="bg1"/>
              </a:solidFill>
              <a:latin typeface="Arial" panose="020B0604020202020204" pitchFamily="34" charset="0"/>
              <a:cs typeface="Arial" panose="020B0604020202020204" pitchFamily="34" charset="0"/>
            </a:endParaRPr>
          </a:p>
          <a:p>
            <a:pPr algn="ctr"/>
            <a:r>
              <a:rPr lang="en-GB" sz="1200" dirty="0">
                <a:solidFill>
                  <a:schemeClr val="bg1"/>
                </a:solidFill>
                <a:latin typeface="Arial" panose="020B0604020202020204" pitchFamily="34" charset="0"/>
                <a:cs typeface="Arial" panose="020B0604020202020204" pitchFamily="34" charset="0"/>
              </a:rPr>
              <a:t>The scheme will cover all vehicle types with enhanced benefits weighted towards EV’s.</a:t>
            </a:r>
          </a:p>
        </p:txBody>
      </p:sp>
      <p:sp>
        <p:nvSpPr>
          <p:cNvPr id="10" name="TextBox 9">
            <a:extLst>
              <a:ext uri="{FF2B5EF4-FFF2-40B4-BE49-F238E27FC236}">
                <a16:creationId xmlns:a16="http://schemas.microsoft.com/office/drawing/2014/main" id="{7F59FFF5-7E63-E25A-A271-2C5C2146D5A1}"/>
              </a:ext>
            </a:extLst>
          </p:cNvPr>
          <p:cNvSpPr txBox="1"/>
          <p:nvPr/>
        </p:nvSpPr>
        <p:spPr>
          <a:xfrm>
            <a:off x="1920305" y="2738012"/>
            <a:ext cx="7918589" cy="338554"/>
          </a:xfrm>
          <a:prstGeom prst="rect">
            <a:avLst/>
          </a:prstGeom>
          <a:noFill/>
        </p:spPr>
        <p:txBody>
          <a:bodyPr wrap="square">
            <a:spAutoFit/>
          </a:bodyPr>
          <a:lstStyle/>
          <a:p>
            <a:pPr algn="ctr"/>
            <a:r>
              <a:rPr lang="en-GB" sz="1600" b="1" dirty="0"/>
              <a:t>Ongoing Decarbonisation Workstreams</a:t>
            </a:r>
            <a:endParaRPr lang="en-US" sz="1600" b="1" dirty="0"/>
          </a:p>
        </p:txBody>
      </p:sp>
      <p:sp>
        <p:nvSpPr>
          <p:cNvPr id="13" name="Rectangle: Rounded Corners 12">
            <a:extLst>
              <a:ext uri="{FF2B5EF4-FFF2-40B4-BE49-F238E27FC236}">
                <a16:creationId xmlns:a16="http://schemas.microsoft.com/office/drawing/2014/main" id="{3D40B0A3-01D7-7C6A-958F-5C998866319E}"/>
              </a:ext>
            </a:extLst>
          </p:cNvPr>
          <p:cNvSpPr/>
          <p:nvPr/>
        </p:nvSpPr>
        <p:spPr>
          <a:xfrm>
            <a:off x="8009068" y="3076565"/>
            <a:ext cx="2020814" cy="3510581"/>
          </a:xfrm>
          <a:prstGeom prst="round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Telematics and Driver Training</a:t>
            </a:r>
          </a:p>
          <a:p>
            <a:pPr algn="ctr"/>
            <a:r>
              <a:rPr lang="en-GB" sz="1200" dirty="0">
                <a:solidFill>
                  <a:schemeClr val="bg1"/>
                </a:solidFill>
                <a:latin typeface="Arial" panose="020B0604020202020204" pitchFamily="34" charset="0"/>
                <a:cs typeface="Arial" panose="020B0604020202020204" pitchFamily="34" charset="0"/>
              </a:rPr>
              <a:t>Training: Jan-25</a:t>
            </a:r>
          </a:p>
          <a:p>
            <a:pPr algn="ctr"/>
            <a:r>
              <a:rPr lang="en-GB" sz="1200" dirty="0">
                <a:solidFill>
                  <a:schemeClr val="bg1"/>
                </a:solidFill>
                <a:latin typeface="Arial" panose="020B0604020202020204" pitchFamily="34" charset="0"/>
                <a:cs typeface="Arial" panose="020B0604020202020204" pitchFamily="34" charset="0"/>
              </a:rPr>
              <a:t>Telematics: ‘25-’27</a:t>
            </a:r>
          </a:p>
          <a:p>
            <a:pPr algn="ctr"/>
            <a:endParaRPr lang="en-GB" sz="1200" b="1" dirty="0">
              <a:solidFill>
                <a:schemeClr val="bg1"/>
              </a:solidFill>
              <a:latin typeface="Arial" panose="020B0604020202020204" pitchFamily="34" charset="0"/>
              <a:cs typeface="Arial" panose="020B0604020202020204" pitchFamily="34" charset="0"/>
            </a:endParaRPr>
          </a:p>
          <a:p>
            <a:pPr algn="ctr"/>
            <a:r>
              <a:rPr lang="en-GB" sz="1200" b="1" dirty="0">
                <a:solidFill>
                  <a:schemeClr val="bg1"/>
                </a:solidFill>
                <a:latin typeface="Arial" panose="020B0604020202020204" pitchFamily="34" charset="0"/>
                <a:cs typeface="Arial" panose="020B0604020202020204" pitchFamily="34" charset="0"/>
              </a:rPr>
              <a:t>Safe and fuel-efficient driving training </a:t>
            </a:r>
            <a:r>
              <a:rPr lang="en-GB" sz="1200" dirty="0">
                <a:solidFill>
                  <a:schemeClr val="bg1"/>
                </a:solidFill>
                <a:latin typeface="Arial" panose="020B0604020202020204" pitchFamily="34" charset="0"/>
                <a:cs typeface="Arial" panose="020B0604020202020204" pitchFamily="34" charset="0"/>
              </a:rPr>
              <a:t>will be delivered commencing January 2025, focusing initially on the HVO pilot drivers.</a:t>
            </a:r>
          </a:p>
          <a:p>
            <a:pPr algn="ctr"/>
            <a:endParaRPr lang="en-GB" sz="1200" dirty="0">
              <a:solidFill>
                <a:schemeClr val="bg1"/>
              </a:solidFill>
              <a:latin typeface="Arial" panose="020B0604020202020204" pitchFamily="34" charset="0"/>
              <a:cs typeface="Arial" panose="020B0604020202020204" pitchFamily="34" charset="0"/>
            </a:endParaRPr>
          </a:p>
          <a:p>
            <a:pPr algn="ctr"/>
            <a:r>
              <a:rPr lang="en-GB" sz="1200" dirty="0">
                <a:solidFill>
                  <a:schemeClr val="bg1"/>
                </a:solidFill>
                <a:latin typeface="Arial" panose="020B0604020202020204" pitchFamily="34" charset="0"/>
                <a:cs typeface="Arial" panose="020B0604020202020204" pitchFamily="34" charset="0"/>
              </a:rPr>
              <a:t>The team are seeking to standardise </a:t>
            </a:r>
            <a:r>
              <a:rPr lang="en-GB" sz="1200" b="1" dirty="0">
                <a:solidFill>
                  <a:schemeClr val="bg1"/>
                </a:solidFill>
                <a:latin typeface="Arial" panose="020B0604020202020204" pitchFamily="34" charset="0"/>
                <a:cs typeface="Arial" panose="020B0604020202020204" pitchFamily="34" charset="0"/>
              </a:rPr>
              <a:t>telematics</a:t>
            </a:r>
            <a:r>
              <a:rPr lang="en-GB" sz="1200" dirty="0">
                <a:solidFill>
                  <a:schemeClr val="bg1"/>
                </a:solidFill>
                <a:latin typeface="Arial" panose="020B0604020202020204" pitchFamily="34" charset="0"/>
                <a:cs typeface="Arial" panose="020B0604020202020204" pitchFamily="34" charset="0"/>
              </a:rPr>
              <a:t> across the fleet and gather fuel consumption data to present on a dashboard.</a:t>
            </a:r>
          </a:p>
        </p:txBody>
      </p:sp>
      <p:sp>
        <p:nvSpPr>
          <p:cNvPr id="14" name="Oval 13">
            <a:hlinkClick r:id="rId2"/>
            <a:extLst>
              <a:ext uri="{FF2B5EF4-FFF2-40B4-BE49-F238E27FC236}">
                <a16:creationId xmlns:a16="http://schemas.microsoft.com/office/drawing/2014/main" id="{0A4D1767-DDEB-E060-4B98-B409C3843386}"/>
              </a:ext>
            </a:extLst>
          </p:cNvPr>
          <p:cNvSpPr/>
          <p:nvPr/>
        </p:nvSpPr>
        <p:spPr>
          <a:xfrm>
            <a:off x="9805342" y="1239431"/>
            <a:ext cx="2020814" cy="192054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dirty="0"/>
          </a:p>
        </p:txBody>
      </p:sp>
    </p:spTree>
    <p:extLst>
      <p:ext uri="{BB962C8B-B14F-4D97-AF65-F5344CB8AC3E}">
        <p14:creationId xmlns:p14="http://schemas.microsoft.com/office/powerpoint/2010/main" val="15554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12">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250"/>
                                  </p:stCondLst>
                                  <p:childTnLst>
                                    <p:set>
                                      <p:cBhvr>
                                        <p:cTn id="15" dur="1" fill="hold">
                                          <p:stCondLst>
                                            <p:cond delay="0"/>
                                          </p:stCondLst>
                                        </p:cTn>
                                        <p:tgtEl>
                                          <p:spTgt spid="12">
                                            <p:txEl>
                                              <p:pRg st="3" end="3"/>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25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250"/>
                                  </p:stCondLst>
                                  <p:childTnLst>
                                    <p:set>
                                      <p:cBhvr>
                                        <p:cTn id="21" dur="1" fill="hold">
                                          <p:stCondLst>
                                            <p:cond delay="0"/>
                                          </p:stCondLst>
                                        </p:cTn>
                                        <p:tgtEl>
                                          <p:spTgt spid="12">
                                            <p:txEl>
                                              <p:pRg st="5" end="5"/>
                                            </p:txEl>
                                          </p:spTgt>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250"/>
                                  </p:stCondLst>
                                  <p:childTnLst>
                                    <p:set>
                                      <p:cBhvr>
                                        <p:cTn id="27" dur="1" fill="hold">
                                          <p:stCondLst>
                                            <p:cond delay="0"/>
                                          </p:stCondLst>
                                        </p:cTn>
                                        <p:tgtEl>
                                          <p:spTgt spid="3"/>
                                        </p:tgtEl>
                                        <p:attrNameLst>
                                          <p:attrName>style.visibility</p:attrName>
                                        </p:attrNameLst>
                                      </p:cBhvr>
                                      <p:to>
                                        <p:strVal val="visible"/>
                                      </p:to>
                                    </p:set>
                                  </p:childTnLst>
                                </p:cTn>
                              </p:par>
                            </p:childTnLst>
                          </p:cTn>
                        </p:par>
                        <p:par>
                          <p:cTn id="28" fill="hold">
                            <p:stCondLst>
                              <p:cond delay="2250"/>
                            </p:stCondLst>
                            <p:childTnLst>
                              <p:par>
                                <p:cTn id="29" presetID="10" presetClass="entr" presetSubtype="0" fill="hold" grpId="0" nodeType="afterEffect">
                                  <p:stCondLst>
                                    <p:cond delay="25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000"/>
                            </p:stCondLst>
                            <p:childTnLst>
                              <p:par>
                                <p:cTn id="33" presetID="1" presetClass="entr" presetSubtype="0" fill="hold" grpId="0" nodeType="afterEffect">
                                  <p:stCondLst>
                                    <p:cond delay="500"/>
                                  </p:stCondLst>
                                  <p:childTnLst>
                                    <p:set>
                                      <p:cBhvr>
                                        <p:cTn id="34" dur="1" fill="hold">
                                          <p:stCondLst>
                                            <p:cond delay="0"/>
                                          </p:stCondLst>
                                        </p:cTn>
                                        <p:tgtEl>
                                          <p:spTgt spid="7"/>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500"/>
                                  </p:stCondLst>
                                  <p:childTnLst>
                                    <p:set>
                                      <p:cBhvr>
                                        <p:cTn id="37" dur="1" fill="hold">
                                          <p:stCondLst>
                                            <p:cond delay="0"/>
                                          </p:stCondLst>
                                        </p:cTn>
                                        <p:tgtEl>
                                          <p:spTgt spid="9"/>
                                        </p:tgtEl>
                                        <p:attrNameLst>
                                          <p:attrName>style.visibility</p:attrName>
                                        </p:attrNameLst>
                                      </p:cBhvr>
                                      <p:to>
                                        <p:strVal val="visible"/>
                                      </p:to>
                                    </p:set>
                                  </p:childTnLst>
                                </p:cTn>
                              </p:par>
                            </p:childTnLst>
                          </p:cTn>
                        </p:par>
                        <p:par>
                          <p:cTn id="38" fill="hold">
                            <p:stCondLst>
                              <p:cond delay="4000"/>
                            </p:stCondLst>
                            <p:childTnLst>
                              <p:par>
                                <p:cTn id="39" presetID="1" presetClass="entr" presetSubtype="0" fill="hold" grpId="0" nodeType="afterEffect">
                                  <p:stCondLst>
                                    <p:cond delay="50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3" grpId="0" animBg="1"/>
      <p:bldP spid="7" grpId="0" animBg="1"/>
      <p:bldP spid="9" grpId="0" animBg="1"/>
      <p:bldP spid="10"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6E5B5-DEE7-7546-EFE5-3CFA28067AA5}"/>
              </a:ext>
            </a:extLst>
          </p:cNvPr>
          <p:cNvPicPr>
            <a:picLocks noChangeAspect="1"/>
          </p:cNvPicPr>
          <p:nvPr/>
        </p:nvPicPr>
        <p:blipFill>
          <a:blip r:embed="rId2"/>
          <a:srcRect l="23723" t="31739" r="15136" b="5942"/>
          <a:stretch/>
        </p:blipFill>
        <p:spPr>
          <a:xfrm>
            <a:off x="7974879" y="4432850"/>
            <a:ext cx="4091225" cy="2345635"/>
          </a:xfrm>
          <a:prstGeom prst="rect">
            <a:avLst/>
          </a:prstGeom>
        </p:spPr>
      </p:pic>
      <p:sp>
        <p:nvSpPr>
          <p:cNvPr id="6" name="Oval 5">
            <a:extLst>
              <a:ext uri="{FF2B5EF4-FFF2-40B4-BE49-F238E27FC236}">
                <a16:creationId xmlns:a16="http://schemas.microsoft.com/office/drawing/2014/main" id="{22C2C7B4-3D77-87AD-6268-DBD45A418DA8}"/>
              </a:ext>
            </a:extLst>
          </p:cNvPr>
          <p:cNvSpPr/>
          <p:nvPr/>
        </p:nvSpPr>
        <p:spPr>
          <a:xfrm>
            <a:off x="6987209" y="2753139"/>
            <a:ext cx="2117034" cy="2186609"/>
          </a:xfrm>
          <a:prstGeom prst="ellipse">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FB82561-8708-D014-1BF2-6AE6E63AB235}"/>
              </a:ext>
            </a:extLst>
          </p:cNvPr>
          <p:cNvPicPr>
            <a:picLocks noChangeAspect="1"/>
          </p:cNvPicPr>
          <p:nvPr/>
        </p:nvPicPr>
        <p:blipFill>
          <a:blip r:embed="rId3"/>
          <a:srcRect l="18256" t="24470" r="18139" b="9380"/>
          <a:stretch/>
        </p:blipFill>
        <p:spPr>
          <a:xfrm>
            <a:off x="470031" y="334431"/>
            <a:ext cx="7538154" cy="4704708"/>
          </a:xfrm>
          <a:prstGeom prst="rect">
            <a:avLst/>
          </a:prstGeom>
        </p:spPr>
      </p:pic>
      <p:pic>
        <p:nvPicPr>
          <p:cNvPr id="5" name="Picture 4">
            <a:extLst>
              <a:ext uri="{FF2B5EF4-FFF2-40B4-BE49-F238E27FC236}">
                <a16:creationId xmlns:a16="http://schemas.microsoft.com/office/drawing/2014/main" id="{3279693A-A370-D72A-6458-967B2E2A306E}"/>
              </a:ext>
            </a:extLst>
          </p:cNvPr>
          <p:cNvPicPr>
            <a:picLocks noChangeAspect="1"/>
          </p:cNvPicPr>
          <p:nvPr/>
        </p:nvPicPr>
        <p:blipFill>
          <a:blip r:embed="rId4"/>
          <a:stretch>
            <a:fillRect/>
          </a:stretch>
        </p:blipFill>
        <p:spPr>
          <a:xfrm>
            <a:off x="8319012" y="1976887"/>
            <a:ext cx="3402957" cy="1989826"/>
          </a:xfrm>
          <a:prstGeom prst="rect">
            <a:avLst/>
          </a:prstGeom>
        </p:spPr>
      </p:pic>
    </p:spTree>
    <p:extLst>
      <p:ext uri="{BB962C8B-B14F-4D97-AF65-F5344CB8AC3E}">
        <p14:creationId xmlns:p14="http://schemas.microsoft.com/office/powerpoint/2010/main" val="729871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Westmorland and Furness Council Bio fuel vehicle trial">
            <a:hlinkClick r:id="" action="ppaction://media"/>
            <a:extLst>
              <a:ext uri="{FF2B5EF4-FFF2-40B4-BE49-F238E27FC236}">
                <a16:creationId xmlns:a16="http://schemas.microsoft.com/office/drawing/2014/main" id="{1EFF25B0-E581-3D6D-66A8-8B95D215A00D}"/>
              </a:ext>
            </a:extLst>
          </p:cNvPr>
          <p:cNvPicPr>
            <a:picLocks noRot="1" noChangeAspect="1"/>
          </p:cNvPicPr>
          <p:nvPr>
            <a:videoFile r:link="rId1"/>
          </p:nvPr>
        </p:nvPicPr>
        <p:blipFill>
          <a:blip r:embed="rId3"/>
          <a:stretch>
            <a:fillRect/>
          </a:stretch>
        </p:blipFill>
        <p:spPr>
          <a:xfrm>
            <a:off x="0" y="-14815"/>
            <a:ext cx="12192000" cy="6887633"/>
          </a:xfrm>
          <a:prstGeom prst="rect">
            <a:avLst/>
          </a:prstGeom>
        </p:spPr>
      </p:pic>
    </p:spTree>
    <p:extLst>
      <p:ext uri="{BB962C8B-B14F-4D97-AF65-F5344CB8AC3E}">
        <p14:creationId xmlns:p14="http://schemas.microsoft.com/office/powerpoint/2010/main" val="95757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F7DB-BDC0-9D96-A704-11364A828585}"/>
              </a:ext>
            </a:extLst>
          </p:cNvPr>
          <p:cNvSpPr>
            <a:spLocks noGrp="1"/>
          </p:cNvSpPr>
          <p:nvPr>
            <p:ph type="title"/>
          </p:nvPr>
        </p:nvSpPr>
        <p:spPr/>
        <p:txBody>
          <a:bodyPr/>
          <a:lstStyle/>
          <a:p>
            <a:r>
              <a:rPr lang="en-GB" dirty="0"/>
              <a:t>What is Net Zero?</a:t>
            </a:r>
          </a:p>
        </p:txBody>
      </p:sp>
      <p:sp>
        <p:nvSpPr>
          <p:cNvPr id="4" name="TextBox 3">
            <a:extLst>
              <a:ext uri="{FF2B5EF4-FFF2-40B4-BE49-F238E27FC236}">
                <a16:creationId xmlns:a16="http://schemas.microsoft.com/office/drawing/2014/main" id="{3FB17BB3-56D4-6ADC-0B89-5A796063260E}"/>
              </a:ext>
            </a:extLst>
          </p:cNvPr>
          <p:cNvSpPr txBox="1"/>
          <p:nvPr/>
        </p:nvSpPr>
        <p:spPr>
          <a:xfrm>
            <a:off x="675018" y="1711611"/>
            <a:ext cx="10841964" cy="3046988"/>
          </a:xfrm>
          <a:prstGeom prst="rect">
            <a:avLst/>
          </a:prstGeom>
          <a:noFill/>
        </p:spPr>
        <p:txBody>
          <a:bodyPr wrap="square">
            <a:spAutoFit/>
          </a:bodyPr>
          <a:lstStyle/>
          <a:p>
            <a:r>
              <a:rPr lang="en-GB" sz="3200" dirty="0">
                <a:solidFill>
                  <a:srgbClr val="001D35"/>
                </a:solidFill>
                <a:latin typeface="Google Sans"/>
              </a:rPr>
              <a:t>The UK's "Net Zero" target means </a:t>
            </a:r>
            <a:r>
              <a:rPr lang="en-GB" sz="3200" dirty="0">
                <a:solidFill>
                  <a:schemeClr val="accent1"/>
                </a:solidFill>
                <a:latin typeface="Google Sans"/>
              </a:rPr>
              <a:t>achieving a balance where the amount of greenhouse gas emissions produced by the UK are equal to or less than the amount removed from the atmosphere.</a:t>
            </a:r>
            <a:r>
              <a:rPr lang="en-GB" sz="3200" dirty="0">
                <a:solidFill>
                  <a:srgbClr val="001D35"/>
                </a:solidFill>
                <a:latin typeface="Google Sans"/>
              </a:rPr>
              <a:t> This commitment, enshrined in UK law, aims to reduce net greenhouse gas emissions by 100% by 2050 compared to 1990 levels.</a:t>
            </a:r>
            <a:endParaRPr lang="en-GB" sz="3200" dirty="0"/>
          </a:p>
        </p:txBody>
      </p:sp>
    </p:spTree>
    <p:extLst>
      <p:ext uri="{BB962C8B-B14F-4D97-AF65-F5344CB8AC3E}">
        <p14:creationId xmlns:p14="http://schemas.microsoft.com/office/powerpoint/2010/main" val="236556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CE7CA-1388-9F18-D274-F9F2A840A545}"/>
              </a:ext>
            </a:extLst>
          </p:cNvPr>
          <p:cNvSpPr>
            <a:spLocks noGrp="1"/>
          </p:cNvSpPr>
          <p:nvPr>
            <p:ph type="title"/>
          </p:nvPr>
        </p:nvSpPr>
        <p:spPr>
          <a:xfrm>
            <a:off x="397566" y="331197"/>
            <a:ext cx="11310730" cy="453993"/>
          </a:xfrm>
        </p:spPr>
        <p:txBody>
          <a:bodyPr/>
          <a:lstStyle/>
          <a:p>
            <a:r>
              <a:rPr lang="en-GB" dirty="0"/>
              <a:t>Supply Chain Emission Management: Leveraging Procurement</a:t>
            </a:r>
          </a:p>
        </p:txBody>
      </p:sp>
      <p:sp>
        <p:nvSpPr>
          <p:cNvPr id="9" name="TextBox 8">
            <a:extLst>
              <a:ext uri="{FF2B5EF4-FFF2-40B4-BE49-F238E27FC236}">
                <a16:creationId xmlns:a16="http://schemas.microsoft.com/office/drawing/2014/main" id="{3B3F208E-E211-B9BC-6EEA-83386A5D010A}"/>
              </a:ext>
            </a:extLst>
          </p:cNvPr>
          <p:cNvSpPr txBox="1"/>
          <p:nvPr/>
        </p:nvSpPr>
        <p:spPr>
          <a:xfrm>
            <a:off x="516834" y="1074883"/>
            <a:ext cx="11191461" cy="1826141"/>
          </a:xfrm>
          <a:prstGeom prst="rect">
            <a:avLst/>
          </a:prstGeom>
          <a:noFill/>
        </p:spPr>
        <p:txBody>
          <a:bodyPr wrap="square">
            <a:spAutoFit/>
          </a:bodyPr>
          <a:lstStyle/>
          <a:p>
            <a:pPr>
              <a:spcBef>
                <a:spcPts val="450"/>
              </a:spcBef>
            </a:pPr>
            <a:r>
              <a:rPr lang="en-GB" sz="1600" dirty="0"/>
              <a:t>The Carbon Management Strategy breaks down our efforts to reduce our supply chain carbon emissions into four strategies, with the decarbonisation team focusing on workstream three:</a:t>
            </a:r>
          </a:p>
          <a:p>
            <a:pPr marL="257175" indent="-257175">
              <a:spcBef>
                <a:spcPts val="450"/>
              </a:spcBef>
              <a:buFont typeface="+mj-lt"/>
              <a:buAutoNum type="arabicPeriod"/>
            </a:pPr>
            <a:r>
              <a:rPr lang="en-GB" sz="1600" b="1" dirty="0"/>
              <a:t>Building Capacity</a:t>
            </a:r>
            <a:endParaRPr lang="en-GB" sz="1600" dirty="0"/>
          </a:p>
          <a:p>
            <a:pPr marL="257175" indent="-257175">
              <a:spcBef>
                <a:spcPts val="450"/>
              </a:spcBef>
              <a:buFont typeface="+mj-lt"/>
              <a:buAutoNum type="arabicPeriod"/>
            </a:pPr>
            <a:r>
              <a:rPr lang="en-GB" sz="1600" b="1" dirty="0"/>
              <a:t>Rewarding Progress</a:t>
            </a:r>
          </a:p>
          <a:p>
            <a:pPr marL="257175" indent="-257175">
              <a:spcBef>
                <a:spcPts val="450"/>
              </a:spcBef>
              <a:buFont typeface="+mj-lt"/>
              <a:buAutoNum type="arabicPeriod"/>
            </a:pPr>
            <a:r>
              <a:rPr lang="en-GB" sz="1600" b="1" dirty="0">
                <a:solidFill>
                  <a:schemeClr val="accent1"/>
                </a:solidFill>
              </a:rPr>
              <a:t>Leveraging Procurement</a:t>
            </a:r>
            <a:endParaRPr lang="en-GB" sz="1600" dirty="0"/>
          </a:p>
          <a:p>
            <a:pPr marL="257175" indent="-257175">
              <a:spcBef>
                <a:spcPts val="450"/>
              </a:spcBef>
              <a:buFont typeface="+mj-lt"/>
              <a:buAutoNum type="arabicPeriod"/>
            </a:pPr>
            <a:r>
              <a:rPr lang="en-GB" sz="1600" b="1" dirty="0"/>
              <a:t>Enforcing Performance</a:t>
            </a:r>
          </a:p>
        </p:txBody>
      </p:sp>
      <p:grpSp>
        <p:nvGrpSpPr>
          <p:cNvPr id="3" name="Group 2">
            <a:extLst>
              <a:ext uri="{FF2B5EF4-FFF2-40B4-BE49-F238E27FC236}">
                <a16:creationId xmlns:a16="http://schemas.microsoft.com/office/drawing/2014/main" id="{72DD6A51-48C8-4CF3-81E2-C15E422A391C}"/>
              </a:ext>
            </a:extLst>
          </p:cNvPr>
          <p:cNvGrpSpPr/>
          <p:nvPr/>
        </p:nvGrpSpPr>
        <p:grpSpPr>
          <a:xfrm>
            <a:off x="3101009" y="1610140"/>
            <a:ext cx="8438321" cy="4172977"/>
            <a:chOff x="3785241" y="1506443"/>
            <a:chExt cx="4460149" cy="1972106"/>
          </a:xfrm>
        </p:grpSpPr>
        <p:pic>
          <p:nvPicPr>
            <p:cNvPr id="7" name="Picture 6">
              <a:extLst>
                <a:ext uri="{FF2B5EF4-FFF2-40B4-BE49-F238E27FC236}">
                  <a16:creationId xmlns:a16="http://schemas.microsoft.com/office/drawing/2014/main" id="{89B2A83E-5BF4-8BD4-2E12-7A35E77F3E25}"/>
                </a:ext>
              </a:extLst>
            </p:cNvPr>
            <p:cNvPicPr>
              <a:picLocks noChangeAspect="1"/>
            </p:cNvPicPr>
            <p:nvPr/>
          </p:nvPicPr>
          <p:blipFill>
            <a:blip r:embed="rId2"/>
            <a:stretch>
              <a:fillRect/>
            </a:stretch>
          </p:blipFill>
          <p:spPr>
            <a:xfrm>
              <a:off x="3785241" y="1766589"/>
              <a:ext cx="1035049" cy="1451816"/>
            </a:xfrm>
            <a:prstGeom prst="flowChartAlternateProcess">
              <a:avLst/>
            </a:prstGeom>
          </p:spPr>
        </p:pic>
        <p:sp>
          <p:nvSpPr>
            <p:cNvPr id="10" name="Arrow: Right 9">
              <a:extLst>
                <a:ext uri="{FF2B5EF4-FFF2-40B4-BE49-F238E27FC236}">
                  <a16:creationId xmlns:a16="http://schemas.microsoft.com/office/drawing/2014/main" id="{95A487D8-A828-C8C7-83C6-4F383AB5769C}"/>
                </a:ext>
              </a:extLst>
            </p:cNvPr>
            <p:cNvSpPr/>
            <p:nvPr/>
          </p:nvSpPr>
          <p:spPr>
            <a:xfrm>
              <a:off x="4866328" y="2327491"/>
              <a:ext cx="342899" cy="330011"/>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a:extLst>
                <a:ext uri="{FF2B5EF4-FFF2-40B4-BE49-F238E27FC236}">
                  <a16:creationId xmlns:a16="http://schemas.microsoft.com/office/drawing/2014/main" id="{4B4D02CC-8C88-5EA2-61DB-605C6A7A376F}"/>
                </a:ext>
              </a:extLst>
            </p:cNvPr>
            <p:cNvPicPr>
              <a:picLocks noChangeAspect="1"/>
            </p:cNvPicPr>
            <p:nvPr/>
          </p:nvPicPr>
          <p:blipFill>
            <a:blip r:embed="rId3"/>
            <a:stretch>
              <a:fillRect/>
            </a:stretch>
          </p:blipFill>
          <p:spPr>
            <a:xfrm>
              <a:off x="5209227" y="1506443"/>
              <a:ext cx="3036163" cy="1972106"/>
            </a:xfrm>
            <a:prstGeom prst="rect">
              <a:avLst/>
            </a:prstGeom>
          </p:spPr>
        </p:pic>
        <p:sp>
          <p:nvSpPr>
            <p:cNvPr id="22" name="Rectangle: Rounded Corners 21">
              <a:extLst>
                <a:ext uri="{FF2B5EF4-FFF2-40B4-BE49-F238E27FC236}">
                  <a16:creationId xmlns:a16="http://schemas.microsoft.com/office/drawing/2014/main" id="{86F1D7AB-CF25-9043-4C12-D5D9E951AFF1}"/>
                </a:ext>
              </a:extLst>
            </p:cNvPr>
            <p:cNvSpPr/>
            <p:nvPr/>
          </p:nvSpPr>
          <p:spPr>
            <a:xfrm>
              <a:off x="5209226" y="2390871"/>
              <a:ext cx="1665451" cy="1038129"/>
            </a:xfrm>
            <a:prstGeom prst="roundRect">
              <a:avLst>
                <a:gd name="adj" fmla="val 10199"/>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1858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1000"/>
                            </p:stCondLst>
                            <p:childTnLst>
                              <p:par>
                                <p:cTn id="9" presetID="42"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CE7CA-1388-9F18-D274-F9F2A840A545}"/>
              </a:ext>
            </a:extLst>
          </p:cNvPr>
          <p:cNvSpPr>
            <a:spLocks noGrp="1"/>
          </p:cNvSpPr>
          <p:nvPr>
            <p:ph type="title"/>
          </p:nvPr>
        </p:nvSpPr>
        <p:spPr>
          <a:xfrm>
            <a:off x="397565" y="331198"/>
            <a:ext cx="11340547" cy="404298"/>
          </a:xfrm>
        </p:spPr>
        <p:txBody>
          <a:bodyPr/>
          <a:lstStyle/>
          <a:p>
            <a:r>
              <a:rPr lang="en-GB" dirty="0"/>
              <a:t>Supply Chain Emission Management: Leveraging Procurement (continued)</a:t>
            </a:r>
          </a:p>
        </p:txBody>
      </p:sp>
      <p:sp>
        <p:nvSpPr>
          <p:cNvPr id="19" name="Rectangle: Rounded Corners 18">
            <a:extLst>
              <a:ext uri="{FF2B5EF4-FFF2-40B4-BE49-F238E27FC236}">
                <a16:creationId xmlns:a16="http://schemas.microsoft.com/office/drawing/2014/main" id="{C4910E6E-8C62-CB6C-961F-B66A5CDD9AA8}"/>
              </a:ext>
            </a:extLst>
          </p:cNvPr>
          <p:cNvSpPr/>
          <p:nvPr/>
        </p:nvSpPr>
        <p:spPr>
          <a:xfrm>
            <a:off x="397565" y="2007875"/>
            <a:ext cx="3603510" cy="4552969"/>
          </a:xfrm>
          <a:prstGeom prst="roundRect">
            <a:avLst>
              <a:gd name="adj" fmla="val 11007"/>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000" b="1" dirty="0"/>
              <a:t>Surface Treatment &amp; Core Surfacing Contracts</a:t>
            </a:r>
          </a:p>
          <a:p>
            <a:pPr algn="ctr"/>
            <a:endParaRPr lang="en-GB" sz="1400" b="1" dirty="0"/>
          </a:p>
          <a:p>
            <a:pPr algn="ctr"/>
            <a:r>
              <a:rPr lang="en-GB" sz="1400" dirty="0"/>
              <a:t>We've embedded new climate requirements into these two major contracts </a:t>
            </a:r>
            <a:r>
              <a:rPr lang="en-GB" sz="1400" b="1" dirty="0"/>
              <a:t>worth £100M over 4-6 years (10-15% of annual capital spend)</a:t>
            </a:r>
          </a:p>
          <a:p>
            <a:pPr algn="ctr"/>
            <a:endParaRPr lang="en-GB" sz="1400" b="1" dirty="0"/>
          </a:p>
          <a:p>
            <a:pPr algn="ctr"/>
            <a:r>
              <a:rPr lang="en-GB" sz="1400" dirty="0"/>
              <a:t>Contractors have committed to a </a:t>
            </a:r>
            <a:r>
              <a:rPr lang="en-GB" sz="1400" b="1" dirty="0"/>
              <a:t>20-27.5% carbon reduction over 6 years</a:t>
            </a:r>
          </a:p>
          <a:p>
            <a:pPr algn="ctr"/>
            <a:endParaRPr lang="en-GB" sz="1400" b="1" dirty="0"/>
          </a:p>
          <a:p>
            <a:pPr algn="ctr"/>
            <a:r>
              <a:rPr lang="en-GB" sz="1400" b="1" dirty="0"/>
              <a:t>Annual carbon reduction plans </a:t>
            </a:r>
            <a:r>
              <a:rPr lang="en-GB" sz="1400" dirty="0"/>
              <a:t>with mandatory reviews</a:t>
            </a:r>
          </a:p>
          <a:p>
            <a:pPr algn="ctr"/>
            <a:endParaRPr lang="en-GB" sz="1400" dirty="0"/>
          </a:p>
          <a:p>
            <a:pPr algn="ctr"/>
            <a:r>
              <a:rPr lang="en-GB" sz="1400" dirty="0"/>
              <a:t>Focus on </a:t>
            </a:r>
            <a:r>
              <a:rPr lang="en-GB" sz="1400" b="1" dirty="0"/>
              <a:t>work optimisation, electric fleets, and low-carbon materials </a:t>
            </a:r>
          </a:p>
        </p:txBody>
      </p:sp>
      <p:sp>
        <p:nvSpPr>
          <p:cNvPr id="20" name="Rectangle: Rounded Corners 19">
            <a:extLst>
              <a:ext uri="{FF2B5EF4-FFF2-40B4-BE49-F238E27FC236}">
                <a16:creationId xmlns:a16="http://schemas.microsoft.com/office/drawing/2014/main" id="{51E572CD-7358-DDA0-F305-78B12DF3E743}"/>
              </a:ext>
            </a:extLst>
          </p:cNvPr>
          <p:cNvSpPr/>
          <p:nvPr/>
        </p:nvSpPr>
        <p:spPr>
          <a:xfrm>
            <a:off x="4231648" y="2007875"/>
            <a:ext cx="3286751" cy="4552968"/>
          </a:xfrm>
          <a:prstGeom prst="roundRect">
            <a:avLst>
              <a:gd name="adj" fmla="val 9539"/>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tx1"/>
                </a:solidFill>
              </a:rPr>
              <a:t>Capital Works Framework</a:t>
            </a:r>
          </a:p>
          <a:p>
            <a:pPr algn="ctr"/>
            <a:endParaRPr lang="en-GB" sz="1400" b="1" dirty="0">
              <a:solidFill>
                <a:schemeClr val="tx1"/>
              </a:solidFill>
            </a:endParaRPr>
          </a:p>
          <a:p>
            <a:pPr algn="ctr"/>
            <a:r>
              <a:rPr lang="en-GB" sz="1400" dirty="0">
                <a:solidFill>
                  <a:schemeClr val="tx1"/>
                </a:solidFill>
              </a:rPr>
              <a:t>All bidders provided </a:t>
            </a:r>
            <a:r>
              <a:rPr lang="en-GB" sz="1400" b="1" dirty="0">
                <a:solidFill>
                  <a:schemeClr val="tx1"/>
                </a:solidFill>
              </a:rPr>
              <a:t>carbon reduction plans with measurable targets</a:t>
            </a:r>
          </a:p>
          <a:p>
            <a:pPr algn="ctr"/>
            <a:endParaRPr lang="en-GB" sz="1400" dirty="0">
              <a:solidFill>
                <a:schemeClr val="tx1"/>
              </a:solidFill>
            </a:endParaRPr>
          </a:p>
          <a:p>
            <a:pPr algn="ctr"/>
            <a:r>
              <a:rPr lang="en-GB" sz="1400" b="1" dirty="0">
                <a:solidFill>
                  <a:schemeClr val="tx1"/>
                </a:solidFill>
              </a:rPr>
              <a:t>Carbon calculations now mandatory </a:t>
            </a:r>
            <a:r>
              <a:rPr lang="en-GB" sz="1400" dirty="0">
                <a:solidFill>
                  <a:schemeClr val="tx1"/>
                </a:solidFill>
              </a:rPr>
              <a:t>as a Key Performance Indicator</a:t>
            </a:r>
          </a:p>
          <a:p>
            <a:pPr algn="ctr"/>
            <a:endParaRPr lang="en-GB" sz="1400" dirty="0">
              <a:solidFill>
                <a:schemeClr val="tx1"/>
              </a:solidFill>
            </a:endParaRPr>
          </a:p>
          <a:p>
            <a:pPr algn="ctr"/>
            <a:r>
              <a:rPr lang="en-GB" sz="1400" dirty="0">
                <a:solidFill>
                  <a:schemeClr val="tx1"/>
                </a:solidFill>
              </a:rPr>
              <a:t>Monitoring and reporting requirements built into all framework projects </a:t>
            </a:r>
          </a:p>
        </p:txBody>
      </p:sp>
      <p:sp>
        <p:nvSpPr>
          <p:cNvPr id="21" name="Rectangle: Rounded Corners 20">
            <a:extLst>
              <a:ext uri="{FF2B5EF4-FFF2-40B4-BE49-F238E27FC236}">
                <a16:creationId xmlns:a16="http://schemas.microsoft.com/office/drawing/2014/main" id="{A9B12333-BBFB-65B4-8BF7-F3652B5CC512}"/>
              </a:ext>
            </a:extLst>
          </p:cNvPr>
          <p:cNvSpPr/>
          <p:nvPr/>
        </p:nvSpPr>
        <p:spPr>
          <a:xfrm>
            <a:off x="7748972" y="2007875"/>
            <a:ext cx="3112992" cy="4552968"/>
          </a:xfrm>
          <a:prstGeom prst="round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dirty="0"/>
              <a:t>Supplier Engagement</a:t>
            </a:r>
          </a:p>
          <a:p>
            <a:pPr algn="ctr"/>
            <a:endParaRPr lang="en-GB" sz="1400" b="1" dirty="0"/>
          </a:p>
          <a:p>
            <a:pPr algn="ctr"/>
            <a:r>
              <a:rPr lang="en-GB" sz="1400" dirty="0"/>
              <a:t>Hosted framework event with </a:t>
            </a:r>
            <a:r>
              <a:rPr lang="en-GB" sz="1400" b="1" dirty="0"/>
              <a:t>80+ suppliers </a:t>
            </a:r>
            <a:r>
              <a:rPr lang="en-GB" sz="1400" dirty="0"/>
              <a:t>(July 31st)</a:t>
            </a:r>
          </a:p>
          <a:p>
            <a:pPr algn="ctr"/>
            <a:endParaRPr lang="en-GB" sz="1400" dirty="0"/>
          </a:p>
          <a:p>
            <a:pPr algn="ctr"/>
            <a:r>
              <a:rPr lang="en-GB" sz="1400" dirty="0"/>
              <a:t>Shared tendering approaches and carbon calculation methods</a:t>
            </a:r>
          </a:p>
        </p:txBody>
      </p:sp>
      <p:sp>
        <p:nvSpPr>
          <p:cNvPr id="5" name="TextBox 4">
            <a:extLst>
              <a:ext uri="{FF2B5EF4-FFF2-40B4-BE49-F238E27FC236}">
                <a16:creationId xmlns:a16="http://schemas.microsoft.com/office/drawing/2014/main" id="{2C62585F-A87C-C34E-1E67-98B07C4A848E}"/>
              </a:ext>
            </a:extLst>
          </p:cNvPr>
          <p:cNvSpPr txBox="1"/>
          <p:nvPr/>
        </p:nvSpPr>
        <p:spPr>
          <a:xfrm>
            <a:off x="397565" y="1361544"/>
            <a:ext cx="11340547" cy="646331"/>
          </a:xfrm>
          <a:prstGeom prst="rect">
            <a:avLst/>
          </a:prstGeom>
          <a:noFill/>
        </p:spPr>
        <p:txBody>
          <a:bodyPr wrap="square">
            <a:spAutoFit/>
          </a:bodyPr>
          <a:lstStyle/>
          <a:p>
            <a:pPr>
              <a:spcBef>
                <a:spcPts val="450"/>
              </a:spcBef>
            </a:pPr>
            <a:r>
              <a:rPr lang="en-GB" dirty="0"/>
              <a:t>Through collaboration with procurement colleagues, the decarbonisation team are </a:t>
            </a:r>
            <a:r>
              <a:rPr lang="en-GB" b="1" dirty="0"/>
              <a:t>embedding decarbonisation clauses into our major contracts:</a:t>
            </a:r>
            <a:endParaRPr lang="en-GB" dirty="0"/>
          </a:p>
        </p:txBody>
      </p:sp>
    </p:spTree>
    <p:extLst>
      <p:ext uri="{BB962C8B-B14F-4D97-AF65-F5344CB8AC3E}">
        <p14:creationId xmlns:p14="http://schemas.microsoft.com/office/powerpoint/2010/main" val="146165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42" presetClass="entr" presetSubtype="0" fill="hold" grpId="0" nodeType="after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3500"/>
                            </p:stCondLst>
                            <p:childTnLst>
                              <p:par>
                                <p:cTn id="20" presetID="42" presetClass="entr" presetSubtype="0" fill="hold" grpId="0" nodeType="after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1424-24FA-E998-656A-47AB42313A13}"/>
              </a:ext>
            </a:extLst>
          </p:cNvPr>
          <p:cNvSpPr>
            <a:spLocks noGrp="1"/>
          </p:cNvSpPr>
          <p:nvPr>
            <p:ph type="title"/>
          </p:nvPr>
        </p:nvSpPr>
        <p:spPr/>
        <p:txBody>
          <a:bodyPr/>
          <a:lstStyle/>
          <a:p>
            <a:r>
              <a:rPr lang="en-GB" dirty="0"/>
              <a:t>Residual Emissions</a:t>
            </a:r>
          </a:p>
        </p:txBody>
      </p:sp>
      <p:pic>
        <p:nvPicPr>
          <p:cNvPr id="9" name="Picture Placeholder 8" descr="A field of solar panels&#10;&#10;AI-generated content may be incorrect.">
            <a:extLst>
              <a:ext uri="{FF2B5EF4-FFF2-40B4-BE49-F238E27FC236}">
                <a16:creationId xmlns:a16="http://schemas.microsoft.com/office/drawing/2014/main" id="{85D6BF31-99E0-938B-CEA1-B7589B00A7AE}"/>
              </a:ext>
            </a:extLst>
          </p:cNvPr>
          <p:cNvPicPr>
            <a:picLocks noGrp="1" noChangeAspect="1"/>
          </p:cNvPicPr>
          <p:nvPr>
            <p:ph type="pic" sz="quarter" idx="12"/>
          </p:nvPr>
        </p:nvPicPr>
        <p:blipFill>
          <a:blip r:embed="rId2"/>
          <a:srcRect l="17291" r="17291"/>
          <a:stretch>
            <a:fillRect/>
          </a:stretch>
        </p:blipFill>
        <p:spPr/>
      </p:pic>
      <p:pic>
        <p:nvPicPr>
          <p:cNvPr id="7" name="Picture 6">
            <a:extLst>
              <a:ext uri="{FF2B5EF4-FFF2-40B4-BE49-F238E27FC236}">
                <a16:creationId xmlns:a16="http://schemas.microsoft.com/office/drawing/2014/main" id="{88B920B7-9FD2-F1ED-A1A7-BAB8E39A0F2F}"/>
              </a:ext>
            </a:extLst>
          </p:cNvPr>
          <p:cNvPicPr>
            <a:picLocks noChangeAspect="1"/>
          </p:cNvPicPr>
          <p:nvPr/>
        </p:nvPicPr>
        <p:blipFill rotWithShape="1">
          <a:blip r:embed="rId3"/>
          <a:srcRect b="14976"/>
          <a:stretch/>
        </p:blipFill>
        <p:spPr>
          <a:xfrm>
            <a:off x="1579417" y="4566288"/>
            <a:ext cx="4711659" cy="2065294"/>
          </a:xfrm>
          <a:prstGeom prst="rect">
            <a:avLst/>
          </a:prstGeom>
        </p:spPr>
      </p:pic>
      <p:sp>
        <p:nvSpPr>
          <p:cNvPr id="6" name="Content Placeholder 2">
            <a:extLst>
              <a:ext uri="{FF2B5EF4-FFF2-40B4-BE49-F238E27FC236}">
                <a16:creationId xmlns:a16="http://schemas.microsoft.com/office/drawing/2014/main" id="{7141CE49-9779-A482-9A13-5DA071323486}"/>
              </a:ext>
            </a:extLst>
          </p:cNvPr>
          <p:cNvSpPr>
            <a:spLocks noGrp="1"/>
          </p:cNvSpPr>
          <p:nvPr>
            <p:ph idx="10"/>
          </p:nvPr>
        </p:nvSpPr>
        <p:spPr>
          <a:xfrm>
            <a:off x="467139" y="1031150"/>
            <a:ext cx="7335078" cy="3632051"/>
          </a:xfrm>
        </p:spPr>
        <p:txBody>
          <a:bodyPr>
            <a:normAutofit/>
          </a:bodyPr>
          <a:lstStyle/>
          <a:p>
            <a:pPr algn="just">
              <a:spcAft>
                <a:spcPts val="750"/>
              </a:spcAft>
              <a:defRPr/>
            </a:pPr>
            <a:r>
              <a:rPr lang="en-GB" dirty="0"/>
              <a:t>The Carbon Management Strategy guides the council towards a </a:t>
            </a:r>
            <a:r>
              <a:rPr lang="en-GB" b="1" dirty="0"/>
              <a:t>Scope 1 and 2 </a:t>
            </a:r>
            <a:r>
              <a:rPr lang="en-GB" dirty="0"/>
              <a:t>net zero carbon position by 2037 and </a:t>
            </a:r>
            <a:r>
              <a:rPr lang="en-GB" b="1" dirty="0"/>
              <a:t>Scope 3 </a:t>
            </a:r>
            <a:r>
              <a:rPr lang="en-GB" dirty="0"/>
              <a:t>emissions as soon as possible.</a:t>
            </a:r>
          </a:p>
          <a:p>
            <a:pPr algn="just"/>
            <a:r>
              <a:rPr lang="en-GB" dirty="0"/>
              <a:t>Implementing the Buildings and Transport Emissions Reduction measures leaves a shortfall of </a:t>
            </a:r>
            <a:r>
              <a:rPr lang="en-GB" b="1" dirty="0"/>
              <a:t>5,658 tCO2e </a:t>
            </a:r>
            <a:r>
              <a:rPr lang="en-GB" dirty="0"/>
              <a:t>of residual emissions by the end of the programme. </a:t>
            </a:r>
          </a:p>
          <a:p>
            <a:pPr algn="just"/>
            <a:r>
              <a:rPr lang="en-GB" dirty="0"/>
              <a:t>Utilising ‘insetting’ through development of renewable energy and tree planting on Council land is the proposed strategy to address residual carbon emissions.</a:t>
            </a:r>
          </a:p>
          <a:p>
            <a:pPr algn="just">
              <a:spcAft>
                <a:spcPts val="750"/>
              </a:spcAft>
              <a:defRPr/>
            </a:pPr>
            <a:r>
              <a:rPr lang="en-GB" dirty="0" err="1"/>
              <a:t>Sandscale</a:t>
            </a:r>
            <a:r>
              <a:rPr lang="en-GB" dirty="0"/>
              <a:t> Solar Farm: The 3,700 solar panels at our 2MW solar farm, on council owned land in Barrow, are expected to save around 507 tonnes of carbon dioxide equivalent annually and generate enough electricity to power our five leisure centres, or approximately 730 homes per year. </a:t>
            </a:r>
          </a:p>
          <a:p>
            <a:pPr marL="202406" lvl="1" indent="0" algn="just">
              <a:spcAft>
                <a:spcPts val="750"/>
              </a:spcAft>
              <a:buNone/>
              <a:defRPr/>
            </a:pPr>
            <a:endParaRPr lang="en-GB" sz="1350" dirty="0"/>
          </a:p>
          <a:p>
            <a:pPr lvl="1" algn="just">
              <a:spcAft>
                <a:spcPts val="750"/>
              </a:spcAft>
              <a:defRPr/>
            </a:pPr>
            <a:endParaRPr lang="en-GB" sz="1350" dirty="0"/>
          </a:p>
          <a:p>
            <a:pPr lvl="1" algn="just">
              <a:spcAft>
                <a:spcPts val="750"/>
              </a:spcAft>
              <a:defRPr/>
            </a:pPr>
            <a:endParaRPr lang="en-GB" sz="1350" dirty="0"/>
          </a:p>
        </p:txBody>
      </p:sp>
    </p:spTree>
    <p:extLst>
      <p:ext uri="{BB962C8B-B14F-4D97-AF65-F5344CB8AC3E}">
        <p14:creationId xmlns:p14="http://schemas.microsoft.com/office/powerpoint/2010/main" val="354045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Our new 2MW solar farm at Sandscale Park in Barrow">
            <a:hlinkClick r:id="" action="ppaction://media"/>
            <a:extLst>
              <a:ext uri="{FF2B5EF4-FFF2-40B4-BE49-F238E27FC236}">
                <a16:creationId xmlns:a16="http://schemas.microsoft.com/office/drawing/2014/main" id="{9C73F79F-654B-9D63-66F0-76F589DD5953}"/>
              </a:ext>
            </a:extLst>
          </p:cNvPr>
          <p:cNvPicPr>
            <a:picLocks noRot="1" noChangeAspect="1"/>
          </p:cNvPicPr>
          <p:nvPr>
            <a:videoFile r:link="rId1"/>
          </p:nvPr>
        </p:nvPicPr>
        <p:blipFill>
          <a:blip r:embed="rId3"/>
          <a:stretch>
            <a:fillRect/>
          </a:stretch>
        </p:blipFill>
        <p:spPr>
          <a:xfrm>
            <a:off x="0" y="-14815"/>
            <a:ext cx="12192000" cy="6887633"/>
          </a:xfrm>
          <a:prstGeom prst="rect">
            <a:avLst/>
          </a:prstGeom>
        </p:spPr>
      </p:pic>
    </p:spTree>
    <p:extLst>
      <p:ext uri="{BB962C8B-B14F-4D97-AF65-F5344CB8AC3E}">
        <p14:creationId xmlns:p14="http://schemas.microsoft.com/office/powerpoint/2010/main" val="142966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F9EA1D2-73B5-4949-C01B-56C8CFC872E9}"/>
              </a:ext>
            </a:extLst>
          </p:cNvPr>
          <p:cNvGraphicFramePr>
            <a:graphicFrameLocks/>
          </p:cNvGraphicFramePr>
          <p:nvPr>
            <p:extLst>
              <p:ext uri="{D42A27DB-BD31-4B8C-83A1-F6EECF244321}">
                <p14:modId xmlns:p14="http://schemas.microsoft.com/office/powerpoint/2010/main" val="2827908402"/>
              </p:ext>
            </p:extLst>
          </p:nvPr>
        </p:nvGraphicFramePr>
        <p:xfrm>
          <a:off x="308113" y="1031150"/>
          <a:ext cx="10038522" cy="550879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4A28FD4-EEC2-D124-96B6-55B9DE3AEB58}"/>
              </a:ext>
            </a:extLst>
          </p:cNvPr>
          <p:cNvSpPr>
            <a:spLocks noGrp="1"/>
          </p:cNvSpPr>
          <p:nvPr>
            <p:ph type="title"/>
          </p:nvPr>
        </p:nvSpPr>
        <p:spPr/>
        <p:txBody>
          <a:bodyPr/>
          <a:lstStyle/>
          <a:p>
            <a:r>
              <a:rPr lang="en-GB" dirty="0"/>
              <a:t>Emissions Trajectories &amp; Forecast</a:t>
            </a:r>
          </a:p>
        </p:txBody>
      </p:sp>
      <p:cxnSp>
        <p:nvCxnSpPr>
          <p:cNvPr id="6" name="Connector: Elbow 5">
            <a:extLst>
              <a:ext uri="{FF2B5EF4-FFF2-40B4-BE49-F238E27FC236}">
                <a16:creationId xmlns:a16="http://schemas.microsoft.com/office/drawing/2014/main" id="{B49BAD69-F5F6-A990-2753-72E0721B0599}"/>
              </a:ext>
            </a:extLst>
          </p:cNvPr>
          <p:cNvCxnSpPr>
            <a:cxnSpLocks/>
          </p:cNvCxnSpPr>
          <p:nvPr/>
        </p:nvCxnSpPr>
        <p:spPr>
          <a:xfrm rot="16200000" flipH="1">
            <a:off x="3585619" y="2457624"/>
            <a:ext cx="178594" cy="357188"/>
          </a:xfrm>
          <a:prstGeom prst="bentConnector3">
            <a:avLst>
              <a:gd name="adj1" fmla="val -96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365914-28FF-A975-0281-28FB9E6F5160}"/>
              </a:ext>
            </a:extLst>
          </p:cNvPr>
          <p:cNvSpPr/>
          <p:nvPr/>
        </p:nvSpPr>
        <p:spPr>
          <a:xfrm>
            <a:off x="3389167" y="2246312"/>
            <a:ext cx="600075" cy="271463"/>
          </a:xfrm>
          <a:prstGeom prst="ellipse">
            <a:avLst/>
          </a:prstGeom>
          <a:solidFill>
            <a:schemeClr val="bg1">
              <a:alpha val="80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dirty="0">
                <a:solidFill>
                  <a:srgbClr val="7030A0"/>
                </a:solidFill>
              </a:rPr>
              <a:t>301 tCO2e/annum</a:t>
            </a:r>
          </a:p>
        </p:txBody>
      </p:sp>
      <p:cxnSp>
        <p:nvCxnSpPr>
          <p:cNvPr id="8" name="Connector: Elbow 7">
            <a:extLst>
              <a:ext uri="{FF2B5EF4-FFF2-40B4-BE49-F238E27FC236}">
                <a16:creationId xmlns:a16="http://schemas.microsoft.com/office/drawing/2014/main" id="{23A0E16C-61AB-1DF2-FD9D-3E622C282A2B}"/>
              </a:ext>
            </a:extLst>
          </p:cNvPr>
          <p:cNvCxnSpPr>
            <a:cxnSpLocks/>
          </p:cNvCxnSpPr>
          <p:nvPr/>
        </p:nvCxnSpPr>
        <p:spPr>
          <a:xfrm rot="16200000" flipH="1">
            <a:off x="7089726" y="3816372"/>
            <a:ext cx="185738" cy="357188"/>
          </a:xfrm>
          <a:prstGeom prst="bentConnector3">
            <a:avLst>
              <a:gd name="adj1" fmla="val -92308"/>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263BE2E-C702-67FB-585C-D08483A9122A}"/>
              </a:ext>
            </a:extLst>
          </p:cNvPr>
          <p:cNvSpPr/>
          <p:nvPr/>
        </p:nvSpPr>
        <p:spPr>
          <a:xfrm>
            <a:off x="6896846" y="3587200"/>
            <a:ext cx="600075" cy="271463"/>
          </a:xfrm>
          <a:prstGeom prst="ellipse">
            <a:avLst/>
          </a:prstGeom>
          <a:solidFill>
            <a:schemeClr val="bg1">
              <a:alpha val="80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dirty="0">
                <a:solidFill>
                  <a:schemeClr val="tx1"/>
                </a:solidFill>
              </a:rPr>
              <a:t>313 tCO2e/annum</a:t>
            </a:r>
          </a:p>
        </p:txBody>
      </p:sp>
    </p:spTree>
    <p:extLst>
      <p:ext uri="{BB962C8B-B14F-4D97-AF65-F5344CB8AC3E}">
        <p14:creationId xmlns:p14="http://schemas.microsoft.com/office/powerpoint/2010/main" val="13589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6633-F46D-1EFA-C9F5-6F95082A5747}"/>
              </a:ext>
            </a:extLst>
          </p:cNvPr>
          <p:cNvSpPr>
            <a:spLocks noGrp="1"/>
          </p:cNvSpPr>
          <p:nvPr>
            <p:ph type="title"/>
          </p:nvPr>
        </p:nvSpPr>
        <p:spPr/>
        <p:txBody>
          <a:bodyPr/>
          <a:lstStyle/>
          <a:p>
            <a:r>
              <a:rPr lang="en-GB" dirty="0"/>
              <a:t>Claire Gould</a:t>
            </a:r>
            <a:br>
              <a:rPr lang="en-GB" dirty="0"/>
            </a:br>
            <a:r>
              <a:rPr lang="en-GB" dirty="0"/>
              <a:t>Assistant Director of Climate &amp; Natural Environment</a:t>
            </a:r>
            <a:br>
              <a:rPr lang="en-GB" dirty="0"/>
            </a:br>
            <a:endParaRPr lang="en-GB" dirty="0"/>
          </a:p>
        </p:txBody>
      </p:sp>
      <p:sp>
        <p:nvSpPr>
          <p:cNvPr id="3" name="Content Placeholder 2">
            <a:extLst>
              <a:ext uri="{FF2B5EF4-FFF2-40B4-BE49-F238E27FC236}">
                <a16:creationId xmlns:a16="http://schemas.microsoft.com/office/drawing/2014/main" id="{E4CCC497-B859-076B-9F4F-C6362F9765AB}"/>
              </a:ext>
            </a:extLst>
          </p:cNvPr>
          <p:cNvSpPr>
            <a:spLocks noGrp="1"/>
          </p:cNvSpPr>
          <p:nvPr>
            <p:ph idx="10"/>
          </p:nvPr>
        </p:nvSpPr>
        <p:spPr>
          <a:xfrm>
            <a:off x="596660" y="1926344"/>
            <a:ext cx="4987443" cy="3439455"/>
          </a:xfrm>
        </p:spPr>
        <p:txBody>
          <a:bodyPr/>
          <a:lstStyle/>
          <a:p>
            <a:r>
              <a:rPr lang="en-GB" dirty="0"/>
              <a:t>Climate Change Policy</a:t>
            </a:r>
          </a:p>
          <a:p>
            <a:r>
              <a:rPr lang="en-GB" dirty="0"/>
              <a:t>Carbon Reduction/Carbon Management</a:t>
            </a:r>
          </a:p>
          <a:p>
            <a:r>
              <a:rPr lang="en-GB" dirty="0"/>
              <a:t>Biodiversity Net Gain and Ecology  </a:t>
            </a:r>
          </a:p>
          <a:p>
            <a:r>
              <a:rPr lang="en-GB" dirty="0"/>
              <a:t>Environment Funded Programmes, Projects &amp;  Partnerships</a:t>
            </a:r>
          </a:p>
          <a:p>
            <a:r>
              <a:rPr lang="en-GB" dirty="0"/>
              <a:t>Flood and Coastal Risk Management</a:t>
            </a:r>
          </a:p>
          <a:p>
            <a:r>
              <a:rPr lang="en-GB" dirty="0"/>
              <a:t>Natural Capital</a:t>
            </a:r>
          </a:p>
          <a:p>
            <a:endParaRPr lang="en-GB" dirty="0"/>
          </a:p>
        </p:txBody>
      </p:sp>
      <p:pic>
        <p:nvPicPr>
          <p:cNvPr id="7" name="Picture Placeholder 6" descr="A person sitting in front of a brick wall&#10;&#10;AI-generated content may be incorrect.">
            <a:extLst>
              <a:ext uri="{FF2B5EF4-FFF2-40B4-BE49-F238E27FC236}">
                <a16:creationId xmlns:a16="http://schemas.microsoft.com/office/drawing/2014/main" id="{3FEC5DE8-14A9-DCEB-294F-6CDA525BF601}"/>
              </a:ext>
            </a:extLst>
          </p:cNvPr>
          <p:cNvPicPr>
            <a:picLocks noGrp="1" noChangeAspect="1"/>
          </p:cNvPicPr>
          <p:nvPr>
            <p:ph type="pic" sz="quarter" idx="12"/>
          </p:nvPr>
        </p:nvPicPr>
        <p:blipFill>
          <a:blip r:embed="rId2"/>
          <a:srcRect t="2750" b="2750"/>
          <a:stretch>
            <a:fillRect/>
          </a:stretch>
        </p:blipFill>
        <p:spPr/>
      </p:pic>
    </p:spTree>
    <p:extLst>
      <p:ext uri="{BB962C8B-B14F-4D97-AF65-F5344CB8AC3E}">
        <p14:creationId xmlns:p14="http://schemas.microsoft.com/office/powerpoint/2010/main" val="408647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2000"/>
                            </p:stCondLst>
                            <p:childTnLst>
                              <p:par>
                                <p:cTn id="13" presetID="22" presetClass="entr" presetSubtype="4"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3000"/>
                            </p:stCondLst>
                            <p:childTnLst>
                              <p:par>
                                <p:cTn id="17" presetID="22" presetClass="entr" presetSubtype="4"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4000"/>
                            </p:stCondLst>
                            <p:childTnLst>
                              <p:par>
                                <p:cTn id="21" presetID="22" presetClass="entr" presetSubtype="4"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par>
                          <p:cTn id="24" fill="hold">
                            <p:stCondLst>
                              <p:cond delay="5000"/>
                            </p:stCondLst>
                            <p:childTnLst>
                              <p:par>
                                <p:cTn id="25" presetID="22" presetClass="entr" presetSubtype="4"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A9AFD-59C2-7029-1C0C-8B7E41960D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992C89-01DF-BA0B-0CE9-B0419FFA3D62}"/>
              </a:ext>
            </a:extLst>
          </p:cNvPr>
          <p:cNvSpPr txBox="1"/>
          <p:nvPr/>
        </p:nvSpPr>
        <p:spPr>
          <a:xfrm>
            <a:off x="567654" y="464070"/>
            <a:ext cx="8131473" cy="394996"/>
          </a:xfrm>
          <a:prstGeom prst="rect">
            <a:avLst/>
          </a:prstGeom>
        </p:spPr>
        <p:txBody>
          <a:bodyPr>
            <a:normAutofit/>
          </a:bodyPr>
          <a:lstStyle/>
          <a:p>
            <a:pPr defTabSz="685783">
              <a:lnSpc>
                <a:spcPct val="90000"/>
              </a:lnSpc>
              <a:spcBef>
                <a:spcPct val="0"/>
              </a:spcBef>
              <a:spcAft>
                <a:spcPts val="450"/>
              </a:spcAft>
            </a:pPr>
            <a:r>
              <a:rPr lang="en-US" sz="2100" b="1" dirty="0">
                <a:solidFill>
                  <a:srgbClr val="26A699"/>
                </a:solidFill>
                <a:latin typeface="Arial" panose="020B0604020202020204" pitchFamily="34" charset="0"/>
                <a:ea typeface="+mj-ea"/>
                <a:cs typeface="Arial" panose="020B0604020202020204" pitchFamily="34" charset="0"/>
              </a:rPr>
              <a:t>Our first year – building on our collective strengths</a:t>
            </a:r>
          </a:p>
        </p:txBody>
      </p:sp>
      <p:pic>
        <p:nvPicPr>
          <p:cNvPr id="3" name="Picture 2" descr="A diagram of a plant life cycle&#10;&#10;AI-generated content may be incorrect.">
            <a:extLst>
              <a:ext uri="{FF2B5EF4-FFF2-40B4-BE49-F238E27FC236}">
                <a16:creationId xmlns:a16="http://schemas.microsoft.com/office/drawing/2014/main" id="{392B908E-D257-0FF0-E9CB-EF233E412DF1}"/>
              </a:ext>
            </a:extLst>
          </p:cNvPr>
          <p:cNvPicPr>
            <a:picLocks noChangeAspect="1"/>
          </p:cNvPicPr>
          <p:nvPr/>
        </p:nvPicPr>
        <p:blipFill>
          <a:blip r:embed="rId3"/>
          <a:stretch>
            <a:fillRect/>
          </a:stretch>
        </p:blipFill>
        <p:spPr>
          <a:xfrm>
            <a:off x="1769165" y="822009"/>
            <a:ext cx="8637105" cy="5916419"/>
          </a:xfrm>
          <a:prstGeom prst="rect">
            <a:avLst/>
          </a:prstGeom>
          <a:noFill/>
        </p:spPr>
      </p:pic>
    </p:spTree>
    <p:custDataLst>
      <p:tags r:id="rId1"/>
    </p:custDataLst>
    <p:extLst>
      <p:ext uri="{BB962C8B-B14F-4D97-AF65-F5344CB8AC3E}">
        <p14:creationId xmlns:p14="http://schemas.microsoft.com/office/powerpoint/2010/main" val="10204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9923-6A09-C12F-8EA7-FF8849370266}"/>
              </a:ext>
            </a:extLst>
          </p:cNvPr>
          <p:cNvSpPr>
            <a:spLocks noGrp="1"/>
          </p:cNvSpPr>
          <p:nvPr>
            <p:ph type="title"/>
          </p:nvPr>
        </p:nvSpPr>
        <p:spPr/>
        <p:txBody>
          <a:bodyPr>
            <a:normAutofit/>
          </a:bodyPr>
          <a:lstStyle/>
          <a:p>
            <a:r>
              <a:rPr lang="en-GB"/>
              <a:t>Climate and Nature Team</a:t>
            </a:r>
          </a:p>
        </p:txBody>
      </p:sp>
      <p:pic>
        <p:nvPicPr>
          <p:cNvPr id="5" name="Picture 4" descr="Innovate UK – UKRI">
            <a:extLst>
              <a:ext uri="{FF2B5EF4-FFF2-40B4-BE49-F238E27FC236}">
                <a16:creationId xmlns:a16="http://schemas.microsoft.com/office/drawing/2014/main" id="{C7549CB9-F7D7-AC1C-1170-D6B2BFA6AF6C}"/>
              </a:ext>
            </a:extLst>
          </p:cNvPr>
          <p:cNvPicPr>
            <a:picLocks noChangeAspect="1"/>
          </p:cNvPicPr>
          <p:nvPr/>
        </p:nvPicPr>
        <p:blipFill>
          <a:blip r:embed="rId4"/>
          <a:stretch>
            <a:fillRect/>
          </a:stretch>
        </p:blipFill>
        <p:spPr>
          <a:xfrm>
            <a:off x="9207795" y="239293"/>
            <a:ext cx="2828554" cy="2357128"/>
          </a:xfrm>
          <a:prstGeom prst="rect">
            <a:avLst/>
          </a:prstGeom>
        </p:spPr>
      </p:pic>
      <p:sp>
        <p:nvSpPr>
          <p:cNvPr id="7" name="Content Placeholder 2">
            <a:extLst>
              <a:ext uri="{FF2B5EF4-FFF2-40B4-BE49-F238E27FC236}">
                <a16:creationId xmlns:a16="http://schemas.microsoft.com/office/drawing/2014/main" id="{936A996E-9C64-32C8-CDE0-4BD0E5085F94}"/>
              </a:ext>
            </a:extLst>
          </p:cNvPr>
          <p:cNvSpPr>
            <a:spLocks noGrp="1"/>
          </p:cNvSpPr>
          <p:nvPr>
            <p:ph idx="10"/>
          </p:nvPr>
        </p:nvSpPr>
        <p:spPr>
          <a:xfrm>
            <a:off x="302642" y="1031145"/>
            <a:ext cx="9096539" cy="5420568"/>
          </a:xfrm>
        </p:spPr>
        <p:txBody>
          <a:bodyPr lIns="91440" tIns="45720" rIns="91440" bIns="45720" anchor="t">
            <a:normAutofit/>
          </a:bodyPr>
          <a:lstStyle/>
          <a:p>
            <a:pPr marL="227965" indent="-227965"/>
            <a:r>
              <a:rPr lang="en-GB" sz="1800" dirty="0">
                <a:latin typeface="Arial"/>
                <a:cs typeface="Arial"/>
              </a:rPr>
              <a:t>Climate and Environment Partnership Grants - £900k</a:t>
            </a:r>
          </a:p>
          <a:p>
            <a:pPr marL="227965" indent="-227965"/>
            <a:endParaRPr lang="en-GB" sz="1800" dirty="0">
              <a:latin typeface="Arial"/>
              <a:cs typeface="Arial"/>
            </a:endParaRPr>
          </a:p>
          <a:p>
            <a:pPr marL="227965" indent="-227965"/>
            <a:r>
              <a:rPr lang="en-GB" sz="1800" dirty="0">
                <a:latin typeface="Arial"/>
                <a:cs typeface="Arial"/>
              </a:rPr>
              <a:t>Innovate UK Net Zero Living - £150k Rural Net Zero – working with </a:t>
            </a:r>
            <a:r>
              <a:rPr lang="en-GB" sz="1800" dirty="0" err="1">
                <a:latin typeface="Arial"/>
                <a:cs typeface="Arial"/>
              </a:rPr>
              <a:t>CAfS</a:t>
            </a:r>
            <a:r>
              <a:rPr lang="en-GB" sz="1800" dirty="0">
                <a:latin typeface="Arial"/>
                <a:cs typeface="Arial"/>
              </a:rPr>
              <a:t>, local businesses and Cumbria Tourism – looking at Circular Economy</a:t>
            </a:r>
          </a:p>
          <a:p>
            <a:pPr marL="227965" indent="-227965"/>
            <a:endParaRPr lang="en-GB" sz="1800" dirty="0">
              <a:latin typeface="Arial"/>
              <a:cs typeface="Arial"/>
            </a:endParaRPr>
          </a:p>
          <a:p>
            <a:pPr marL="227965" indent="-227965"/>
            <a:r>
              <a:rPr lang="en-GB" sz="1800" dirty="0">
                <a:latin typeface="Arial"/>
                <a:cs typeface="Arial"/>
              </a:rPr>
              <a:t>Greening Business Scheme – audits and grants to businesses in W&amp;F to help reduce their emissions</a:t>
            </a:r>
          </a:p>
          <a:p>
            <a:pPr marL="227965" indent="-227965"/>
            <a:endParaRPr lang="en-GB" sz="1800" dirty="0"/>
          </a:p>
          <a:p>
            <a:pPr marL="227965" indent="-227965"/>
            <a:r>
              <a:rPr lang="en-GB" sz="1800" dirty="0"/>
              <a:t>Ecologist team have set up a process and are reviewing planning applications for BNG and other ecology needs</a:t>
            </a:r>
          </a:p>
          <a:p>
            <a:pPr marL="227965" indent="-227965"/>
            <a:endParaRPr lang="en-GB" sz="1800" dirty="0"/>
          </a:p>
          <a:p>
            <a:pPr marL="227965" indent="-227965"/>
            <a:r>
              <a:rPr lang="en-GB" sz="1800" dirty="0"/>
              <a:t>Land Assessment Commission – looking at what is the nature potential on our sites</a:t>
            </a:r>
          </a:p>
          <a:p>
            <a:pPr marL="227965" indent="-227965"/>
            <a:endParaRPr lang="en-GB" sz="1800" dirty="0"/>
          </a:p>
          <a:p>
            <a:pPr marL="227965" indent="-227965"/>
            <a:r>
              <a:rPr lang="en-GB" sz="1800" dirty="0"/>
              <a:t>LINC Funding - £350k for exploring options for setting up a habitat bank or brokerage service for linking landowners, developers and investors. And £100k for a landscape natural capital investment pilot by </a:t>
            </a:r>
            <a:r>
              <a:rPr lang="en-GB" sz="1800" dirty="0" err="1"/>
              <a:t>Ullswater</a:t>
            </a:r>
            <a:r>
              <a:rPr lang="en-GB" sz="1800" dirty="0"/>
              <a:t> CIC</a:t>
            </a:r>
            <a:endParaRPr lang="en-GB" sz="1400" dirty="0"/>
          </a:p>
          <a:p>
            <a:pPr marL="227965" indent="-227965"/>
            <a:endParaRPr lang="en-GB" sz="1400" dirty="0"/>
          </a:p>
          <a:p>
            <a:pPr marL="227965" indent="-227965"/>
            <a:endParaRPr lang="en-GB" sz="1400" dirty="0"/>
          </a:p>
        </p:txBody>
      </p:sp>
    </p:spTree>
    <p:custDataLst>
      <p:tags r:id="rId1"/>
    </p:custDataLst>
    <p:extLst>
      <p:ext uri="{BB962C8B-B14F-4D97-AF65-F5344CB8AC3E}">
        <p14:creationId xmlns:p14="http://schemas.microsoft.com/office/powerpoint/2010/main" val="372345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grpId="0" nodeType="after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childTnLst>
                          </p:cTn>
                        </p:par>
                        <p:par>
                          <p:cTn id="14" fill="hold">
                            <p:stCondLst>
                              <p:cond delay="2500"/>
                            </p:stCondLst>
                            <p:childTnLst>
                              <p:par>
                                <p:cTn id="15" presetID="22" presetClass="entr" presetSubtype="4" fill="hold" grpId="0" nodeType="afterEffect">
                                  <p:stCondLst>
                                    <p:cond delay="50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par>
                          <p:cTn id="18" fill="hold">
                            <p:stCondLst>
                              <p:cond delay="3500"/>
                            </p:stCondLst>
                            <p:childTnLst>
                              <p:par>
                                <p:cTn id="19" presetID="22" presetClass="entr" presetSubtype="4" fill="hold" grpId="0" nodeType="afterEffect">
                                  <p:stCondLst>
                                    <p:cond delay="50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down)">
                                      <p:cBhvr>
                                        <p:cTn id="21" dur="500"/>
                                        <p:tgtEl>
                                          <p:spTgt spid="7">
                                            <p:txEl>
                                              <p:pRg st="4" end="4"/>
                                            </p:txEl>
                                          </p:spTgt>
                                        </p:tgtEl>
                                      </p:cBhvr>
                                    </p:animEffect>
                                  </p:childTnLst>
                                </p:cTn>
                              </p:par>
                            </p:childTnLst>
                          </p:cTn>
                        </p:par>
                        <p:par>
                          <p:cTn id="22" fill="hold">
                            <p:stCondLst>
                              <p:cond delay="4500"/>
                            </p:stCondLst>
                            <p:childTnLst>
                              <p:par>
                                <p:cTn id="23" presetID="22" presetClass="entr" presetSubtype="4" fill="hold" grpId="0" nodeType="afterEffect">
                                  <p:stCondLst>
                                    <p:cond delay="50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ipe(down)">
                                      <p:cBhvr>
                                        <p:cTn id="25" dur="500"/>
                                        <p:tgtEl>
                                          <p:spTgt spid="7">
                                            <p:txEl>
                                              <p:pRg st="6" end="6"/>
                                            </p:txEl>
                                          </p:spTgt>
                                        </p:tgtEl>
                                      </p:cBhvr>
                                    </p:animEffect>
                                  </p:childTnLst>
                                </p:cTn>
                              </p:par>
                            </p:childTnLst>
                          </p:cTn>
                        </p:par>
                        <p:par>
                          <p:cTn id="26" fill="hold">
                            <p:stCondLst>
                              <p:cond delay="5500"/>
                            </p:stCondLst>
                            <p:childTnLst>
                              <p:par>
                                <p:cTn id="27" presetID="22" presetClass="entr" presetSubtype="4" fill="hold" grpId="0" nodeType="afterEffect">
                                  <p:stCondLst>
                                    <p:cond delay="500"/>
                                  </p:stCondLst>
                                  <p:childTnLst>
                                    <p:set>
                                      <p:cBhvr>
                                        <p:cTn id="28" dur="1" fill="hold">
                                          <p:stCondLst>
                                            <p:cond delay="0"/>
                                          </p:stCondLst>
                                        </p:cTn>
                                        <p:tgtEl>
                                          <p:spTgt spid="7">
                                            <p:txEl>
                                              <p:pRg st="8" end="8"/>
                                            </p:txEl>
                                          </p:spTgt>
                                        </p:tgtEl>
                                        <p:attrNameLst>
                                          <p:attrName>style.visibility</p:attrName>
                                        </p:attrNameLst>
                                      </p:cBhvr>
                                      <p:to>
                                        <p:strVal val="visible"/>
                                      </p:to>
                                    </p:set>
                                    <p:animEffect transition="in" filter="wipe(down)">
                                      <p:cBhvr>
                                        <p:cTn id="29" dur="500"/>
                                        <p:tgtEl>
                                          <p:spTgt spid="7">
                                            <p:txEl>
                                              <p:pRg st="8" end="8"/>
                                            </p:txEl>
                                          </p:spTgt>
                                        </p:tgtEl>
                                      </p:cBhvr>
                                    </p:animEffect>
                                  </p:childTnLst>
                                </p:cTn>
                              </p:par>
                            </p:childTnLst>
                          </p:cTn>
                        </p:par>
                        <p:par>
                          <p:cTn id="30" fill="hold">
                            <p:stCondLst>
                              <p:cond delay="6500"/>
                            </p:stCondLst>
                            <p:childTnLst>
                              <p:par>
                                <p:cTn id="31" presetID="22" presetClass="entr" presetSubtype="4" fill="hold" grpId="0" nodeType="afterEffect">
                                  <p:stCondLst>
                                    <p:cond delay="50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wipe(down)">
                                      <p:cBhvr>
                                        <p:cTn id="33"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D0AA-3894-05C8-526A-F734DF1EA8E3}"/>
              </a:ext>
            </a:extLst>
          </p:cNvPr>
          <p:cNvSpPr>
            <a:spLocks noGrp="1"/>
          </p:cNvSpPr>
          <p:nvPr>
            <p:ph type="title"/>
          </p:nvPr>
        </p:nvSpPr>
        <p:spPr/>
        <p:txBody>
          <a:bodyPr/>
          <a:lstStyle/>
          <a:p>
            <a:r>
              <a:rPr lang="en-GB" dirty="0"/>
              <a:t>Climate and Nature Achievements</a:t>
            </a:r>
          </a:p>
        </p:txBody>
      </p:sp>
      <p:pic>
        <p:nvPicPr>
          <p:cNvPr id="9" name="Picture Placeholder 8" descr="A group of people working in a garden&#10;&#10;AI-generated content may be incorrect.">
            <a:extLst>
              <a:ext uri="{FF2B5EF4-FFF2-40B4-BE49-F238E27FC236}">
                <a16:creationId xmlns:a16="http://schemas.microsoft.com/office/drawing/2014/main" id="{4740207E-E841-D158-14B5-359DAA879B8E}"/>
              </a:ext>
            </a:extLst>
          </p:cNvPr>
          <p:cNvPicPr>
            <a:picLocks noGrp="1" noChangeAspect="1"/>
          </p:cNvPicPr>
          <p:nvPr>
            <p:ph type="pic" sz="quarter" idx="12"/>
          </p:nvPr>
        </p:nvPicPr>
        <p:blipFill>
          <a:blip r:embed="rId2"/>
          <a:srcRect l="29721" r="29721"/>
          <a:stretch>
            <a:fillRect/>
          </a:stretch>
        </p:blipFill>
        <p:spPr/>
      </p:pic>
      <p:pic>
        <p:nvPicPr>
          <p:cNvPr id="10" name="Picture 9" descr="A group of people with a black and white speech bubble&#10;&#10;AI-generated content may be incorrect.">
            <a:extLst>
              <a:ext uri="{FF2B5EF4-FFF2-40B4-BE49-F238E27FC236}">
                <a16:creationId xmlns:a16="http://schemas.microsoft.com/office/drawing/2014/main" id="{BAEACB20-7C1F-F739-9150-66668F02753E}"/>
              </a:ext>
            </a:extLst>
          </p:cNvPr>
          <p:cNvPicPr>
            <a:picLocks noChangeAspect="1"/>
          </p:cNvPicPr>
          <p:nvPr/>
        </p:nvPicPr>
        <p:blipFill>
          <a:blip r:embed="rId3"/>
          <a:stretch>
            <a:fillRect/>
          </a:stretch>
        </p:blipFill>
        <p:spPr>
          <a:xfrm>
            <a:off x="2993393" y="4104862"/>
            <a:ext cx="2369010" cy="2402730"/>
          </a:xfrm>
          <a:prstGeom prst="rect">
            <a:avLst/>
          </a:prstGeom>
        </p:spPr>
      </p:pic>
      <p:sp>
        <p:nvSpPr>
          <p:cNvPr id="6" name="Content Placeholder 2">
            <a:extLst>
              <a:ext uri="{FF2B5EF4-FFF2-40B4-BE49-F238E27FC236}">
                <a16:creationId xmlns:a16="http://schemas.microsoft.com/office/drawing/2014/main" id="{C6E2378D-178A-EA32-7B5E-132E91421436}"/>
              </a:ext>
            </a:extLst>
          </p:cNvPr>
          <p:cNvSpPr>
            <a:spLocks noGrp="1"/>
          </p:cNvSpPr>
          <p:nvPr>
            <p:ph idx="10"/>
          </p:nvPr>
        </p:nvSpPr>
        <p:spPr>
          <a:xfrm>
            <a:off x="447497" y="1437437"/>
            <a:ext cx="7295086" cy="4564465"/>
          </a:xfrm>
        </p:spPr>
        <p:txBody>
          <a:bodyPr/>
          <a:lstStyle/>
          <a:p>
            <a:pPr marL="0" indent="0">
              <a:buNone/>
            </a:pPr>
            <a:r>
              <a:rPr lang="en-GB" sz="2400" b="1" dirty="0">
                <a:solidFill>
                  <a:schemeClr val="accent1"/>
                </a:solidFill>
              </a:rPr>
              <a:t>Tree planting</a:t>
            </a:r>
          </a:p>
          <a:p>
            <a:r>
              <a:rPr lang="en-GB" sz="2400" dirty="0"/>
              <a:t>43,000 tress have been planted. (18% of our objective)</a:t>
            </a:r>
          </a:p>
          <a:p>
            <a:pPr marL="0" indent="0">
              <a:buNone/>
            </a:pPr>
            <a:r>
              <a:rPr lang="en-GB" sz="2400" b="1" dirty="0">
                <a:solidFill>
                  <a:schemeClr val="accent1"/>
                </a:solidFill>
              </a:rPr>
              <a:t>Carbon literacy training</a:t>
            </a:r>
          </a:p>
          <a:p>
            <a:r>
              <a:rPr lang="en-GB" sz="2400" dirty="0"/>
              <a:t>325 officer trained in total since the legacy councils began CLT – 9% of officer. Aiming for Silver</a:t>
            </a:r>
          </a:p>
          <a:p>
            <a:endParaRPr lang="en-GB" sz="2400" dirty="0"/>
          </a:p>
          <a:p>
            <a:endParaRPr lang="en-GB" sz="2400" dirty="0"/>
          </a:p>
        </p:txBody>
      </p:sp>
    </p:spTree>
    <p:extLst>
      <p:ext uri="{BB962C8B-B14F-4D97-AF65-F5344CB8AC3E}">
        <p14:creationId xmlns:p14="http://schemas.microsoft.com/office/powerpoint/2010/main" val="37782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1"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par>
                          <p:cTn id="8" fill="hold">
                            <p:stCondLst>
                              <p:cond delay="2500"/>
                            </p:stCondLst>
                            <p:childTnLst>
                              <p:par>
                                <p:cTn id="9" presetID="22" presetClass="entr" presetSubtype="1" fill="hold" grpId="0"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500"/>
                                        <p:tgtEl>
                                          <p:spTgt spid="6">
                                            <p:txEl>
                                              <p:pRg st="1" end="1"/>
                                            </p:txEl>
                                          </p:spTgt>
                                        </p:tgtEl>
                                      </p:cBhvr>
                                    </p:animEffect>
                                  </p:childTnLst>
                                </p:cTn>
                              </p:par>
                            </p:childTnLst>
                          </p:cTn>
                        </p:par>
                        <p:par>
                          <p:cTn id="12" fill="hold">
                            <p:stCondLst>
                              <p:cond delay="3500"/>
                            </p:stCondLst>
                            <p:childTnLst>
                              <p:par>
                                <p:cTn id="13" presetID="22" presetClass="entr" presetSubtype="1"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par>
                          <p:cTn id="16" fill="hold">
                            <p:stCondLst>
                              <p:cond delay="4500"/>
                            </p:stCondLst>
                            <p:childTnLst>
                              <p:par>
                                <p:cTn id="17" presetID="22" presetClass="entr" presetSubtype="1" fill="hold" grpId="0"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up)">
                                      <p:cBhvr>
                                        <p:cTn id="19" dur="500"/>
                                        <p:tgtEl>
                                          <p:spTgt spid="6">
                                            <p:txEl>
                                              <p:pRg st="3" end="3"/>
                                            </p:txEl>
                                          </p:spTgt>
                                        </p:tgtEl>
                                      </p:cBhvr>
                                    </p:animEffect>
                                  </p:childTnLst>
                                </p:cTn>
                              </p:par>
                            </p:childTnLst>
                          </p:cTn>
                        </p:par>
                        <p:par>
                          <p:cTn id="20" fill="hold">
                            <p:stCondLst>
                              <p:cond delay="5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descr="data:image/jpg;base64,/9j/4AAQSkZJRgABAQEAYABgAAD/2wBDAAUDBAQEAwUEBAQFBQUGBwwIBwcHBw8LCwkMEQ8SEhEPERETFhwXExQaFRERGCEYGh0dHx8fExciJCIeJBweHx7/2wBDAQUFBQcGBw4ICA4eFBEUHh4eHh4eHh4eHh4eHh4eHh4eHh4eHh4eHh4eHh4eHh4eHh4eHh4eHh4eHh4eHh4eHh7/wAARCALZBE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jopSRTSwxWpIZoJpm+kLUmwSFBp23IqHzFXqaglvQp2q1Q2WkTSQKR81UpoQPu1Mskjj5mJqaJFPWixbZWtjIo5FXYnJ608IvpQFWixm2OWg0oWgiqJEopDSigAoopKAFoptFAATSZ5pDSr1oAdijFBpCTQAjGkApM07cMUihtIelGaQnmgBpGKAuacSDTfm7UAG0UuBTlHrQdtADSvGaRFzT2PGKjLFTxQAP1xSdKaWJOSKCzelAEnGcU5hgcdah+bPIpd7GpAcCwHvSD5uXo+YnJNOILdaAEDE00p33U7GKTvQAoLbqcxbIqMv83FSdRQAop2+kxxQgU9RQA9WJ61Ku2ohThQBLiiowzU7mgBQ2aac5oX6U8fSgBjbqQbs1Nj2pNo9KkBhY+lJ17VJgUYoAj2j0p3A7U6kxQA3PtQeRjFKchqGagCJl7UihlOV61JgE8075aCiWG4mReWpHuWcnLZqCRmIxio1XBzigBWXe+dtSeWNvNCs27PalmYEfLQSRlF9aAi+tAwaMc+1ABtWlAXNOwtIwXFACFQaVQAaFOFpBzn1oAlG2nHbioFVu9PoAULmkxg08H0pCfzoASkxmlxRg0AAXBpc8YoOaTHOaAGkMKQsaec0hWgBtFLigCmAqg0hBp2abk5pgGMUoNIWpueaAHnHrSBuetNwKTAqQJc0vaoQxp4Y0AOopp3UqmgB22jFOH1pjZoAM0ZpKTNADsUUbuOlIrZ6igBd1IW4oOKb8ueelIoUEetKPY0hjU/dOKTbt780AOOe9JhfxpGY4pA3yk45oAGOKZ5hDU9GDfeWnGOMkGgBokTvThIO3SmSQp2qEKynIY4oGWQVJ6UkjItNRvWlby24IFACKQeeoqG4toZjkrVlcKMLQc49KqyFzGc2k22RJt5q1Em1cKuQKnI+XrSxllUgHFS4KwKRjanY2k0bM2A9cy2kSNI2xcrXaz2kbsWZAxqNIWjO2NcCs1E0ucJdaNc5+SM1Sls54cq8ZFenIu1wGXNNv7G1nA3Qqc9atBc8reNl7VGpO8buleky6BYuvESisXV/CzBC1v17CqJOWliyuVqHa0ZrRubG9thtaMkCqgWRzh8g+lAFizlUL85q59oUqQGrJlTaOaiBKnIqbFXL0lxiTjmj7Y5ITbgHvVNPvbulalvbrLDvPOKLBcYGBXJNSxXjINq0wwKvGKkht13A7amwXEea5lPU1LA0yEZNShVTtimtKi8nmiwXJVyxy1aFje+Q6jPFZguotv3Rmqk0zs/ytgZq0rEuR6LaagrQ5zUiagoBx1rm9EO6Ab2OK0f3K/dPNaJmZq/2gCOaa1838NZe5SamiOCCKQFw5ppoyajdyK0uKw48U0uKgmuf9mqcly3pWfMacg69c5+U0y1hD8saIonmatG3tNoGam5ViSCFdvWpljUHrSBQo4FLW1jJsdRSCndqLEiq3FBam5HpRmiwCNSrSGm85osA+kpcYppaiwBRSimMaLADUoptA60gHDPenfLimMx9aQc0AHFISMUMtN28UihFag0irin5GOlADRTloB/2aG+lAAzUg5pAKUnHSgBWqNutSD7tIvXpQAyjNEhPaiM8c0ALuz2pOfSkZjjinRMSDmpABml5pFzu605sigBDTDT8j0oOPSgCNE+ap/u4qBpdp71LGwkHNAEpZStNTFM2+9PReOtADhTxTVFPC8UAAFOAoVaCD60AOAFOAFMpR1oAfigjiloPSpAZRQrD0pGbmgBKUdaTNITxQArH5qY4ozTSxzQAuaTdSFvalA46UFCs2O1IJM8YpjvxjvTF3DqaALOV2YpFX5TUY6U5X+WgVhpGKdnj3pjNmmhuaAsO+agbs0F9vUZpyuG7UBYTPzYpTwRTuPSg89uaAsLk1G2c08HHWjO40BYFbAoJywoMZpyLigLBzRzSt7UA8UCE5oOcU8MvpTWNADMmjJoOaac0DsP3UbqaKO9MLDhS4pppAfei4WHHFNOKDTSpz1ouFgzRmgUAc0hAKdnAzS7RTlUYoAiMjHtTvm2ningL6U/tQBFGW71IT8tFMfvQAUUig0hbDYoHYl529KaoODSeY3rQZOMCgLARSY55pCT601n45pDHnpwajd1zjPNO6rxxUJC5yRk+tAEu75eaYsy5296A24cimiNQ+7bigCyVzHnpTEZeRnmmszFcbuKjRMOD2oAsY96QqvrTWYelMVsuKB3JQoxSFeaUkdqbhmPtSC44Oqr71BNNI3Cg4pNh832qUgLihXFoNh8wrzUozimiSnbxiquGg8namaYkpYEbaUScYoDhRwKQ7gp6kjmoTIzS9OB1p5lJPAp8YGOmKVguJMwVQQKX7ydcU11JPJyKo3rTKpCkge1W0Fyd4IZW2ybTVK80PT2O75VPrWJNf3VvPlmfH0qlqGrXE0gVWcA9eKm4XL+oeG4WBMcwP5VhXWiyQZbduAqVtQulXCyuaRLm5k5diRTHYzGtZlPKkCtG0ykWM8d6GuSwKsuajh6nLH6UAWcpnJNSR3MCcEiqMyZ5DYHpVOVGJ+UE0rE3NW5uoiPlIrOmn5ODVU7s4waTac4707BclNw2eM1Nays0qhhkZqqEIqeFwjCmTY7PRJEaMJitmOyUkH1rlPD92PtarXXrOf0pDsIbRVpyxoOhqNnkZu+KMNnAHNUInWRTSsoYU1IcdqdsbNWBXNpnvTfsHNXgrU4KfWp5SuYrpCI/uiplY45oNN70cocwtFLijFaGYCndqbS0AHFHFNNAoAU03vS0UAGT3pDilY00BfSgBQaY3WlNA560AFFLxRxUgIaBSnpTTQMR80gzRhm/iNIWK0hjmpnemEt605c0ASqx9KRj7ULu96U5IoAatIetKBijGTQAFlzihmUCgxhmpkw20AI3NA4FIrCnjntQA1TkdKVGxnil3KvagfN04qQEVvmp7HkVH5YU/eyaVgV96AJSBUZxSo24kd6YAVc7ulAEgVD96ghRwtICpo+UHigAKn1pyqcdaOT2p4yB0oARSakUmo13VMg4oAcuaQ5zTuaKACloxRQA7NGaaKDUgISBQMEU1hSrQAm2jbTjTec0ARucUi806SMnvSpHgUARlWH8VKGOOtPIU9qTyx6UFFdgc5pd+elTMgxUexRQAobK0DoaVAvpTxtzQBGq5FMbKtVg47VFIDgmgBU+YfMKa+VbPQd6w/F/inTPCmiy6nqk4RVU7I8jdI3YAV8uePvi54o8SXkq217Lp9jkiOKBihxz1IOc/jXoYLLquL1jou5lUrRhufXyXVu77EuImb+6HBNSjPavguLxFr8Uolj1vUlcHORdPn+deq/Cn41arp9/BpviSdruzdgqzty8Z7ZOelduIyKrTjzQdzKOJi3Zn1Btf0pwbb1FQWt/9ot0niKyRyKGVgcgg9DTjMWP3K8M6iRnoUmmjB7U4ZpAPFBpFNITzQSKcLShlIpDg0mBjjrQApppFAfsRzTWbg0FCijuKRG455pc5YUAKabTmphxigBwC+tP+XHWolQUYwc0AK/WlUcVGzE0o3betBI7j1p46dahGacKAJAacTxTBT+tACVHIeDU2ykaPjJoAZDkjmkfaHFSx7cUySME9KChuVNJx1pfLo8s0ANZs0wjNSNGe1KI+PekBA6uB8tOjjYoSetTbCO9KM9BQBWAZe1SfMV6VLtNGKAIAGzThT3dQfu04MpQkLzQBHtpCu3mpOq/d5pAnBzQAiDdzQzBRTl46UrKrDkUAMXB5pH5FPAUdqU4A+7QBEsZppUhqtDBTjiq7HB5GaAACnjFNXFLkemaAHfKegpc9ulNB9BSF2z7UASMoVc1G21gdy5FPbLAdhQ20YUVVwKc1jaTD5kGarnRbNv4Bn6VoSx5GVOKjjjlVt28kDtSsBnP4dt2+7gGs++8OSojGNs+1dNluuOahJlMgyeKAucFLp91bMSYywqqBJuJMRBHtXp/kRyJ8yg1WbS7RyQ0K4PWgaZ55DD5+QzYqW3jSPKkZrq73w/Fkm3UKfasafQb2N8qTigqyMaaJPMzjFRy26ldy9avXOn3MLfvQcVGypGQwz7jFAWMqXch5pn3hx1q1ebHPAxTYI2yNqZoINPQlMV3Gzd67pF8xQVHauGiLEq2dpWux0G+SRFj6n1pgakEO1csKmWOM9qDJletOjjJ+YNn2pklYZoOadTTWlhXAk0hY0tJVCA9KaetPpMCgNRuWoy1OxRikAtFApDQAjUCiigAopGoFADSaUUKM0vFADWoWlIpQOKVwD5aOKbkelGRSuOwp6Uw0rZx1qM7s9aLhYcWPalBXHzdaAKZIuaQxpFPQcikiQkfNzT9vPBoAVzg0itxSMpPWm4IoAU5agZHWlUmkbNABIWAytRqS33qd82MZpMYoAbgKamiK4qMc9RRnHQUAKyg04EBSKhctng8Uo+apAFjb7+alVg3FNeT5Nqrio4Q4JoAljws3tS3LKx4pvlknO40eWM8kk0rgRpUg6ikC+W3zc1JwxG3ii4D1fHanbi3amMpB9aVXIGNtFwHZqRGqNQD3p2PQ0XAk3Cl3Co9vy9aaFPrRcCbdRuqLnPWpFHFFwHLSGlWg0gGNSjp+FO20hHBoAaKd2pmDnrTucdaAEIz3ox2zTGDY4NCE9CeaAHhcUp6U3LDqc0mGY5zQO41s1Gc1M+ajw3rQFwVadt5FKnHU0pdc0BcGGKwvGXibS/C2jy6lqcyoqqdiZ+aQ9gBUnjDxHp3hrRpdS1GYKqD5U/ic+gr5K+Ini7U/GOsNd3jssCnEMAPyoP8a7MJhvbSvLYpRk1oUviT4y1bxprT3d5IyWykiC3B+VF+nr710/we+Etz4sb+0tXMlrpanjs0p46e3NaHwZ+F03iS6TVtWjaLTImBVTwZiMcfSvpa1s4bK0jtbWNYoYlCoijAAFetis0VGHsaGn6HO8Oua8jyPxV8BfDc2iytorT215HGWTc5YOQOhz6181X9jPZX09nMNssEjRuPcHB/lX3D4n1q30LRp9QvJRHHGhIz/EccAV8a6/cf2lrd7f7cC4neQD2LE08rx9ZqSqO6KeFU9kfTf7OWtXOrfDm3iunaSW0dotzHPy7jtH4DFek5PevNv2c9Jk0z4fxSTKUkupGkwfTccfpXpLL3zXi4txdeTjtc0UeVWHKVFP3riocGjafWuYCQHignmnKoCcnmo9pznPFAWH5o3Y5phaj5iKAsTBCyb8VCxLHGKVpJlh2qxFNtvMALSc0DAuqfeppfIytSNFHJyRTQqpwtAEDvKe1C+cT0qztpTuA60CuMTd3p+R3oT3pTtJ6UBcYwHahQ1OK0oBx1oENIpKftJpdoxz1oAYDT1PNN2inKORzQBJuNISSMUGgUAIPlpc0GgdaB3DmjBpS3tShvagLjc7aDuIyKc3NIM54NKwxuG704LzQd2etABosANTQRup5prKoGcUWAY8atzSEqiHHWndaDHnmiwEcUxZsEVZYDZUSoAaec45osK4w032p+R6UnHYc0WC4KvrUh8vaaaBkdaayUWC4KewpGCA/NSIrbvSnSKCexNFguRsv93pSFlVDnrSDzA+McU2ZGJ6UDHxyZ7U8kHtUKoUXJp0chz05oAtRqxTOKYPLIbJ5FQJNNuK5IFJ5LZL5pICZsbetNTJUjNMVWbvUoQqtWmIbtYd6QKSacBnrTSCpyvWiwiYBlWkVvWoN8+eSPzp3mY64H40WAlyS3yjFEgbuaak69N3NGR5o70h3ZFeW8EyASqM1SfRbGRMbACe+K0pV3UgDY20Bc5688KwMC0ZGay30qe1fCx5ArtNxHy4waXYrLhmH40Bc88Ksrssg21d0C68i7Eeepra1XTbadztZQ3rmsaTTTbSiRJNzDpimFzt7cxtAGY0i6hawnDSCuJk1a7jXy97AVQluJJG3Fyc9qLj5T0Y9KaetGTRWxmFFFFABRRSUALRTaKAHLSNSE0A+tABRRRQA1qUUlFADhTT1pTSL1oYCmgdKeFzSMh9ahgR8UcUxuDTiRjpQUJupD0oIppoAVSaU5pEYYpyNmgBFJC0IxJqTaKTaAKAFJphNIDmnhc0AND+1Iz8dKG4NMc4oATmjmlVge1SBc0AMycdKYzH0pz7g/3uKSXAAoAO2KEGw5NCsp7UrfNUgPbaRuxUfm89KcisFxuqNoyDwaACWcZ+VakibKk45qHbg5zxUgYEfKcVIEiruGWpy46CoVlxweacHz0GKAHsrf3qRVkz7UqsPSpAeKAHpGPWneX70xHUdWNPBB6E0AG0ZxmnGMDFAAz0p/agBhWlHSl+tOAFADFpDUhAFN70AMw1GGqQ03JoAjbNJk1IaaOtADGbC0xQSc1I+d33RS9F4GKAHJj+KkY88U1QT3pdvvQAMaO1IcL1GaackccUAIy+9ZXijVbPw/o02qX0m2KIcDux7AVqg+teHftH6pLNqVlpCOfKjjMjDsScf4UNpbnThMO69VQPNPH/inUvF2rG6u3KwLxDCD8qD/ABrp/g98MpfEV0mqapGY9NjYEKespHb6VB4H8K2LRrr3iSYW2lRt8qkZMx9Bj3xXocvxj0exVLXS9Jla3jG1QW2jH0rZ4u0bJ2PUrYef8OjG56zZ2lvaWsdtbxrHFGoVFUYAFUfEOq2OhaZNqN/MEiiUn3J9BXHeHviampWVxqNzpX2Owt1O6ZpM5bHCgY5NeOfEnxhfeLNUZmLR2MZxDDnjHPJ9+a5uePVnJQy2rUm4yVrblL4neNL7xhqrMWaKwjOIYQeMc8n35q/8JPhzc+KdQS9ul8rTIWyzH/loR2FVvCfhqGeFta1hvI0q3OW9ZWH8A+teh6b8XtM06CKzs9CaG2iG1AsnYfhXR9b5Y8sdDtq4WSXJRjc9fsrOO0hjt4VCRxqFRR2A6VYlwpArj/B/xE0HxFOLeOVre5PSKUdfoa6tvnYnOcVkmmePVpzpvlmrMkzSg80xc/ezkUjOC2AKDEczZbGaccAdaYFXJPehAWYk9BQMQ8U4NihuaQR+/FAB8zNndUi5AyTkDtShV2/dpyAelAETzc/KtPjcMOV5pZFGeKFHFADWzTMnNS4NMYc0EiFqVRScelA3Z+U0AOOaVc04Kw+8tBK9OhoAXdtppO40uVHUZpQFbkDFADSo9aZ3609lqNkPbrQBJmnjpUCqy/eOakVjmgB9LUUjgdXC03z4lG4yg496AJSxpQ1Vxcwt0cU1r6BB8zigC2KU9Kof2rar/EDTW1q2APSgovHNKuazJNYt9m8EVXHiGI5UKM0AbtFc5J4g2t92mv4gON22gDpMDtSDOa5ZvE+D9ynDxQCv3RQB1GaNwziuSHibcSMVXk8RzKScmgVjtsCgAVwv/CRXL/dcinpr103y+YcmgdjtWKr3ppkQDrXE3Os3gBw5quurXrKd0jYoCx32QwzvpA8KjJkGfrXDf2xcqmPNao1v7iVv9a1AWO8MsXXzR+dN82HOTIMfWuGNxcf89mpxnmKH98c0gO1muLfH+sH51FHdWq/N5g4964GS6uDJtMjVMtx5aYY5NAHbfbIWJIYU5LqExt+8H51wqzzZzuIH1p/2qQA4JNA7HbC+t0H+sH50f2jbZ/1g/OuFM0kjgYxUz5Qrk4oCx2b6paL/ABCmnVrPHLDFcbHtZ8s5IqK7ZQfk6VVybHXy6zZZ4Y/lVSXVbffuVia5NpMDOOaEmOfmzii4WOj/ALWUS7u1XRr8ATp81cm0oZeKSNcndSCx1o8SR/3aVvEUaqXC1x0jbGyTxTmmDRHaaB2Or/4SSMjcUqjfa28wIjJX3rCSVGXa3WmF1XjJNBVkTSXd2SzLMc/WpdGup3uleZywB6E1VsiMtuQkVf0uBHuxtUqM0BZGm1vFcPuKgVDJpse/crVoLEFGKrysFfbQB1FFJmjNbmItFFFABSUlFABRRRSuAwmlU0YoouA6ikU0MaYCUUmaOaAHGkFBzSqtDY7AhYU4yUhVvWmFTnrWdwsK+3NBUYFN+Wl3DHWmMCKYRRuak+agAWM7aWNDmlBYd6A5HegAYnfilkzikJGc96C2e9AAFxS7u1NZjnrSDmgAc81HIakfFRtyKAAMnan7+OKjjiU9Kk2KvU0AMZieaY25qnwm3Ipq7CeKAI4ozU4SkIweDinnhM7qi4EE8m18UeZwM1E372TOKlwowDRcB26NhjbTAVj7dafhQ3AokXPUUgCPZ/FTiFz8tV8kNyKsoPlzt5oAcFAp25QKQcjkU+ONTyaAIwAe1SpgdqVfve1SsBxQA0GnZ4pOKMUAKDThTQtPxxQA0mm5p1GKAGlm9KbubPSpDmmnNAAab3p6r60x1OaAEAJb71Em4DrQENDIcZoAauaX5s0gZl6rRub0oAV8fxU09Pl6Ux2LHmhtwHBxQAh5ryj4oeGTqfjrTJpf+PWZCJW9FTk/oa9SZ+cVneIrdptGu1Vd0vkuEOOQSO1Z1Y80TswVZ0aykuun3nzr4x1STWNTO0eXaQfJbxDog/8A11c0fwnDHbxalr14llZt8yxnmSUDsB71mGHbOd65w3IrrvHmm3mpXsGpWUbXNlLCojMfITAwR7c5rwIYzmUpb2P0CthPZOFGL5U76+nT1ZzfirWn1Qx2dqn2fTbf5YIR0+p960/h34FuvEF0t1PGUsI2+Zj/ABkY4Fa/gn4eX2p3SXGpwtbWakEhhhn9hXtEf2HQ9HxlLe1t4+OwAAruw0Z1P3lTRHi5njaWGX1fC6y8tf6Z5l4p+HWq6iF8zUba00+3XEMX8KKO/wBa4l/BEEkrW9jr9hdXIyBECQWPoK2PiJ4xu/EFy9pbO0WnocBQf9Zjua57w9o2oahqMP2KFztcEyAcLg9Sa5qmOpupy01c78Jl2Kp4fnrTUfKy/Ew57S50++aKRWhuIXwR3BFe/wDwp1ubXfDytNIWuIPklOevJwfyFeV/EV4LrxRO8DCTakcbuP4mVQGP5g12vwI/0WG+aRgizSKqZ/iOD0/I1eFxf+0ezvoY5xg1Uy9V5Kz0f3nqsYO3aaTaqHJp2TnNNlyynNe3c+FGRh2kLfw04v8APhenenRPti296iX5WJNAyQ+1A3gZpWZccCgSDKqeAetACh220qu2DUmI+zUh20CuRBmNLuIFSBfQUjAdxQFxVb5M0i/NmkwcYHSpIo6BETDaafG207vSllwPvCmqqnox+lAExm39qgdDncKk7ccUD5RhqAI1H96nc5+XpTAPnJL5HpmlWZDkbgBQA87qTBzSedCP+WopDd268mQGgdhzDNNd1VDzg1nXmqRqx2MPzrFv9WlbKq5GfegLGtqCiRSTPtP1rnLv7RGxCzkr9aga6mdiXYsKhExZ8BQKdgsXIbuRB8zmmzXLOD85qrIuRSQKoOW5osFiQFuu402S44KZIzTZZMN8vSmGPzT6e9K47EYlk343HbUpmVcbTzSSRKq4B5qGKBi3PNFwsW/NyuWNQPMSCAeKfNCwA+Wm7EwE8sAnvSuOxWd2JoUtipnhVetNC456ii4WIkVlJbNSRfvSaciGQ46CpfspiG5Tz6UXKKp3o+Fp4aQOOeaRvMD5K0HczCi4Eod2OGakk8xejcU6OD+JuaSQZYBaLiG7xt5qISyK2VpxDBuRSkkfdGKLgILiYnmrEcjbetQv8oDHmlJ3DK8UEjpHGf8AapgLE/NSY+cZHNSyRllGKACfeVCoetK0ckMYdjSLlDy2cVHd3RddhJNOxdyQTsCGp8sjS4JbiqkfzDk04yBBtFFhXLA3Y+WnDLDay8mq0NxIrdKkluJfvVIEzrGifNVKSRdxx0pk8zyDkmq5VsHk0IC15wA61JDP71RUHFOCyfw5qwJ7qRX4BpsD7Bzz7UW9q8jYC5Na1r4fupiCqkUrg0ZxYSfdXmtOysY5Icy8H1q9JoM9vGGMfPrVK4M0Y8tgQKDPU1rS30+GPDEE1ctreLGYY8HscVn6Ros07LIc7a7K1tI4YQmBVJC5rGQtjKw3c1C+kvI+6uk2tjAPFNYbUP0oasUpplXijikPSmmtSB9FNGcdaRc80ALRSUUALRRRUgNopwpDQAh4o6ijaT3ppyOhqgADFOBxTcmkoAfmnKeKiDU4MKllDixppY0jt6U0E1IDii+tMZQO9Bbb15ph+bnpTAN9AfmmNigDNAE5OaQrmlhXjnmnYoAbtpNtLjHfNNLnNACMDSqDTt1MZuwoAJjTF5BpwUn73NI2AOOKAEiG2kkBbvSI2akJXaeKAIN2PlzT0GxgSe9M+XOcc0pIPXmgC0zKTwahnJxxTVG48cUsgK471mA+3XC/MKVo9zg5qMyMEoil68UATNgNSPIOKjL7qaYywoAfuDN0qYSbVxiq8cbDvUm05oAmEmRUkWMHmoVRh15p2dpxtoAmUcZqRfmBqNOlSDjpQAmMUoNLSbDmgBS1JvpWFMPWgB9FIKcRkUANLUm7mk8sjrSjGenNACliKaSaftppFABuNIScUu0+tGKAImEh70wFwcHpVjtUTjmgBjYzxTHzkVIifMc0u3rQBVKfvN1PfDDFPKMaXydqFvSgo8Z+IXg240++kv7KFpLOQ5O1c7D71zWn6jqemgrZ3k9up6qrECvojb5yFWwVPUEViar4d8Oxo91eWNsiqMs20CvncXk0ud1KM+U+2y/imPslQxVPn6X7+qPNPDt94m1KVnk1m6gs4fmmmaQgADqB71W8ZeJLnVttjDNKbKH5QWbmQj+I1Y8TarHdA2GmQra6ejcIgxvPqab4R8L3GuXgG1ktkP7yTH6D3rxHXq1H9Xoycm933/4B9HGGHpf7ZiIKCWystPXu/wAjJ8O6D9vdrm6byLGH5pZW4zjsPerWs69M0f8AZ+klrPT0G0KhwZPdsdc17KnhnSm06Kwa2VoI8YXA5Pqap3HhPw3aqZZLCBUUZJZRivWeT14Q5YSS7v8AroeEuJ8LVq89WDdvhWlvX1/I8R0vR7zU7kQ28TNn7zkcKPUmune8hsdS0vR9LfelpJmSQf8ALRz1/LJFWPFmvRzObDRI1tLJOD5Y2+Z+XamfDjQ31DX47h0JggyzkjgnBwK8qk7VlRou7bV3/l/me5iK3tMO8TiY8sUnaPna2vn2R7LijAoKt60bTjrX3Z+TjdoD0SqGFIc5604KfWmA0IAopWiDFfSplC7eRTRktjtQAqxIKeQu3G2k24brSvkD71BIi8CkYZoU+tKW46UACrSl8cVEWaoyWJ5oAnkZduTzWdPqPkvgRnH0q7tBA5qK7NqqYcAmgDLuNZdTuVDiqc/iFmQjGD61YvZ7Hy2QBc1z0sSSO2H4PagdiT+2rppSA5x9aR9RumJ2ucVDHbqrdBRJGVOV6UDsD31yOrmoWv52+XzDzTGYlyCtQsinJoKJt03UyZ/GgbmYAtTEXcBzUz27InmDnHOKAEA5K7qltoiCd3SiztvMfeflq1cbYYzjnincBnlK3Sq88JU8UiTkn5eKtCZNh3KGbtmi4FOOLccGrBCIhToTUZkZHz5fWo7mQhg2zPtU3QrMcY8DcxpFZs/J2oTMq85X2qeGF1Ulc0XQWZEs0hJDCnxnc2dvSkYNnHOasW1nOxByQKnmRXKyrMoLfdqSJIyhG2i8WS3kw+SDUW/BX5jzRzIOVkyLGhomdB8wPSoZcn1FJBbNKdvLZoug5WOZfNXNR+Tgbt1MlWS3kKtnFTWyedx0z3o5kCiwRlI207bHGN3etKHSFMO8dao3NnKpIC7qXOi+UhYq4ziosjB4qxbwzZ2lKll0+fbuCcUc6DlKTbTjd0odPmXZ0q7a2Xmtsc4qzPYJAv3uPap5xcpjShtw4qcs2wCtOKzjkG4Zb8KWa1TYcAZHSjnFymGdxPNRyRL1rQeydwcHBqcaY5VFI+93qucfKY4Rv4aTy23c9a3rnSJrSISHlaZb6cJ0Ls2MdqOcOUyVjbGacMspXrV02bq7KBkUW1i+4sTg9qnmHymekBZ8EU6W1CmryRsjtu5pIkDMS3NJyDlKcdrkZxTlhCuBWhswOOBUDrhw3WoVRjcDc8O6aoYTSL8tdWklvwkOAaytHkVrALtxxSPbSrJvjkKj0q02S0bTKr/K7A1ia9bWoGNoz61YSV4eWy1U9Tm8/wCXy+T3xWiZk0WtM1CCGFYVxmtdG3JvrkktWUhguDWrb3jxxbW5IrRMlo2gxxVe5mMcbNVNdRPlkkVk3GqSF2XPFJyuCibp6U00uaQ1uSCtxSK3NGBRgelABRRS0AJmjNI1IKVgHKaGNJRRYAGcU1s5p+aOKLgMopx2+tN49aLgNIppp+aXjFK5QxTmlbgU5VFDCpAhVs/epT04oYf7NJ83amAwjFOU09VP8XNL8g/hFAD42wtOQ5qFz6UIzAHmgB8qhehqNWOelAbP3qNwHTpQApXio24YU8uG5BOKikOfumgCRpKTORUS5anDK8etACpinkjpTHjK9DTMn0zQBLsSjYlMRS38NKQq0AMkby24qVHDjmoXG81JGu0ZrMdhs7YbGKdEp9KjlYs9WIWwvNAWI5AFPFOiJpJXXd92nZ4+UYoEJLI+flFLG7Y+YUweZmpowx6igBySsaduyRxRt9KkWM0APWjdyKco+WhV6+tAD6XeMU1AT1NDrzQAFs0m3mlUUc5oAcabmn0hHFADd2aUYyKbtpdpzQA6RsUinIpGHrSDAoAXNKDzSN7UgU0AOZlFA2mlEeaChHSgBij5jTeMmplUd6a6DrQBDkdqY7H7vY09hjoMVGVagdxgPl9OleZeOtdm1S8a1hYraxnGAfvGvRdTbZp1wysdwjYj8q8jeIs5JHJNfLcS4ydKEaMX8W59Xwvhqcqkq0ldx2LPhXw1PrV2Bgpbof3j4/Qe9euaZp9tp9olraxhEUY4HX3pvhWwSHR7ZLdQFKAkjua2JbZYYWmmcIiDczHsK9LKsup4SkpP4mtWefnGa1cdWcNop6IoSzR28bSSsFRRkk9hXl/jnxLJqszWlmxS1U4JH8f/ANarvjbX21GdrSzYi1U4Lf3z/hWV4b8O3etXgigQiNf9Y56KK8PNM2niqn1XC6ry6/8AAPayjLKeDh9axW628v8AgmZ4e0C51i8EUKlYwfncjhRXsGjaVa6TYJbWsYAHU92PrUmm6PDpNstvbx4UDk9yfWrDvkgDgV7eVZXHBw5paze/+R42cZzUx8+VaQWy/ViE0ckYpxHy9aRWHTvXrniEe1gaevSnYNOC0xXGA8UqDnNPKjHSk6UBcTjdStjIoCj0oOAc4oEOCimNTtwoIGOlAEX4UAc9KkpVOCCelAFeeRYkLY6Vyuq6gZHYLniuvnjjlUg9K5/VNGVyzQ8E+lAHKh3eQkk0i+YJcjOKvNp9xAx3KTVRmdHKnig0uTbmxmnJKuOarEyHjPFORD1NLmGO2q7nimbI9+GqxAsY5JqveJGz8HGaom4bYgfkOaja4fJQDIpWt2jQNGc1Nb2zSEEA7qTC5DHMx+X7tPkLbSpOc1aOnybwWTHvTbuARKCe1Zc5XKNtLPcu6tCDR5pyGUGm6LBJId3mHb6V1OnyNAPlTJFDmNR1OZm06QHa4wRSRaWZ3BHO3tXS3YBJeaMLmqEQeFy0eQD6VjzM2sjPj0tGmCN8tbtpo8KIFOCDRbokil2X5/WomvZI3KbyfSjmYWRQ1Wxhgm+UCo2k22rKgwccGrWoIZFEjNULKjQjaoqOdlWRXuoo5rUFgCwrLeEsRthPy+1dBp1iJCWeXA9KtR/Z4N6lA1HOwsjkZ88Ls5rf8OrbRoGnUZHrTd9t9oPmQqQemRTnSM9AAp7U+ZhZEOsW9tcSsYgKo2tm6PtC1ejRFkOOKvQtEsZbdhx0NHMwsijJcOkfkqCGqfT7V9hkmOfrStCrnzC2TUkc+CFble9TdhYgkhPm5QcVfyFtGDKM4qvd3ESjERwaqm4uGITbnNF2FiORYmbhgrUnlgsBIdy0txbtwxQA05A2zaV/GmTY09Ml03ymjOAcVlXAj+3gq/yZ6VVlt/JcybuKpz3IzlByKB8pui2GwyL0qzPJAtmMY3jpWT/aLfYwi8Gq7zu4CkcnvVCsbL3rXVv5W3OKyi+2TarYphkmhjyjEZqK2JkfL8n1ouFieO52SYIzSTyHdleKc0K9RT1iUrk8kdKLjsVCf71MYbQSKv8AlRkfMBUMqLjaKBrcjVSYs1AAd1XUXCgdqhnX96u0YFEUVJo6fRSptlFXZQwI21kaLMAoUmtVpOnrWqaOeQlw6oo3Cod6yEYSrxhWZVLKDVXVCtpFvjQcdqaZNhm5fu7aguYpApZRWHf626n5V2mmQ+IJRERJk1dxcpovHdMD1Aqqtq7A7jzU1teTTLv8wgHtViNlfvzUhY2c0uaCtIRXYYC0UlFAC0tLiigBj0g605sGkAoAKKbuPpRuPpQAuaKSipAUpTdopaKAG0m6nMKbikUKpbFIxalz7UE8dKAIwzU4FvShTQd/YmgBwJ701sUvO33pq9880AHWlxxTRkUpagBpGKNuRT2X93nPNCcJk0AMQqF27aQ7Fz8tIzc0h+Yc81NwFjX+7TivI3UsPHSnSKW5xRcAK5HFQtuDdKmQcGki3M53HIouAsZ46U2aIMM1MQNvvTU75ouBXijYVLtNLht1ObgVJRCUVWp24cYoY+YM4xSR7AfmoAVo2ZulPIKjpThI2/5TkUq5dvnOKCQj57VKeF6U0MqHrmleTd93igBgzmpo27VCZFU81LGysOKAJR1xT2GBTB1zmn7hQA0ZFOwSKWigBFFBHNBBoAoAWkPSlooAapp4ximnbSgjFAAaZt5pxYUZoAQrinKeKjLmnIeaAJVJpGzRSGgBpJFAyRRmnDigCFyR2phfjGKnk+bpTAoHJHNAFO5RJI2jZeGGDXmuo2D2t3JC64wePcV6dK2ZOmBVHWNMt79AHG1x0Ydq8PPMrljqSdP4o7efkexlGZfUqjUvhZznhzxTeaTALd4/PhX7ozgim+JfFF9rEX2cL5Fv3QHJP1NPufDtzG2Iysg9c4/rV3SvCck7qbmYRpnkDkn9a+XVLOZw+rcsuX+uvb5nv+3yyM/rF1f+uhz3h7QbjWL1YYlIjB/eP2Ar13RdNtdJsUtbWPAA+Zu7H1p2kWVrp1qtvaxhVHU9yfWroGTX1WUZRDAw5paze7/RHgZnmk8ZLlWkV0/zILtN0fC1iyQurHit+YlV45rHvJ2DcpmvZPJIFTC/NQqL96k87f8Aw4py4xQAA08GmYFFMkeabRk0h6UAOWkbkYoV/ag+tACBaeKYGPrTqAFxSMODQMjvS7u3egBgIPy4qOXy4huapcc571FPGJUKtzkUAcxrWrLvMcS5NY8StIxeUYNbGp6O6z+ZGKgaxujGf3WQO9DKRR2L2pAuXC9jRJHNHIAVIH0rodJsLa4gy4G/HGazZojBmsyuGB+Wm3mntJCGj5OK6mLTYWYxvJwOxprwW8G6NWBPasfaM05EcjD9qij2tGTUttfeXksuGHSunfyVt2VkBfHWuamsXkmYjv0o9ow5EdHps0N5AA5AapLzR7WSBi0g3EcCsnTLeaAcir8TSPMu7kg8UXCxnw21xYXCkZ8vNdRZyrIqMg571k30r7drDNLpM8qnKjp2ouFje1aDzoFZqrRyWqQeWVBP0qv9uuJnMbrgVWl+WTHrSsWXGnjRDtWs4r57lwvSpUy+UqxZw+W3zH5e9FgIIoo5vlmkwKddQ28MZ8twakubeBydmM1mvbyLuGSfSjlRN2Sxxso378LRmInhs0+3jeSPypBTZLDyySvFHKguxtxBCyhh1qJlLAbecUHzFO2pI9yc9KdkPUbCIwT5i09IYnfjpTdu96lC7eFWiyDUq3GVfYhqaMRrCfM6mkeP5s7cUBAxwWzRZBqQvCu4Mo4qyZFjjDrjcOgpblokhCjrVI425HXtSsg1L6ZusbuKfNCsYCk8VlxXE3nqvQZq/qDYiU7s+tLQSuUdQgLA7TxWYLUZK9zWq02YzVJpCrZo0LVyv5LK2O1PYHIx1FLJLntUQchtwoCxNNu8rkU20HB4qTzdyYNJEOcDjNILEx2gdakhUN3qMxfL1zRHlRSuVYfMoXvVVuW4qxncDnmo1CqCxHIouFhqkgHNPtds0oU9acYTJHu6CoIQYpcx8tnpUpsckdDp1iA26tJrddwNZllcukYMj7fxrQS6icD5q0TZg0WlyF4ps0KzQtuGaatzGo65FTxukiFlYj2rZEtHEa7pcvmlo4+KyzayKhVk5r0po4pB83NVZdMtJD91QfWrRDZ50l9Nbv5ZyBV2HUtpDZrc1Twuk5LQtzWHcaDc2zYcErTsK53Ramk0lFdJiFFJmjNADs0ZpBz0pDx1oAQ8UqtQvNKVpXAbuPpRuPpSqPenEUXAZRSGnL0pXHYSilXpzRkCi4WFYU0U4kU3NIYMfamFj6U2R2DdaYzMehoAdnFSo2RVdEZ261LIjIBg0rgKxy2KXZgZqBXPmdKe0rZIxRcCdQpTNRogYmo0ZivBwKngUAHLUXAjbO0U2XKoKezYPrUcrEr0ouAgHNSIFxiq6iRvm7VLHmoAeV2dKb50mcbaXLM2QeKc54oAR2wtC8Ln1pSybcFabHhj7UAOXdnBpzMFpHKg/eJpu3fz6UAOLNjOKi84k9Kl8xfu1HIoXpQUKAzL8opFt853GpIm2rTg6scUAQgNCvHNSEFwGPFOfptyaYI2x8zE0CsO2KBktQvzHjpTBGdxDHIqaJVDYoCwn2cSHrUscIjHWmb/ACm9qe06tj5aBE3ynvShR61EE3dOKkAKmgB9FLXJ+NvH2g+FR5d3N510RxBFy34+n41pSpTqy5YK7M6tWFKPNN2R1bGgNxXhOofHO9Ln7Do8ATt5pOf0NQ23xy1VWHn6RZsvfaWz/OvTWR4y1+X8TzXneDvbm/A98pK8q0X426FclY9Qsri0J6uPmX9Oa9PsrmO8tYrqBt0UqB0OOoIyK4cRhK2Hf72Njuw+Lo4hfu5XHkUqiqOo6xpennF7qVrA392SVQfyJqxp95bX1qt1Z3Ec8LfddDkH8awcJJc1tDZTi3y31JippVo3GjPtUlAQM05QMUhZfSkDjIoAfRRu9qM0ANFO7UhxSZoAcq4FNY0oYmkc8HigCGT5jmo9isevNLIx9KiDHd0oAJId3Gas6ZhJAGbvUGc0w7lO4HGKLlHTxyL2qTdWXpDF1DO+a0ZBuPyHFFwHllA+bmqF7JDsYbRnFTyo+MbqSK2VlO/BNIDHDAfw0u3JzU97DsfKniuP+J/iG78OeE5dQsVQzBwo3dBkHn9K0pU5VZqEd2Z1akaUHOWyOqor5++HXj3xRrHjrT7W+1N5LeWUB49igEZ6dM19Bvz90YrqxuBng5qE2rvXQ5cFjYYuDnBaLuNpR1pCPloQHBzXEdgrbe1J2o20ueKAGin0wU+gA570ZFc/458TWvhXQ31K6BkOdscY6s1cD4R+MiaprkNhqOnJbpPII43Qngk4GcmuyjgK9am6kI3SOStjqFGoqc5WbPXi1NLY5pocH6UjEFgK4zrGT/vR8oohHlRNvweOlSYUHrimTMvpkUMpMoXk1gf9ZGoP0pkFxZxqXjYDFWZNOtbhC8pAFYN7FawyNHE/4Cs2WmXmaSR2ljJxUFtG8s5diflNOtphHb4HFLaybidpIzXO42Nk7hOp8wVHKhR1I9addS7E7k+taunC1ltA0gBfsDSSuN6DNPVGQhiM0x7WRZfMj5A5pmpkQYeJdo9qYL5nt/3ZKtiqasJSuNkkZnIkWrFrtCnyxhu1VAZXXLDJqS2jm3ZHyikh3Jt0qkk9aRHjkDBvv9qsDaE+bk+tVTbFpPMB4FNSQ7DIomWUndUm52kC7+D70/yWI4NMMJU9eaoBZLZ423BuKlUDAJNQvIwXDMTVWSSQnG44qbFWRfRwk2c5FMvb5MhQvP0qvbxuxzziiZE8wBjSCw+Nlf5yKc6eYpOMAU+3gy68/LWpNZq0GI8DjkVOo+ZHPuPLG5aI7rtjmluVaOUow4piRKeR1pXHdEsz+ZHhetQxI0alnJz2FT26FXyelWJokkGc4ouPQx5WZ2JIOKYJNylVHzdq1r+OGK3GMA+tYU8gRgUbn2ouOyLjLti3Z+aoQZJfvNkDtUQ8yTGWNXoLbYobP1rNtoOUovIyNtxTWYt2qzcx7pPlpYLZmcAjinG7HZGVcS7aiW7Aq9q1p5bjsKz57UDawPFbIzJY7sMcCntM3biqkUHzZHFWGdVG0jJoYE8DyO20vVsxlU3bqzoWGeBirmWCFi2QO1S42KWosDZcipgOvGaq2zgOSa0LbDsMLmhRuN6DJZJDDsjQ/lVOKzvS+8IQa3opI3cRrGFb1rdtrXaiqwzmtOQzlUSOWtNOu5XBmcgfWtWS3ht4x831NbL2O4fK2KrTacWBVjkVVjLnTMBbsLcbQMrWvHPH5YK+nSq09gqA7UAPrUdtG0edxppicky6bn0FOSYsfmBxVOaTaRipUuUAAatEZNFhpjH8w6UjyxzxneQahdlkXG44qsY0V+HOKOdCsaFFJuo3V1GQu2jbRuo3UACcCkf5qKKAFVcUM2KT5vU0hXNSADdTWLUrNtoHzUANJpynimsKB0pFDfM+bFSS/dBqBlIORT1YkYY5oAcGpc03bjvQSAKAI5Pmaj7opN65xjmnMvHNAArHGVqSN933qhQHt0p3XheKkB4K+Z0pJGXceKcm1H+YAn1ppH7zO0EUAMBZRyKVMtnBqQ8fe5oXbkEACgBkRZW+cU+Yhl4p0zKewqIsMUAKg+TAPNQbZFf73Wpo8bc00nLc1ID0O35TTmGKjk9eppI5SfvDNABKuTxSBWTFDSHzOOKmxuUZNADN8dBkIHyrxSvb/wAWeKkixsYe1AFYN/FtqZJBIMbaWHGMEU1zsb5eM0FCkYWmRqd270qRj8tLB3yKAGPId27bUqTbv4aH44xUkIXGdoFAEbM28/LUYaTecKatH5jw2KaFKnO7NABAjFcuKkCru6UiM3JY8elMSTdIcLxQSWP92nLjvUW7n5RipEGetAGf4r1QaN4dvtTIybeFnA9SB0r5E1G7vNY1WS5neSe4nfuck+gr6q+J9pLe+BtVggBaQ27FVHU8dK+UtMum0/U4LraGaCQNtPcg9K+t4dhH2U5r4j5TiGUnVhF/CeoeHvgnql3apcanfRWu8Z8tSSw+vGK0Lv4FybD9l1dd3/TTp+i13Hhr4neFtVto918LSbABjm+XB+vSuutNU027A+y39rNnskqk/oa8+vmeY05vm0+R30Msy+pBcuvzPne8+D3im1vIVCwXMLSKrPE33QTyea+h9ItvsemWtp/zxhSP8gBVsGvIP2hPFGpaPNp+n6ZdSWrOvnO8bEEjLDHH0rJ18RmtSFGTWlzVUKGV051o36HlvxUnmk8c6msk0jqsxADMSBXu3wLP/Ft7D/ef/wBCNfM15dT3ly9zcytLK5yzMckmtLTfFGvadaLa2OqXMEK52okhAFfS43LpYjDRoxdmrfkfOYLMI4fEyrSV07/mfYG4+lAPtXnPwQ1TULjwbcanrV7JInmkrJM5OFGQeTXHfEH4wXkl1JY+GyIoFODcMPmb6c9OtfKQyutUryow15d30PqZ5nRp0I1p6X2XU93bYvVgPqaQAZFfINz4q8R3Epkk1zUNxPa4cD8ga2PDvxJ8U6PMrf2hJdxA/NHOxfP4nmvRnw5WUbxkmzz4cRUXK0otI+q/lpPlrlPh74107xdp3mQERXaAebASMg+o56VN8Q/FVt4T0F7+Zd8rHZDH/ebBI/DivEeGqqr7G3vdj2liaTpe2v7vc6Immb13YDAn0zXy3r3xK8VarKzf2jJaxknCQErj8RzWIvibxCsm8a3qO7/r5f8Axr24cOVmrymkeLPiKkn7sG0fYiscdKRj7V53p/iybw38KrLWNXeSe7eMbQ5yzsemc149r/xN8V6tKx/tB7WM9EgJXH4jmuLDZPWxEpcrVk7XOzE5vRw8Y8yd2r2PqBmQnGVz6ZppXg8V8iJ4n8RLJ5g1zUd3vcv/AI11WmfFvxRZ6bJaPLHcORhJpBlk/wAa66nDteK9ySf4HJS4hoyfvxaPo3G0c8U0srfxAivlPUfGvie/ctNrN2ue0cpQfoaZp/i/xJZTCSLWLxsH7skzMD+BNV/q3W5fjVxf6x0r/A7H1palg42v8v1rdgwId2/oPWvGPhR49XxGv9n3hWLUEXIxwJBxyOetelreCztZZ7qQLDGpZmY4AFeFiMNUoVHTmtT3KGIp16aqQehpyzF2wrVFJ5yrnzMD3NeAfED4xXk13JZ+GwtvAh2+eR8zfTnpXnV14v8AE91IXl17Ucnsty4H5A16+H4fxFWKlNqJ5GIz+hTk4wTkfXE8kjHBOa89+O/HgCYHr5y/yNeHWHjXxRZSB4davGI7SSs4/U1618Qrq8v/AIKWl9qBzczeW7HGM5U1SyqpgsRSlKSabRLzSGNw9WMYtNJnmPwh/wCSg6V/11H86+p0lXOGYD6mvjTS7+6029jvLKUxTxnKOOoNX5/FHiKaQyPreobs54uHH9a9jM8pnjaqmpWSR5GW5rDB0nBxu2z6+Lc07OK+WfDXxI8TaPcozX0l5CD80c7F8j6nmvorwV4jsfFGix6haNyRiSM9Ub0r5vHZXWwa5parufR4HM6OL92Oj7G2TmmtgDJIH1NeTfHXxXr/AIevbS20u4+zwzISWC8kjHevHbnxZ4kuWLSa5f8APZbhgP0NdGEySriaaqcySZz4vOqeHqOnyttH10jK33WB+hqSvkG18V+JLWQPFrd/kdmuGI/ImvVPhX8VLq81GLR/EMiuZSFhnAwdx6A1WKyGvRg5xfMkLDZ7RrTUJLlbO5+LHhebxV4aNraSKLmFvMiDHAY46V5P4I+FviL/AISa1m1SBbS3tplkZi4JbaQcDFesfF3VLzR/A93e6dMYZwVVXHUAnFeKfDfxDrl94801brVr2VHmG5WnYqfwziujLHifqc3CSUVf1ObMlhvrkOeLcnb0PplI1UBR0AwKSRcMMVi+O/Edr4W0CXUrj5m+7En95uwr551/4m+KtVmdlv2tIiflSE7cD69a83A5XWxi5o6Luz0sbmdHCNRlq+yPpx5Ldf8AWyAH0zWXqWs2turbSDivlZ/EOuO+59Yv2PvcP/jWvonjXUraZUvpWuYO+7lh+Ndtbh2vCN4STOKjxDRlK04tH0N/bcdxblV+XisFXb7dvOSM1kaZdC4tI7q2fdE4yCK0oZWKFiSDXzkk07M+hi00mjoUkV4/u02G5SNwu3vWfpN00r+XzWubD5wzD3rKaOiAW7LcFlCZqUo0JVhng9KijZrOTci8GtC2b7QysygCpiipED3HnDbInFQu0a8IMVqiFGY/KDWVeQlZsKOM0TKhFFqA/JmpFmXaV7mm2ybodu0A0i2pVixqUVJDk2luTUhdE4zxUcSDfytWJbdHj+6KVhIIZombbkVFeKM7lqFY1jzgYNJfTNHCDtz707lKJEwJpVVce9LYusnLilvIucxtt+lJSBovWzQiL5sZrNvrVpJC8R5HSozNKMIFyfWr1vL5YG4YJqiWxmmiRR+8rSjulQ/ezVG5vIk/hGe5qrI4f542xUsEia9kSSQswqBFDAsvaohmTI3Zp0CtGTzxUF2NWxgWZcHrUOqW3kRsVbtTrG48o5PSs/XLySZiEY470CRXn/0iDbu5rKki8gEtyR0FaCRyLHvBNQSxGZwTnNMtbD7OUELlKv3Ey/ZyAMHFP0q1RkIZQTVe6j2SsG6elTJE3I7X5nBatNPLVc8ZqjabVyzAYouLyJUbGOKcUFyPxBDuiDLWE24YB5rWvLoywj0rNLZcECtCSHzGDfdoc7v4fmq1t43YppUH5hwRQDII1dTyKsKwxyaC3GOppvlZU9jUt3Ji2hIxvkwtb+jeXFjzMVD4es4myXUMfetKTTiwbb8o9RWkEZzmx7RRmYSRVtwsTAC3UCufcG1UANk1taZN50QWTpW1jnlNslMzDoaQ3Py9eajvGEPK8iqYYynK8UWCLZPNIufmqjdozkbO9WDGxPzc1KigCjlsVcyWXacPUU/yyK3ar2oRgJv71Ja2q3ES5WgEyqsimPpTAm7LDmrl1p8ir8g4qOHfCp3R5xUIpot7RSbRSqaUiu65zjMGjBpTxTDJ7UrgLRSA07tRcAzRmm0Uh2D/AHqP92kbkUkXBOaAsK9ItRySgyYFKuSetIZKwzUZWmiQiTHWnnLHI7UAJj1NLhfWoss7+gqVwu33oAiaMb9wokLMMCkMmTxS7wpAxQAqBgNtKFZTmpSU65FMZsn72akBJsiPPei1aTb8y0PubntTldsAZ6UAPYf3qQRk/dqGWUl6kWbC0rgKykioJFPNTCbPRaazjH3eaLgJArbeakCrnmoRIycGpIzv+akBJ5a7ajCYPSpiVYcfLUbMy8LzQBA/+t5FWBt2jmmKm4YPX1pRH5bfNzQArBmPtTxGuPlNSlQE4pMAAYGKAIWUg8U+Pyzw3WpGQUm0f3ATQO5HJGoOBUZLowwO9WQMryuDSqFwdx5oC5E4du1OQsvBFSPJiEYHNRJKGUg0BcJP9mkXI5NKifN96pDHQFyORpNucfLTo2AXIFS4UoB2pzJGqjAoENDZ6Cl3NkU/C9higCgBJF3Aqygg9QRXh/xI+D11JdTan4aKFXO5rUnBB/2eMfrXuf40dutdeExlXCz5qbObE4SliY8tRHxhqmga/pkhjvtJu4iOv7skfmKp22qalp8n+j3l3asP7kjIf0Nfa8kEUylZY0kU9QygisPWvBHhbVoWju9Fs/mHLRxKjfmBmvep8RJ6VYfcePPIktacj598H/GDxFo88cd/MdQtMgMspy4HsfWvdbK28K+PtMtdbktIbtTHtG8AlO5U/iTXzd8a/CNv4J8UR2dnMXtrmLzo1Y8oMkY/SvRP2TtTnmj1XTGZjCh84AngH5RVZjQoyw6xeH91+Whpg3VjU9hW1XnqeafEWG30/wAZ6lZ2saxQxzEIg6AV7T8GfB/h3WPANlf3+mQzzuz7nZQScMa8N+Ls234iauv/AE3NfRv7PDbvhZpx/wBqT/0M1pmtaccDTlF2en5GWBwkPrU+aOmv5nNfHzVIPC/hW08NaPGtpHdEsyx/LhAcnp74ryn4Y+F5vGPiJLBXMdugLzyDsv8A+vFdh+1mJY9f0iXnyzbuvtndTv2T723/ALY1S1YgTvGrJnuB1p4epLD5Y6sPievzuFfDKvjVGfwo9g0r4f8AhPT7NbdNHtZsDBeaMOx/EivPvjB8LrC30efXNBhMEkA3SwL91l9h2r2o/erJ8bXdvZeFdRuLogQpA27NfP4bHYiFZSUm9fvPVr4KhOk4uKR8p/DnxJP4f8WWV7HIwjLhJVB4ZSRkV6r+1Bcf8S3RmVvkcs314r56sJWe+gVRkmRQPzr2/wDaYMkPh3w0kn3xGQfrgV9Ri4R+vUZ9dfyPFw9KSwlSn00MD4EaDpviTxZJBqkXnQwwmQJngkEda+gx4J8KiPZ/YOn4Hf7OufzxXg/7Ksm/xpeD/p0b+Yr6ZJ5rxc7r1FinFSdrI9HLMLTjQ1irnjH7Tfl2nhvSLeBRHEJXAReBgbcV578DdI07X/GS22pwieFI2bYehOD1/Ku7/ayfZoWj/wDXaT/2SuJ/Zhk3+P2H/TFv/QWrvwk5RyqUk9dfzOXEYdTx6bWmh79qHgXwne6e9o2i2UQYYDxwqrD3yBmvlTxhp7aD4lvtJZt32eTaD6ggEfzr7NLDOMV8f/HSXb8UNYX/AKaL/wCgLXPkGIqOrKEndWua5thKcoRlGOtz1v4EeE9D1Dwp/al9p8N1O8pGZVDADjsavfF7wJo0nhm51LTbGG0ubVDJ+5QIGUZJyBVn9nCTd8OY+f8Als1dV8Qyo8Ea0f8Apym/9ANcVfFVoY9tSfxHTTwdJ4RRcVsfLXgfVptN8WabdQuVYXCKcHsSAf517b+0L4plsPC1rpdrIUkvyDIQcHZ1/mBXzjoE/wDxPdP/AOvqP/0IV6t+0z5i3Ogy8+WbML+OTXv4ylCeOouXn+B5eGhOnhakV1sc98KvCc/jXxOmmrIY7dB5k8g/hX/9eK+otF+HHhHSrRYIdEs59o5eeJZGP4kV4f8Asi6jbR+ItTt5GUSvACue4yK+m1uodww1ePnmMrfWHTTskd+V4KlClzON2zjtU+G/hHUB++0K2iIOcwoI/wCVc3+0DZxWHwtaKBBHFFIiIo7AA16yzhvmzxXlX7Ts6j4X3AH/AD3T+TV5+CrVJ4mmpSbSZ2YmhBUZ8sUro+dvhzY2uteMtO068BaCWUB1BxkZr6ctfBHhaG38ldDsWXGMtCpP5kV8w/BOXf8AEvSF9Zh/MV9goVX5Sea9XP69SNaMYyaVjgynCwVNuUVe584fHfwfY+Grq21DS08q2uSQ0eeFb2/z2q1+zRrEyeJrvS/MJinh3hc8Arn/ABroP2qCI/DFgf8Ap4/pXn/7NMw/4WQuegtZP6V1U6sq+VSdR3dn+BhLCxpY9SgrI+iPF/hrQ/EEcDa5CrJbEsrF9uM4zk/gK5mWT4T6OPJm/scMP70QkP54NeQfHH4i6jq3iK50exupINPtm2YjYr5h7k461yHh7wh4q8QQi40vSZ7iE/8ALTIA/U1hhstkqClWquK7XOiviE6r9nTTfex7f4rufhPq2jXUdtdadBdCNjE0MJjO7HHRRXhNldG31KGWN+YplZWHs3BravPhn45tIHnl0OUIilmIdOAPxrjoZSt0isMEOAR+NexgadOnCUadTnXrex5mLpzqyUpQ5X5I+pvjJM0nwgMzHJeOBj+OK8T+Esu74g6Suf8AlsK9i+Mrbfggrf8ATG3/APZa8M+Ds274jaQP+m4rzssdsDV9X+R2Y6jzYqEvT8z2j9qKUx+HdLUNwbvkf8AavOPgjo+neIfGItdTj82GOMvszwT713v7WEm3w5pPGP8AS/8A2Rq4f9maXd49kH/Tuf50sHNwyqTi7PUMTh1PHpyV1ofQNx4J8KvbeR/YNjsIxuWBQ354zXzb8WfD0fhXxbNY2xP2VwHhyeQCASPwJr6v8xwMY4r5s/ajk2eLbL3hP8lrhyPFVXieRybTTOnNMHTlRuo6o0vg3qMl1oVxatlhbSADPo2TXdHaenB9K4b9l+0j1C01vzP4ZIsfk1esXOg7S7Kx46V5+bxUcZO39aHdl11h4JkHhyz/AH/mMOK67bDIm0nGBWJphEKCPv61fPzD5W+oryZO56kVYg1ZFhAKkEVWS5KqrKcAUzV1nCjqV9Kdp4heHDoM+9JaFNXNSxn8zFGoR4YMBk1nWlrcpd+YshEf92rk9wWmRT0B5qZaii7D7ZnB5HFWiwbrUEe5iSrcUqsBkEUkhuVxZVUcrT7eTH3vujrTB830qtdMyqV5AptDixblk3koeKde7Xsc45xWcxYdGprTTMu3J2+lYtnRFoLeXHyirGx+54qomVOcDNTrK0mI84zSihSQ+ZjEAV5NIjNKyljgighT+7yc+tTQWoWRWZia2TOdrUqansMRA+9VLS5H3FHzjNbL2atIXbJHvUkVnAQWVFGKkpSM9RsYlaYrTPJ0OKtywhWIU1SE00U23b8tTY0uXtr+V0qsABneKsLeZTBWkLRsjMcUWIGvIoUfLxUErqxARcU95oyu2o1dFPSgrmLmnXEcB+Y1X1aaORiyGpRBHLFnABrMuYzHJjNNokC7bNo71WngdfmbOKs2zDeN3NS3sqMm3AoTsOxmXTnygq02AcAMKljXcx70rrgGncQ6TaY9oqsFYHHrVyCMMvvQECzru6UNgQLDgbmqWJWZxgZFaos1NqZOMYpNFtd8jSfwqelTGPMN2RJp37nttrVinjb5Gk6+9TQwQsMNGDTJNOiZ9yAA10xVjlnJNmPrYe3cSdUq7pOrWckAUsAar+I4JmtDGvzcVmeGNF5Mtw+AD0JrS5k0dLK7S8x/MtOhCquehq3AkMEQCAFaH8piNqAe1CZaaSKrMKUEY56VJJAzuNoAFVdRhnjj/d9atkFO/mVR8x4rW06aFrVdhGaxF0u4vDiRiorVs7BbZRCXJNZuILc0oniY7WbNJcRQbCTjFZr28iyfKxptwLjYV3NUI2bEAxQz9qcHXZjvUSq27J5FdZyklN+Whs0iqO9ADQacDxSELu605lAXOelAxKQ9KaJhIeBio/MKvg80DF+bOKJAyinoRnmkkagCokbedVjkZpok5p2/I6UgIof9b81WWPJxVYqS24VIj0AG9tuAKI85+anM3oahYsW60AWo41BpLiNe1RbiO9KZflOaAImU+tPSMkZzSQOCSGGakjfY5z07VIChmxtxSZZe1PDYGcZpM7+tADNjEZxTV3Z6VYXG3G+oXbyzjrmpAXeo7VGclwe2aVV2vyeKklxgbeKAHt5belIvH3ariNvN68VMqkNwaAJhHv8AvcVHIfL6c0SO59aYm8nBHWgBySZOB1qZFP8AFSJCI2z3p0snFADlB3YNOBXJFMV8x5zzSbeN1ADyQO9KsmO1RR7mb7opeQ/J4oAlMgY4AxUMiHeOe9KwJf5eKc3AG7nFACOMttpI4uTT+G+YDFM87qoHNAEmAG4oZmyOOKIUIGW5p7A8n0oAXIwPlp8pG0cVCsvtSvLx9KAJUFKxwahhmZugqXHTIoAZcyJb28k8h+VFLH6V8mQ/HPxhYa7dSiaO4tWlOIHVeAOMA4yK+sbqKO4heCUZjcFWHqK8Z8Ufs8+HtQlebSNRm052JO1kMoJ/FhivVyythabksQr38jCtGbtymPpn7ScRQDUPDxRu5im3Z/QVY1D9pOwWA/YdBleXHHmSbR+gNcvqH7OfieJj9j1KynXsXyp/rVW3/Z58Ys4E11p8a55Icn+lep7HKX71197Mr1zgPHfjDU/GGuvqupMN5G2NB0jX0FfQ37Knh2407wxc61dxmN76QiIHvHhefzBqv4E/Z/0nS7qO91+9OpOhDCER7UB9zu5/Kva7aGK3gjggjEcUahUVRwAO1c2ZZlSnS9hQ2HRoNS55bnxt8f7KfTfidqayKQkzCWM+oIrrPhB8arHwn4Yj0PVNOmlSFmMckRBOCc8ivavir8OdJ8d2Ki5b7PfRDENyq5K9eCMjI5rw2/8A2dvFkc5WzvrCeLPDOxU4+nNdVHGYTFYaNLEOzRDoypzcoI7vxybP4xfDeXV9Btpo7nT5N0aSgAv1BHX0ya+d/D2var4X12PULGR7e7t2IIP5EEV9h/B7wjL4L8FwaRdOktzvZ5mToSSTx+dYXxL+DegeLpXvrZv7M1FuWlRNyufdcgfjXPhMyo0JSoS1p30KqUHO0+pymjftH6YbFf7V0a4S5A58lgyk/pXn3xY+MWo+Mrc6ZZ25sdNzlk3ZaT68fpWhefs8eLo5ytre2E0eeGZyp/LFdD4R/Z1dbhJ/Eeqo0anLQQITu/4FkY/KumDyuhL2sXr82JqtNcrOK+AHg268UeLIb6aEjTbJxJK56M2eF/n+Vd/+183l2ehgf3n/AKV7d4e0XTdA0yPTtKtUt7eMYCr39z6mvO/j/wCAda8cw6ZHpD26m2Zi/msR19K4oZkq+OjUm7RRX1dRpOKPM/2SZC3je9H/AE6N/MV9QM3NeQ/A74Vah4H1WbVNR1CKWWWIx+VGvAzjnP4elevPgkVx5tXhWxLlTd0a0IckLHhv7Xr7fD2in/ptL/JK4f8AZTk3fEVh/wBMG/8AQWr1z4++CNX8caXp1ppDwK9tK7P5rYGDtxj8qxfgp8J9S8F642salqETy7CgiiXI5BHX8fSu+ji6MctdJy9530+ZlKk3W5rHtUi7fmr4v+Pc3/F1dax/z0X/ANAWvs5dzDDHIr55+JXwX8TeJvH2oavaXFlFZ3MilSzncAFAPGPaubJa9OjWlKo7KxeJg5xSsdl+zLh/hrESf+WzV2HxHUL4D1xs9LCb/wBANVvhZ4SbwX4Ui0eS6F1IGLs4TaMnt1rU8YadPq3hbU9OtdomubWSJNxwMspAz+dcderGeLc09LmsY2p8p8PeHZf+Kg07/r6i/wDQxX1J8Z/B83ijwFDJZLuu7ONZo1H8Q28j8iTXnHhn4A+IoNWtrnU9QtII4ZVkPl5cnaQcdq+kLUfZ7VIV+bYgXPrgYr1s1zCDrU50ZXcTnoULRcZLc+GPD+u6p4Z1yPULGR4Lq3Ygg/kQa940H9ojSzaL/a+k3MdwByYWDAn15xXRfEn4Q6H4ple/tv8AiW378tJGmVY+65A/GvMZ/wBnnxaZSLK8sZkzwXYqfy5rplisvx0U62kv66kxpVKOkdjsNT/aWtYo9ml6HLKf708m3H5A1tfG3xDH4h+A8GsRxbPtTRSED+ElTkVw+kfs0eJpnB1LVbS2TuYlMh/pXqvjH4ZahN8HYPBej3Ec80LqRLMNgIAP19a5Kv1ClVpui9U9d9jRKpKLUj5y+Asv/F1dE3dPPH8xX2ZOI94YV4h8I/gJrfh/xTZ69rGpWy/ZXDiKJd24+mTjFe9SW8a56E9q5s6xFOvWTpu6SKw1NwjZo8G/azfb4V0/H/Pz/SvO/wBl1vM+JqK3T7LJ/SvZ/j14J1bxlo9pY6SbdJIpt7eaxAxWF8FPg/qfg/xCNc1LUIXkETRiGJcg575/+tXTh8XRhl0qbl7zvoROk3WUrHgXxJs7jSvG+qWVwpV0nPXuK9f+G/xy8P6L4Ws9J1TTrpJbZNu6EAhuSc9vWvR/ip8LdH8cKLl3NnqCDatwq7sj0IyM14vqH7PXiqKYraX1jOnYuSp/LmulYzB42hGFd2aJ9jOlJuCOq8V/tA6NcaVdWul6XdSSTRNGGmIUDIxnjNeAWDTXurwRRqTJPOqqB6s3/wBevVbL9nnxZI4+03tjEvcqxY/0r0r4a/BrSvCuoR6leTHUbyI7kZk2qh+mTVwxeAwMGqLu2KVGpWa50WfjsrW/wOMTrh0it1b6jbXz98FpSfiZoo/6eBX1N8YPD1/4u8CXWjaaYluZWQr5hwvBzXl/ww+B+s6F4mtNa1bUrdPsr7xHEN278eMVy4DGUaeDnGcrN30+RVWi5VE7F79r2Qr4b0j/AK/P/ZGrgv2XpWPj6Xb1+zH+dew/H3wTq3jfR9PtNJkgWSC48xzK2BjaR/Wsj4I/CW+8G6xLrGqajC8piMYhiXI69d2f6UqOLoxy103L3nfQcqTdbmseuCXamZDivmP9qm4R/F9l5bZHkn+S19M38aywFVOTivCfjB8MfEPifXIb2xa3WGNCrGRyD2/wrgyitCliVKbsrM1xEOeFrFT9lXUY7Sw11n6mWLH5NXr1/wCIDIpWNevevM/hf4Nl8I2l5FdXizy3DKzBVwFxnv3612mnIs9xsJwoNY5nVhWxM5wd0/8AIqhHkgkbmlXSld0h5NacOFJbPXpVex0+2kwobmtFtNlgGfvDtXlHamXo4obi2CyKM1QuNM8s7o+KfDOysFINaSMXjwe4oLuZcYkjAVjVa+hYDep962LyGMRA55rEvpDsKqTntQSP0u45KtVi4YDNYlis63O5m4rXuEaQLtagCFdQWB8Mana+t549vGTVC+0+TZvZBj1rOI8pxt6d6lstI1ljHmbu1OnXcvyCoYbpWVUxir5h+RdrcHrWbRomZbROe9Ot4WSdXY8A81ZMfkvubkUknzKdoxnpQgci7aLbMSx6ijzolYnGdtZ6ZjGA2DU0IUKS3JNUZsnl1KJlKKmD9KXTydrHdx6VTaFC27FCs6nCMaYWCd83BAOKXy48bi4J9M1G0M0rcJz61G9jdIdxU0h3JjJF0qrPnf8AKeKgk3CTa3Wpug680hkYXadxFP8AMRjjHNNeTjDVC0kajcMUAWPtTJ8qmoZN0kgY0kZErDC496nlQptX1psSIGUrzVeTcxpbmYq23OaE3bc96gtDbb5H+apXdSD61EEbOc0pX5T61RI63nCvtqW5PyFhVTbtOe9DS5XaScUmBch1B/IMZ6Vd0K72lk/vGsJ2VV+Wp9KuMTqBkc1rSQps9CtFWSLcabLExz5bc1n6dcvgKc4rTlbZHuXg1vY4pPU5uS5lW7MUvIzTZo5vPVo3Kx96W7mRrs7lGc9aq3l4VkWJed1IZuQyMIwoJNXYIySpbg1XskT7Ir9Gq4rrtGFyRTQDwrLkg9KhE2+TaTzUgkPQrxVeW3/eeanGKq4i4sa7eDg007eQR83Y0kKnbnvStlu9FwECY5pwKt8pWkwcVGzYqLFXMoqd+alZxioi59KaWOeldNzKxMGzSM2Aai+YDimJvY80CHLnGc05XzwTxQ8W0cNUYB3YxQA9dgJ20wKGk5qQxBelIFwaCh23FBXIpyMMYaguE6igCIRj0p3linqw280qkHrSAYgXG2jywmTTioHQVFIWJxk0AMzmlC5pFQq+GpWX5vlbApXAXb609VXFMB5xupY87jRcBPK2YapJU3R7l60zzOMNk1IrgrxxU3AZDuK/MKa+/dgdKduYUu/ii4CCE53KeKHK/wAXUUnmMgwKjbc2SBzSHYe2G6GnooOKiiU7fm4oCyBsqSRQFi0sa7s0IF3nNRqGY7gTinMM8DigQ7zIt3FNuJ/LIwtQ+WI2z1qQ4mGAtACi43tUjFSMGoFhKPipoxh/mGaAHbVUAZqxtTyxUT7MdOaI3XvQADcGPNRNDIzlt1TfKaaWweDQBJBG2zNNlQk1JE/yYo+Y5oAYANu0UsKRrkt1p4UY6Ugx1IzigBxYbeKjEnBFV5nkaT5chacVyOuDQA8c9BTWV89OKfEFA/1hNSFuwNABDtXtUjOSabgYpY++aAGsfmpc9Kaw+ahs8YoAmDHvS5WmD7vvQo60AD8UqUw5p60ADUo6VzcviyNXuWTSdRlgt3KSSxxZUY6nr0rasruG8s47u3fdDIoZT7GrlTlHdCTTLY2mkbApiHjg8VBe3dva273NxKqRJjcxPAycVKVxljbQRTFcOgdWBUjINKpyPvZFABRUN7cC2t2mEMkxX+CIZY/hU2Vxk8fWiwA3TNNj+Y5pSOPakR1HQg0gFCfOWpOGei5uobe3eeaRY4kG5mY4AFYEfiGaciWz0a/ltyf9Z5eN3uB3q4wcthNnQ7sUm6mllCAt8pPrQhyakY/jHzUxs/w0r4PO4Y+tKANnWlYdyI5brTHAVSe9OPPRhj60hxsJJzRYLlC5kuCRgfLVu1uJo9p7A808FWTB4qLjBXfjNIZ0OnXXnDBNWuSxFYOn3MdpcRwPDKQ6ljIF+Vcdiav2mqWN2pltrhXXcVJB7jrTs9xFqWRlO08VXmSFuS+DU2+KQ/M9YXibULXTIBPKWKFwvyjPWhJt2QF6S03DcJM1UkkaNxHip5buO10uS5WGSYom4RxjLN7AetYep6zMmoWtnZ2aT3EwLkSybAijHXg8804xctgbNfzGXrSBlZhmmtkkFiAfTNZU2rbdRvbVbaRzaQJMRGMs+4twB/wGkot7CNYbxKdvK0NuJwopIZMxB8bcjODwRT0fHpzSHqJHuBwRildVo3hj1BNN3ru6gkU7jGY+b7tD4XjFS443UxnU+houBWkR+qVTlhupG2FvkPXmtRVBG7dj2qtctKcrEMe9ILHLeI9PWGMtF97vWTp6TKMxjLd66LUbK+clmyVpNEghhmBlIHPNJjSNLRrd/KWSRSrV0ccmYgrc5qvby200JSNgT2qK2WeORt/zAdM1jY1RJJajzd+KsRsoAU9KjtrpZpTG2BSyD958uMd6RSEv03R5QVyOr3Zt5ApGDmu0jYMNuaztW0y2mVmeJT74quULnHxakWcDdW7YOZI9xasTVNGWNw8TMo9BV7SlZVWM7vqRUspI15JpJF8lvuetZ15ZojDy23butbMSwtH5eQWrPu7aSJ85IFZl3M54xH93rVmG6k8oqx57VGwTdyeaa0LMRsY0wJzI1wQvpVmLy8rGetVEhkjGRnNEUjRzCRhnBqUhFi+gEbA0jqAqkUnmvcyDgkVeiEalVkjFMZQkk2p92ks2Mkg+XvWhqFqoQOvSqBkWOJinBFML3OksI4vLB4zTb+aGKF92M4rBtr6ZY92TVKa7muJSrsdppCsQyHz7tivSnOyqDz8wpyr5Qyq596iki3ZduDSKInzIKqzR4B9asxsVYg81DLnJY9BQA9WaOMFRzTmnkZPm61WhuPn+bpU28SH5aGwSI1i3PuerBC4+WkmDCMbVxUSs4HzVFykiYEUjr8pamocn1olmOwpt61VybEbLmozCc5xU+cx/KOaI2I4anYLlO4VsYVavaHYzSToxjwuetaOnW6yDcyhvrWlbyNEcKoVR6VtTRlNmjbxwxxhf4qlm+5tbgGqSXCM4459aXUpWFudmWbHFbtnM4tshvNJ80eZG3NUotGfzhM/JWtPTLssgWQlTV/cnZs1Iyra27Mu1uBUrK6OFQZFN85nl2JxV6FSmC1PlFchjBfgjmiRWU47VbG0HcAKjmYNzjijlYrkIO1aaHpJA30FRbWxndxRyhcnL5FMPWq+9kyTkimQXkbS7WIzTGQEj0phI9KejfL0pvJPStrEgG46URnrxSZ9qUMR2oJGtn1pQ3HSnMw9KhZ8GgBS7Zp6MDUYbP8NSqPagoGwHpZk3gYpvQ880kknTbxQA18q2KkUcVE/zHrSpv9TSAmFMYc075tvQVF85zQAnMktO2xq/zGiHav8AFuptxCJDu3bakBxWME4NMRsOcVEyhT94mnxtjovPrQBIrKPvLQZBn5VprOyjkA0kchbI21IE67Wpsi4o2YXhjmmosm7nke9ADY2z94VKoORtFPKrt3YFEJVycNtxQURzKzHpilVZFXAGaew3vu3HFSlhtCqxFAEcbbI8UQ/MTTvJz1anpHtHWgkjljUDBNNiRo+QKkJDHpT1z0oAhQSM5bFL8xk6VaC7R1pmMP0oAhkky2NtOA4+7Rcqc/LxSRl9pyxNAD1ipTDUKvNu6cVOZJAB8ooAbhlbGKky2OlRySSMAcYNRSyTbQooAtDpSDoabGGVMtmlT584OMUALGoxhhSPGvI9aaWweWNIzxnndQAixBKmBXH3aEZDH97JoI4BzQAL1p7fKKa2MBhxQzBsUAOC5GaFXNNdsNx0pynIoAQcNinnik4zS5oARhQvUU7eD2owKAPN49Q1uz0/VFt7GA2Ul68clwZSXjDHBbZjoM+tWdVl+wyaXoMH9pT2rWv2mSSxTc8nOPwBPNdVbaPbw2N5ZlmeK7Z2fP8Atdapy+G1+xWiW97NFc2Q2wTA87OgRvVcduK7PbQbI5WYVt/bUmm6rbadDqsMeEa3N4pSQcjcqn6bsVW1qHTbzwbqKW91qMckbRGWCeTEkZ3jqO2etddFpt8unzxvqszXMpBEg+6mP7o7VTg8NxyQ3/265eee+CiVxwBt6YHboKFVinfz/wAg5WUTau11pmgRXt3FbyQPPJIJP3jbSBtz6fN+lLOs2h639gtby4lt7m0lkCSvu8tk24K+g+Y5/Cr0vh+WW0td2oSre2ufKuF4JB7H1H+FSWOglbmW81C7e7u5IzGG6LGp6hR2zgZ57VPPHuFmc7YR3lv8PYtXm1C6lvp7VHd2kyFJx0q8LK41XxZqENxqF2lrDbwlIopNo3Hdkn8q2n0W3PhyLRN7+THEsYbvgVYs9Njt9Sub5XYvOiKwPQBc4/nSdVatb6/oHKcjb39/Narov22ZSNTe0Nxu/eGJMDr/AHjnrVptPk0rxdpUdtqN21vOkvmQyybgSNuD+tWtX0bS7TT5mur17XzL5rtLguF8uRvf04rL0qJtQ8ZWV3HqTamtrDJ5k0fMKZxgDr8xwc8+laJpptbaiNrx9/yBY1b/AFLXUSz+nllvmz7YreiXbEuzG0AYx6Uy7tbe9s5LS6iWSGVSrqRwRWLBoep2qi2g125NqOnmHdIB6bun6Vzq0opN2sX1KNrZyeIL/UJ7u8u444JvKhiik2hRtByR65P8qyLi51SS2GlLqE6Nb6itubgMd8iHax59cMRXT3Gh3KXs11puoyWpuMechGVJAxuAGMHHelh8O2sVtbQLLKzRTea0jEFpGz1Y456VsqkUTZmM2kTjxUulJql8LBrUTuhl+YvuI6+nAqrqEuoR6PfadBqFwpg1WG3SYvlwjFCRn/gRrtP7OX+2Bqe9vMEHk7e2Mk/1qhcaBBIbnMsn7+8S6b2ZduB9PlFKNZXXN5BynP6hpVza+ILKxh1W+FrcoftCmXliMnIPbOBTLyW606x1q0iu7ho7a4t/KZ3yyhmTIz6cmutubGOfVLe+ctvgztHY9f8AGqd9o9tcPf8AmF8Xu3eB/CVAwR+QNJVlpzf1qHL2IPEtzImo6JHbuyLNdFWAP3h5bHH6VjaVpN5qNtqF7daje5jnlECxyYCbWb/CtRNBuDfWF5eX01w1g5aBRwPulct6nB68VrWNr9ksZ7eNmxM7uc+rEk/zqeeMI2i9SrNs5e1vr++l0eGeeUCewkMu1sbmBXmofDmkTw+FLyaxvLoXAmkKlpM4w1b9jon2e4spA7N9khaFcnqGxnP5UttbL4ftrqa4vlFkXaQLI2NpY5Iz/KqdVWtH+tWK3cpxavPrWoaTHZSSRRGMXc+09OmEP13H8qn+IIJ0RS3/AD2X+RqLwDp3kQXmqBJEF9O0saP1WLPyDHbg1q+IrEaxpzWryNEMhgy9QRUycY1Elsh6tFfxPNNb+D7+aCRo5EtSyspwQcVhtpscvjKyuZLm7DG1LkLJxnH0rW/se4ubG5sbvUZJYZ4TGRjGM960RpcS30N5vYvFCYgO2KIzUFZPuDVzgINQvtR0ZtUit/EbahIC8JjiJhBBwAP9nitXU550ufENwjtFOulRNkcFT+8rYtvDdxbJJb2erTwWTMWEQ+9H7KegH4U658Pw3E+oM80g+2262789AM8/+PVpKrC/l/wwlFlC4tbjUPEwtptRuYrRNPikMccmNzEtyfyFZV9ql9pmm39jHPeXAi1KO1jdPnmEbBCce/zHH4V166bDFqLXwdy5t0gwemFJx/Oqz+HLG5hv1kklDXU63AZSAY3UKFI47bQamNWN/e20BxZjacb9dTjj0u21uNJInWU38ZEYbadrZ9c4qx4W8pL9ob2a/i1P5tyTv8soz1XPUf4VsaTY3qSv9t1WeXEZRAvA+p9T71DZ6LM2sxXl7fvctBkQjGAM9z6nBNEqkWmgSZuhsR7e9RInzVKy7W7GhixHCiuU0GeTluZMD602ZCp+VuO5p7htuNozTUDbSrAYNAyprN3sstkZDNiuR82ZZCZMjJrr3sVaTd2qZ9Ms5U2tGpPrQBz+gXixyFixxXU2V5HcH5WH51zl3oxjdjCxx6CqunyXtncf6skA9ahotM372Nrecy78ZqWzeVmB3ZU9ay726bU4tuTGV64qxFdxRWQhWQ+YO9RYu5tx4VutPkmiPyMRzWEt8ypySTVSe5kcE5NDYIt6zxINjKV+tPt9v2YkhRx1rMiZpvvc04CYEruIWs2yy7Ysq3e4txmr+q3ELQYXGcViwgh+KuNHGyfM/wA3pSGjP272ztqzEdpA281IqqpwDQ2QwI5oLEMjE4xSvDvXGOtSQ2c8reZnAps/mwyAE5AoJHWjJbt8wFNvrlWPy8GosNI+7tSOY1YAr+NAFyObdAFkPFUbqDLZQ8VK23bkEmiH95xyKBIhm+SDbmoIYdzAMetWHKtJ5ZX8aX7KyqWDZ9KRZJdqtvbjHNZrs0nTirl1MzwiPbkiqsauecYxSAgkXZ1qCXlgvY1PcjeetUp229+lADNgZyq1ZtYih5qqJBH89I148nyqMU2ho1X+bChqm/s92j3dqy7KSaRx8ucV0Vldb4/LKgHFQ0WjnZpPs02006STzFyBU+rW6tOWxUMY2LgimiGJbbiDxV7TrJrt9vQVTtJchxitPQJJFZ/mPtVoiRrWln9nQqGpyo7ZXGQaNskn3Sc09TPGPu5963ijmlIdJCkaA7eaDcIkW5kyR2pqT7yQ4qVLdZMtuok9RxGQKsx3bNtT+SwPy9PWi1wj7T0q2zoVK7hzQmJooWcsQuCpYbq0Qd4OGrldRsruG98+Ldtz2rXsrpiillwR1rRMzsayN8u00SFRGV71Ck0Z5ZsVQ1PUre3fPmUXCxamuEKeWv3qqRXSxyiOU4BrKtr5XuDLvJHpVbU74XE4VOPei4WNTUb0sxjgGa569nubW6WZ8gA1uaTZNgSs+auXlna3IxKqn60DIxlV6UI3tS89zSZweK6LkXG7j6UZ9qdRUhYaQMUwqKc1N+bHSgLDk6cChmYGiPhfemktnrTGKVZjRIAo5pp353Bjimu287etACqVPQ0/cw6CmrGqdqlU8VIBl9vWofnORmpS2Tx0odeODQBVWORD8pJqdY3ZcscUkTkMRmgtJ5nLHFSBGVIP3ami6fcpkr/vsK5xTxNjjdQA5otw+9SwRovU1GHGTk8UkfzSEg8VIEkky5wFxUbS4H3sUsqluagaBnNAE0cu8c9KeUXGY2+tQJFIo21PFbyYPOM0FCRzqFxtp6MPvYp0UCqvzcmlXCnb1FACxSbu9SN9aijj2zEbcCnH/W4PSgkkjUU9ioqM5HSgHPXmgBVkO/FTOVCg1CqKTuzUwQSL1oARQGpsi7elPWMqMhqaSWPTNABFC+M7qY6uD96pvupw1RJmRulAEX71j8tEYk3Hd2qyqhWwpoddoJxQBGZvMG3FCKIskmlwoUMuM0h+YDdzQAZWQfdqJ4Y881Nujj4zUcskeDnmgBwSNYxhqUMNnWooohJ06VKV2kALQA4ldm3NKdsabs0eWvpQybhg9KAEjYSDNODgfLSIgQYAxQUz82KAHZozTA1PG31oAcQO1JhqM+9G73oARjSjpSMy04DK5FAEeecU5hikC804jjrQA2lHWmjNPA4oAHxTBnNFHOOKAEkVHO2RFdfRhkUoSGEYjjRAeu1QKFU9+tIyknmmANIoNIJAaRkDNQYtvNIB4YYpu5dwpFUsemBSSgrjC0AWN2ajf1qONpDUm1yfai47CZ+XOKYI91Om3Kvy8UgZtlFwsEmUUbeaY5+XceKdkjrinrgkZQGkOxXL5H8VOSKOZNsg3j0YZFOmYkkCMCom84Kdox9KAsTI4jYRhcL6U+faF4HB61DDvZPmQbvWgrIVIY0BYZGBu+WrB4XBrPKTRt8rHFSpPIGXeMjPNAWLe7av3aazLx8vWm7/ADHyD8tTFo+M9qAsROox92iLA/hqOS7jEmNxxUyTW7Y2vg+lAWG4G/O2n7VxkcGkkbnO7ijiRPlPNABGpJ5aiVZFYFTRJE4jBXg06Pf5R3HJoAafNxuqLdIz89KmhkfJ3cimsrOSyYGKBjZdxXCmi3DDhjmnBXx6VJGhxnPzdqAGOdh+7SEQtG3yjJFPZWP3+aXyIyM9KAuUDp8YiZ0696rzWCmIeWvzetaezaMBuKVQ6rhahxKUinY2K4xJ1qLULRVBCCtRAe9I8aseeaz5WUpGDajymO4VZEkcgK461fltkI4QVRltDzsGDS5GUqiKzt5bYWoJMlw24jHatEWEhUfMc1Hc6a4jz3qbMtSKUTM0nBqSaWRZFHvT4LKaMgnvU11ZsE3O1ItNA1xcCNQj/rU5jHkb5XycVmCVoX+YbgKnkuPPUHAAFAF8IphytVGhyrO3aoFvpF/d4+X1qYXBZCi8hutOwh1q8W7Djiprh4V5iFZ6L8/zHipo2TdjjFISF+U5f+KkhmkYkHpTmCj7oFRMsnO0YzSKuNk/dMWY9ai38EKetTMPMXbIoJ96aLYJzmkguZrMdzCqJbMp3/dHWr9+Vjzt4NY8+9g3pVKIXJ22Mfao/uyDYKrqxGBzip2baARxVuIlNG7oaqM+ZjmtIW4Riyt1rDguE8hdpw1adjdoI8SNk9s1m0aKRDqKlSCazbl/nVR1Nal83mqWHIrFVv8ASRv7GlawMsQxSRoXxV3SXl8uRo13N2FJeXMf2QIgGau+GkdQH24960jG5nLY1dFuWlBSSPa1aChhuVuRVCCaMznbjdV2FyxOa3TONoryxZJKjFRROY2OTxWhLEzKdnH0rJu7O6ySGNRKNy4uxM1yjAqh+aqavd+bznGat2Fko5bhvWrxi2nBGfehIbZGksxiCtHkUkiYTO3HtVsPtXFNXDHJ5q7ENlB+eOgrL1SzgkbLtiugkiDkgAVia3ZyeWzDkikCZnx2scKEq2RVBjmb5OtVvNuVLIzECktJCshLMSaVx2N3T9QkjxG5wK1VkR137uO9cqFuLhiI1P1rT03T9Sb5JHYIevNVzEmu+RTk24qNpCzbcU518sdc5roMxsnzfdpY+PvU3dtbbRNwPWgolk8sDioDIc4ApMhV55pI5VJ6UAOY4bFOI+WoptxYMKnOWiGMZpXAjQkJzTIsKxJqZR8vrUZiLE44ouANJupytgUwQ4TrzUqxbUyxzU3AZnI4pqs5OOaewGfl6UjKR900XAZ92bFOkPNP8tSN5bmo9u8nmgCOGMtJkmpvLXceaW3GyQ96QiRpiVUYoAf5K7M5qSKNVTNRxszZWnxA7iG6VIDC2H21PtCrmmGNDJmnuuQBQA1I/wCItSSycgK1BVhx1pyRLgkqKChu/LdeKl2K2COoqtKoI3IcCiBzuAzQBeX7+SKWVY8FuM1F5nzc1HNIDjigkerbqcF5pYSmz7ozSK7ZPFAA6FW4PFTR4xhTUW4hfm5oSRQDgYoAe0mw7c05JAg+boar5Vm56+tOkjO3ljQAssgZvlPFNdmQfL+NQJayA58w4q2iArtLUANhO4b80k0zMpUelINsR2g8UqMuT3oAbDuMYzU+VCVHDlm+7gelNmZVbb60AI6iR92KVoo2wMVEsjKStOQMpLMxNAEygRDapp6P/eqEAOoIbBp7RkIPmJoAlzRkU2L/AFfPWmpy1AEhO6jdgYpGG2mFqAAZNOCD1pYmyMHrSOpB60ALtpQtJhwKEJ70ADISakT5VIphIx96mqMg/MaAHHFIWHrTdnvSbBQBIhUjikYNupAQvTil30ALilxTcmkO7FACMxD4pzk8UiqWG4imMxzigA5DU4vTd3HNAG4E0AOZmxlaI23D5qbG+MgiiNsk8UAObjoaUbvWo5hhNyiqDSXWSw4ApFGlKW28ikEg4X1NVYJJpk5Y07a6uM80AOuI5A3DVJAwUfM1Qyea/QmofLkzySaBl55kxnIpqzAqcGo7eLefmXipQkcbdBQABmCbulMSXc33qdI3pjHpTAAwO2MA0AT4UjOM03ywyldtVp3kUBV4pZJJAqLnGaALKxpGm3vUZj4LdqjLFAN3zVPu3Q4UYzQBWa3t35NN+xxghlPSphFxg1NHGqoctQBGqh1xmkUeS1SIqjJBqu7NuORn0NAWLCys2RURkfftp6/KgOeaAuSM0BYcnKEbuaS3DhmG7imtA2/KtxT9p/hODQA/GTy1NbEbA7vwoVM9TSmBM5Lc0AKGaSlI7Zpn3ejGlDKxwaBCNx0o3MF4FOKhT604Nxt20ARLI2eamUIVznmm7R35o4HQUrBcU1CxUHNBZt3pTyikc07BcjaRtpZaz5rm7kDBQa08ADA6Uioo6DFNwQlNlBPtbW5Zs5ArAvb67ln2BjhTzzXUaiJjbFYWI47VyAtb6O+BZCVLc1m4IuM2acEfmw5kbmnRxqFKbuDVi3gLJ84209LNd2OTmudxZ0KVyoIC3y5+X1qVIhCRtbI71K0bI+3JAq1FbROvDc1N2UUTbySZZaLS2YyhG7mti0hEJ+Zsg1BdrsnDRnHNFwsNvbPyYg1Qr90fLS3EszJ8zEipdMQzHa1FwsVZF3HAHNKkOOHNbR0+PGQeazboxwzASHIp2AwNZtxyVrB3Mr7SOK7G8ghmiZlaqOkadBJMTMobnvT5gOdJXcPl/SrTxK0P3cVq6pYwpJ+7UAe1Vl2qm0/NVcwcpQEW3HNLOJETerHimS+Z5hxnFOWRmQow60g2LWmXwZTHJ1pl0q7iydarW1vibPSr7w5A20nuCuyPSYWubtUbkZrtGFvYQKvAOK4/TFuYbwMFOM10zot4FErEGtIGc20ZKXvk6kWJ+VjXRxyLJEGj4zWbc6PBJt2tzWnY2nkQhS2fStDAnhZwOWpXmwfWnCMYqNo+c0PYaE4zuPFQy3ODjt61LNwnIrMu3YQtsXJrJNjZoC4i28mozdKASprF23DJu5HtUIlnV9rbgPWtFcg1zqTLLinTSSXKbR3rHRcybtxrQtllLqFYgVbsUkYepWU8cpbGaigtJCwby/0rrpbdXA3kGkK20IC/LUNoqxFolvGsX3QGrSiV1Y7j8tQ2zwniPANXB06AmmmjNpmQGjK5HWmKx53VFFlZMHmnS7vMHpXTcgFI2knrUO8knd0q1OqmP5QAaoTFwOmaLjJ4wpbDGnyRRj7pqBVYICetKznaOKLgTlVEeN1NLBE+9+tRZZxnbgU6ONX+8OlQOxJbyDHzVIZBztqJwrnCfLTlXYPU0BYguGkUZp0ckksXFSSKzrzikt/3YK4qQsERIiw3WiAsGO7pTtnPU04BaAsRurBuvFSqFABHWiSN3TjimbHRRTuFibbvG5eKI42BP7zr700O0fB5pshZyGUYouFhGUpIRuoCybiQ1NkLOAQOfWp4siPkc0gsNXcBnaacssh+XbSo/FO3enFAWGYZfvNUb+Yyna1WgsZX5jmoWKKeKBkMCsF2tSqNhyaejjdk5xT5mSQfKtADosSJmmOo3U6LAjAXilkUbc96CRY2Re9O85VPSoQnGQMUKm40ATyOrLxUUfBp5AU7eKcBx90UDsM2Lv3A0+T5gADTS2xsbeKGVmI28UBYfyBionJQHnk0SrJwdxoki8xAQ2CKBDIGGCrn5qlt4wrMxNC2vy+YSCaWPe+RtwKAFeRsfKtRz20jqH5zTnV053ZpVmmdfQLQOwyNTGo8wc1Myrs5PWoPnm+Zs1NHggBu1AWI0hYNgGpoxzhqcF77iKazqrepoEPHHFAGOabuZui04E45AoATBakJC8VIrfL0puVJ5XNADQvO4UMGcg+lOEgBIxxSLJ8+O1ADnDbfvVCFbn5qmdd3Q4pY4ePvUAQeWQvWljHvUkgAG2mpheCKAHYHrRgetN70P1GKAF3CgMKCBt4qNVbd1oAm3EdqXzM8Y61DMX2jBp0e7aDQA/ztvyYpjZz0605lXOe9OH50ARtH8tIp2qafuZj6CmsBnBoHYjjJYnipIRtJJFN/1bfKaVmYqccZoCw12aR8AYFNlhJXAYYPXmnqpCdajYtyKQx0cDIvymgRtnJNIsjovrUsTswyVWgBx+WPOKqCRjJ04zU7yOW29BTxabhkNilcuw2NiWOBigorEgnBNHlMh2g1G6up9TRcfII8RX5d1OjDRg5NCSdmUZ9aJASp5+gouLlF8vf826kaPeR83So4BIM7ulSoVyR3ouSPeNNgOc1DNN5YAHSnO23GelE0kLoE2DJplJXFTDR7t1CqsitiT9aFgXyuvFVvsz8mOQr9KBNWJnidVBUmnKvycjk0qRy+UAzkmg74x83NK5QxlOQKkZDtFMJZjnpR5o6M1FwJIG+8ppISDIw71XZwH4JqVGVRvHWmQSgNvx0pZEwwy1QG4Zm7ipEIbBZqAFcr2FNViWA24p8m1eetNEg2lvSgQ9hjvSq/OMVBFKrv3xU0siAYUc0ADtzSoD1qMNkcjmpYc4zVEiSdM4pIwCM5p7zqx27KNoVTgCgCM0ox3OBUDs2+lw7Y9O9A7Eu3B4bIokEZQnYM1CNwzg1ErS78c4qbDuWjGu0EiquoXBgULHDk9jipnmMKbnXOKwdW1zkqg5HSpaTKjMuW8s02S6EfhSCRl3be1U9C1CWZz5g4rRkMR3EHk1zzVjpjNFQ30zg8ninWd09yxBPSiO28wnbxmo0t2tXOCRmsTSxdbLArup1nM0JKg5NQ2+Dk5NPhRfN3c8U0Fi4NQdD8wNUr5xdNnFSXAVhUSLhTyatyRLVittaIYOSKozXUkcuIwRmtObkVm3AUAse1SxpCu7Tx4z81VDEyNhupqW2mjSTLHii+njc7k6ihFNkc0WxNxWol27wMdalikMnDncPenPGuRtUVoiGhrwsq7lqSB9y7SefWnhZNmCeKpzK8ZLelTuVFpGzaTiMY2hquLdA87P0rnrSZtwySK27aaNkC4BJrWJnUV9icTuXBAIFaSTfdO78KzRu9BUoyR1xWtjlZo/aOacs46npWcjEf7VSj5h1wfSocrFJFqeeNlqK2WNpgXwRVe5RkUMKWFmKcDBoTQbluaEB9yr8tRS20MinKipRdGOEhuao+dJIGMZP0p8yDlM28Xy5tsa0iX00ZCFCPenJdvbzM00Ib6iq9zqKXJKqioe2KjUpImn1GRcbiRVW4umlwwf8AWmzMPK+ZQ3vUFvLb5wwwalplJ6l6yupIznca17TUGeZdx+XvWBlfvLnFPt5XmmWCPIJoVypWNhUkZt+KXzMvg0RySGLjIqGKUKx3jJNdxxDnly2Fpiu27DChUX7wNBLN90UFDmlymKVQWQcUQws6bjxT4g+dvOKAJE+5t21GqlW54FPYNnhjSAno3NSUOKx5+U08xhhSAIOwzQXXpQAxoZFbhs1Kp2D5o8n6U0vtP3qcs2fvHNSApK/3aYcE/dp0jMc7VAqK381pCD0oAfMrqo2mhI3aLJarDLjrzTSf7tAFNYZGb5mqYoUGM1Idx6CmndnkUALB94ginM43bajM2zjbzUZmOfuc0AS/KKcuMVV3TGT7nFLvkU424oAsqVC8ihfLOeKiRZMc09EYZOOlACNjb92pLYDB3LUQdpJOMgVYIZVAoAWNI84FI6jJFNI2H3o+8Cc0Egrrs20xVYZxSJjP3amDAUAU2hnB3MxxVm3YsvLdKkbJHzcihFT+EAfSgoX7y5xUfz5woouXWNMKxpsbMU3KTxQBKj/wyUI0WSN1RGTzF5Xn1pPL2DJXrQSWNvy8Px9aRGVchWqMKxTavFEVq2c7qAGPuDctxU8bZHy9O9MWL5yrDNKsflEgdDQURSTFZcL92ntJHkYPNMbaGK4BNNjj+YkrQBLJK+eFNPiO4fMtJHk9aVpAtArEyBQPvUx8lhhuKjT5ySp4pUBLY60BYsqo20iqM1HuZTtNPPC53UCGsFDmmxqpY0MysOOtJErZNAD2ZV70gLHkUFR6UAEfSgBDuJ3Ggsp/CnE8YphXnIFAEilduaQMrGo4wdx9KOr4Xj6UASfxYoc4HvTSNp5o+9QBD8zN1pU3ZIzU3lgDOOaYF56UANLNSqzU4r7U3oc0AAkfPIxTZSWI5qV+U3ZOaaWXbytBQkW3PPNPmJHQcUwbW6cVJj5SG5zQAkZXbwabzn7tOVVAwMCjle+aQDWIK9MVCEm5ZX49M1ZVWY52intbNtLg7QO1AFYK5GSaVFnLcOcU+J/nww4qzIoYDZ8v0qSkyu25R8zc0qsoQlm5ovDHHGAcFvWqzKrKuT1oLTH74yclhTJRvGUfkUTxxlAqLn3qMReWv3jmkDGxNKCcnNOjlPmYK0sTqDyKlG0sMLimZsG+bOaZCgaT6VIyndgdKcuIzkAZqhRuPkk+XaFqFZGT5cYzUqtvblQKbMinHzGgHe45AeCW4ouRkDDZNESKq5ZiRUU21m3KcY7VBZKqkR8iofs+4l/Spix8rcxPNMjZkB5ODQAxNin5lpzMpYBV4pUjy+5jkU+Sa3XoBmrJG+WG7UNDwcGlRg5yDxUjjMZ2nmgCKLaflY81I0caDHrTIk53HrT3IoENWJV5C07Mfcc0iM27qcUrpuNAgUKzcU9soMU1I9vTilb3OaYhpww460gkZVIalAx0pcZPzc0AR4LDOKcGwhFK5444qFpQOCM0FCxnrQrFWJK8CmKzK2QvBqW42pAWZgMjpmhgY+uakiqUrk7mQOxYde1XdcfdcHnis/5Rg4z7VEdQSLVndvAuasQ6k7zAEcE1X2hoshAKiO5ZV2qcZ5xUziaxdjq7FmwGp18/zqTVjRVgmswN21sVHf2cytx8y+tc7idClcrwzqM8VNDcpzxVPy5IW+deDUjwOq7h0NQWi600bLwtNjwzYxVL5+FUkVMd6AfMc0EyH3keFOKxZwxkw3StbzGf7xJAqtdeXIfkUAj0oHHYzmSPGAKPJXaRjmrwt41AZulR3EkAxsxmqQjOX93JiriLvXIqJwrHdtFLHcKh21YEjCRR1qszHf8AMeO9Wz+8GQ2KheEFTRaxI+KAOMoKcN8LjHWpdPGzjdS333uMUXGWbS4Zj87VoCNXXO6siOLft2tzWqrLDAFxljWlNtmNVWHDcnCjNNff1H3vSrEW5044qOWNwD6+tauKOdSYG4O0K/Wn78YVByelQKv9/k+9SKPnBU8jpWdikxWZ3UqwpLLEL5NRu7K/LGlOW6UWLTJLiGOYksBzWPeaOTLvjOF71sbspjvSpyuxuhpFGTHZMqbT8woXSoWOSuDW06LEoOBUO8PIAoxQCKsNnAo2kc1PBZxwyiSNRuHSpZl4G0YPrTC0kYHzGhIbYx2wuFFVwm5uRU8u0p8vFRBgq8muuxy2HRwnOV6U55FjwAOajE3JCscVErFpeeaRVieSZgfkHFOSbj3qJT+8x2qcbQ33RSuFhvmletL5it9aWZBJJ8vAqIp5b+tAxm9/OINSwkmUg0sfzsTtwaasbiYkUASujUKOD61OEIG0nJqGSCTOd2BUgEIkOeaSN2WQ80OWjQ7PmptqpkJZ+KALCl2XNER6g02Jv4cmnNDgE7jQA8Nj+Kl4PO6q6I2MHJqVIyO9ACYDzHilXyzIVwMilUMD2H0psnlxsG3YNACiRhL8wpXZGJ55qu8gMv3qN67uaAJUZtv3qcjn+9USqB/FmpPlCk4HAoAazbDlRUsczN96q6zKR92pYpU6baAJjJG3ek8sN908U0Ro3pU0fyDGKCRoQLTCAWFSMMmo5YzkFWxQASP822gt5Ywe9RuCxyOtOCE/eOaCiN9uTkZqFbzy5Qu3jPNXFVc8gGoZ7VWbPAoAe88bMNmKmkYtGvFVTbhBlTToldv4zgUEk29s4ApHkmXGBxTgpXBqWR18sfLQBCZtqc9aazMULH8KmWNZBuKjFNkwwwvAFA7lGBpDPlhV5m54FRJtJwF59amG1GCsetAXK800pPyRn8qI4riVTmM8+1bcFvCEB60TzxxYUcVPMaWMu0t5I8q2asQwsJC1Wd8RGQ2aWW4ijUcCjmCxDLbsw34qLytwIzUv2lmPBO30qOeZeQowaq5HKQhFU8GlaRlIGOtIg5px96dhWHClAoShzikIRlzQOOKN2aUDkGgCMNhitJGpViafIvzbqUOGHFADWBY80owo96TPvSHn60APUnbzTl24NNAwnrTUzmgBxWmt8oJ9KVpDnGBR17DFAFdZzndt+WpI5knBCr0pWVc4wMU1VWNvkwvrigdxgVt+FqaXKLz1oV9rZxmmXFwSR+7z+FAXEjVyd1Nn3kHHapYZjs+5j8KX7x6UrDEsGYH5zxS30jbx5bcd6U428DFJHHu+XuaLAQ5bOQKlV5KJIWj701ZMUrCGSQtNJ8xokjAwuaSW42sOtWVMckYPQ0rFKRWjJ3bUXJqZFXd++XFCR+W+5WpLlmk6dfWgtkUhjMuEWhkkLqoXGe9IkPlneWqcO0gyGIxQJobKuxNu75qrRqyyDe/ep3AjO9zu+tMSHzW3npTuCaQ/BLZVs1JvUYDrTISschXFOlG9x1ApXE2mTboQnPSosRPkx0yXauE60jsIkAVcZosFwuYppVCxg8U8KwjCMORTrWVsHBNKJMsd3Jp2C4nyhNpNQNZxsC27mnldz1KVCpTFcZbxqBtzzT9hVqaoA+bNPDbuc0BcVsCoyOaTd8xpyMuG70CHYG3IpgLbs0oORScg5oAkDE01s5zTQ53dKHcsQuKdxWHbqA3NNCsDSNu3DgAUXCwODnik2RspDce9SqyZwWFZurz+VG21h07UXHYj1i+8iILE2cVz13qdxcLgOeO1U77UJZXMdUVmkV+BSY7El15zHc+afaBT1OTTnu1dBGy8+tORUjAYdamOgydDJJ8iLWlp8CgfvUzWYLnysbRg1KbybAcMfeqb0Gos32jMahosqKPttxwpJIq3p1zDNpJLqpfHBPWqPllsNyBmuZyRvGLL+rTIbBWVRuxVGG5kmhC7aLqY+V5eM1FZyeXnIxWLNkPhLLLl60IhFOMDrWXcMyguehpdOm8uQOWpcxL1NSeyMMRPqK565lNtI3fNdFd38b25G4dK4/UHaafCknnimgWhPJeyTRlQtQW53E7utRrI6jy9mD60+LdGdzVaQrk7OFGKrN8z7qZPNufgUKWHOOKpBcsu7rH8tSW/mTRkZOajDqyY6URBi2yN2BNU2K5DJJNBLgOakSWaSRSxO3vUc8UnmbWBJ9anT91FhhmosFzX0pN7g54rVmjQkc1k6K3G7nFa6BZTW8EY1AhDA4DVI0gBwxqLGxqa67mDd6tmNh0nzfdpqI4OakQ7RUyvkY20WFYpXCEfNSQyLjHepZW2ud/IqnMoaUNGzL7Ck0UmSlsPmpg2SCKjX94oAXkVMkTMPl4xUcppcdcsXQLUcaeXj1p/kSe9L5EhPzE4osFyR5E2Ad6ztTuxDEfXtWl9mXZ97mql5YRvGzP831qrE3uQkYTrUMiggc1NkMcYqG4XFdJkTQwxk8Gl8khzimwOvl5A5pxd8ZBNSyh0MbFulKysJDSo8g6UpZiealgIG+TcKkiG9ctSeWoHtQOoCtgUwJnj2x5UUxVbbk1MxyPlbik2lhwx4oAZb28mdzNU80e5cBqYrOVx0pqsynkVIDEhMfXmlbYvtUrSL60wiNuuDQAkYXO4LUjvuGAtMLjovFI2cdcUAK80ajZ/FTQzKpJ9OKhkRdoY8n1p8rI0AG/mgCDe4+bdmo2dpvlC5p4iwudxxUlqQCQBzQBWWCVSCc1ZFqzIGqZGbd8y1MznHHAoArxwsnU0kiyE/KOO9TswI60sHfJoAZFEuPu0ojXdjbVptoXINIzgpwBQBXeIqflNKjsow1PmmUQ8YBqrFJvIDMetBJZLcU1NzU2QlG2hfl9aeGVFypJPpQAq4FRzbip29cU5Mufu4qX92owTzQUUrTzM/PVqdcrweaQ4DYzUvk/LvLdOaAKiKw+VjTm/dHNPYLIepBpjwZ6sTQSSeevlA0qzRsMUyOElMFRTfK2n7ooAlkmAHlrVSSQwH5u9W3SNYweretV7qDzgpPrQA63u4QMbealLeYc4qNII1wSgqWY/KNnH0oAtR3ccMeGqrdzrcEbR3qGSPKgnmpFjBj+QYx6VNjS5IsYQD5qLgrtHekXlfmpERc/MaLBckimUJjbSbgzfdp20dqaWIP3aaBseBTW60bl9xSbkJxu5qzO5LHTZKMEd6Q/WpAFGKeD2pBzQV75oASTptpqJt60M3NLvyMUAO2r60YUU35VXmmbmPQUATKeaZcXEcIJbpTdxwOBmq97AZ12kcHrQA5b21mXajjdSpvXqeO1UrXSY4ZNwNaEseAAGNAC7W25pqqTS/Mq9c06N+OaAFwFFNDKf4akbDLxUaIeR60AODrt+7QuGpNm3qc0Dg5FBQoHzYpxbYwphfmlwzjjr2oAdK5kqu6lQT3rKvG1CO5IV8L9alha8OCzZH1pGlkXEzJ95KVT1UDFFrK5fa1WZVCjcMZoFoV/nVcZp0TMCc06N1GS4H40iMkr4Vh9Kkm4jRs7Z7VKqqq8GkkcwKcgGqRkl34yQG6UDuWSBNIF7CppsJGBH2qrH8h681YVlCEnrQIg84R5dlpsN8sxIVae/lSLhm/CoCIoQWjUZoAlmkXj5eakQsyqrJ1qCN9y79oNTRyuxHGAKoCWEBXxTnXOcVWdm355qZH6KTyaQBgqKOXUikuVbAw1IoxHndzTEPCjZt70sSBeCajTcTmmzGQMMcUASlF3HmkRR83NIoLL15pBhVKscE96AHqMUFsVB9pWM7eWpftUPfg+lAE+flzTI3BkG7gZpFkB+bt6UhmRmCiMYPegCzKyAZVqrEtICAaVlVeoyKcCm3coxigDF1xLm3TzI3P51zN/eXjY3McfWu/mVJgBIoZfQ1geJNIMoDWyhfpQM46Qup3HqaBvhG9+c1onSL3+JCcVFdWV4i5ePIHqKAITIrKGCc1YjlXYNwqKFP+egxVoQrIm1QDSdi0hk8kfljHWrFhDJOygL8pptpYB2O7oK07CRIpAq9BUOasWkInm2o2tkJmuhspbSS2XcR71mXMX2mM4qgLe4jbAZtvpXOzZF7UWTziIeRUADHB70QNtbDDmrBZVIbFQyxlx++hC45FVAmBjPIq28vyttXFZm6TzDyealIkm8uaRG2k4qnBGyyknqK1bWdEG1sZqpqAHmAxcE+laJANcRhdzEA0zYjxk7qrXSyIu5qlsDHIh3cYqySI2/ORTSzI4UrxUkjOkpKElaUN5iknrQA1TubhatW0kUM6Mw6Gq8QZXyelOuY2dCyDkUCNu5Fu9sZFAzisUyKSQ1NtJLhj5bA4p81vhwMAZoA1tLlj8rAWtO2b922BzWRoYVJNrDNbbYToMCt4GVQRvuc1EisWyKlDBhyBQDt6cVTMSIOwkwalkYlcDg1XkY+ZTw3Gc80wJHA2fNzTV8vyyBHz64peo5NMMoB20AS2jRxNhu9X0CqMqOtYNw4N4gB/CultI1MIJ644qrINSHJ9KQ9OlXCi+gqN/LA6ijQWpRdsHpWffXojjYBcmr99cQ7dq43VmiEy5DLnPc1N0VytEZKqaZMC9JFiYnJIp8KbZNu4sPetrkEtrD+7qyIRtFIoVB96mvI3Y1FyiYW59aa0Jz1p0TMyZpAxYmkAGPjbTBD5Z570kjNt4Y5pLbex+difrRcCRcLxmpo2VR161HtGM9ahfc5x0ouBMx+b5WoPyj5mpIojt3VG+XbHakAO6djTA49aVok+lSWUEbMdzZoAbE4Y0XDMOlS+TtbgAD2qY+TjDcmgCtAm9PnpskEbHAappWVeBxUM2PlK5BzQA7G0bWWprfykPK9aYZNzcio7hjxgUAWpdpPyimNuxUHmsKkSTOMmgCHDbqkyykD1qSTazbhgVWuix5XIxzQBblO2MDNIhZYs+1UYLlpCdy0rXTglecUAOVWkm5+7UkrW6EBTyKqJdFXxzUskKykOowaBWJo7h5G2+XlfWrD7I1+UZJqG3RoPmdvl96kLxMc7gM0BYryzSJ90ZpiXMjEboz9cU6dG83CscVLhkULjOaLjBg7fMKlheRvlPSs/UtY0vS4P8ATdQt4COoeQA/lXOT/FTwNZZWfX7YN7Bj/SgDsZmSM/KKkt5FYcjmvOpPi58P2bP/AAkkB/4A/wDhQ/xi+HsURZfEULMBwojfJ/Sgk9J3bTjdTZORuzXj0vx68ELcMFmuJVH8Srx+tH/DQHgodGuT/wABoA9fjcMMMtLKy4wq15Pp3x48C3E6RyXUsCk4Z2Thfc1f1D42fD+3iEkesC49o0b+opgejYYxg08YKY715Ev7QHgcE7pJyvoFpr/tAeB8/K1xj/doHZnrgkAOxqTzNgbb6V5vp/xr+Hl3bmSTWFt5Rj5JI2JP5CrifGP4c7cN4gtwf+ub/wCFAXOyjvWaXbtq47cA4rz5fi/8Nw//ACMNv9fLf/CnH4xfDnP/ACM0JH/XN/8ACgLnoa7sVDJLIr9OK4YfGT4cAf8AIyw/9+3/AMKH+MXw3bBHiWDP/XN/8KSQHdlt38NN2jIOK4X/AIXJ8Od+f+Ekgx/1zf8Awp7/ABk+G7AY8R24/wC2b/4UxWZ3m4mlCt1rz/8A4XH8OcceJIP+/b/4UL8Zfh2v/MyQH/gD/wCFA7HoQPpSfPvHpXn3/C5vh1njxFAB/wBc3/wpzfGb4c4/5GWD/v2/+FAj0J0FMwK4D/hdHw5Kj/ipIM/9c3/wpknxl+HJXC+JIM/9c3/woA9AlxjikiZgCK89T4yfDsdfEkH/AH7f/ClPxn+HWMDxFB/37f8AwoA75QxkxuqX6mvOh8ZPhzj/AJGOEH18t/8ACmr8Zfh0p+bxJB+Mb/4UAehu+2jzCy9K4JPjT8M9vzeI7Yn/AK5v/hTW+M/w1/h8TW4HtG/+FAHoKSAL81L8rZ2153/wuP4aEf8AI0Qf9+3/APiaQfGb4bLwviaD/v2//wATQB6GJNpxT2fpivNh8ZvhuWy3iWD/AL9v/wDE1KfjT8NB/wAzJFn/AK5v/hQOx6J8x60bgBXnf/C7Phtsx/wkcWf+uT/4UxfjV8Nznd4ji/79v/hQM9GVQ1PLhBXnA+Nfw2VcDxHGf+2b/wCFMX41fDdj83iKP/v2/wDhQB6PJHE6h2BpBGm3K5rz0/G74ahCP+EhjP8A2yf/AAph+OHw3Ax/wkEeP+uT/wCFTYb9T0VIVzu3U+SMOM7+leZt8cPhxtwPEEP/AH7f/CmJ8cfh0pKnX4cevlv/AIUWI5meivCZAVDYqO3s3iYt5n61wB+OXw3HC69EPfy3/wAKif45/Dxfu69C3/bN/wDCpsyrHpjI0w+ZulRvDuI2n7tecSfHH4d7crryZ9Ajf4VE3xv+HjLxryofUI3+FOzHY9Sjt2PzNTZoZD93pXlqfG3wAp/5GUkemxv8KnX47fD1Rj+3Qf8AgDf4UWA9IFqG++2KcbdNpUc5rzYfHb4c4+bWkJ/65t/hTE+Ovw7XP/E5U+nyN/hRysVz0oBYBhjxSF1YExGvMD8cvh27HzNWBH+43+FOtvjl8N4mJOrDHsh/wp2GenwEsw3Vc+zoV3DrXlw+PHwz/wCgqQf9w/4Ux/j98Ol4XVGP/AD/AIUWC56ZIrcgtVJo5mkwrHH1rzmb4+/Dx141Ag+uw/4VGnx8+HqDjUHJ/wB00WJPU40mjXJNLln6mvLD+0F8PyMNfOf+A1Xb4+eAN+RfS4+lFgPWyCg+9SRx+ZIGLZA615JL+0D4BOALuQj/AHaRv2gfAQwUu5R6gCiwHsTJEjZ8vP4VBOsDuDtxXlB/aH8B7cG4mP0FVm+P/gNjnz5z7YFFhnsm2PysLTIlC5yOa8fH7QXgVDxLPj8Kf/w0R4E/vT/pRYD2Iyx42leaQbQOnFeNn9ojwIM/68n8KZ/w0T4HCsD9qJ7dKLAe0/Kw+WgH5wGFeJp+0X4JRc7Lsn/gP+NC/tIeCRndDeH/AL5/xosM9sZck4UVz2u3DxsU2DBrzVf2kPBqk7Yrs+mdv+NQt8dfBWpS7ZZ2g3d2GcflRZjO2t4VvJtnQ1prpclsykciud8LeLvC2rTD+zNXtpH9C20/rXbXdzMsA+UMCOtYSuapFbT7ePcyyHBNU7i1a1uDIOUq5YRtLNubIFSayyLEUzziudt3KRSTVUj421oWl9BMMMo59q5h42Zs44qRTImNpxVXNUjormOEfOtQgxlSfSoIFd7fLNmljgk2sVzipKIrq5WPgVSmm5yKlntmYlmzxVKUliVAxihCsSZbcGJNW1ZWUMDlhWfb72JDZI96sRSKsgyMVogsMM/m3HlyDirE0cEa/IetVLxBu8xTzTYLhCNjgH3qrEE/mYQ7UzVRZzvKsNtalkYPUVDfw25fK4FFgK5lUjG6rNrIowC2aypYH3/u+RTlWRfUGiwjesWhNz82Ks6lbqWEkZ6VzYuGQYH3vWtTSZZpB+8YsPeiwF6yXypAzVtnEkYYVlxWz3TgK20CtqC2VLfy9/PrWkZWM5q5WKtjgVERLuqeSRoW2uvy+tHnwt916fOmZcpW2Nu+YU6RV24DYNWZNjKNpqpcbl42Aj1qrk2Kk0jRdGzULagAMbPmqOV3ebYq8VoW2mpxNIenahyKjG5lRXErapGXX5c12qy5hUxjsKx2jtwQfLXIq5b3IjTJ6VHOachaaV9vzVn3d0FU5apLjUYvKPTNc7PdeZKeeKOcahqSNMWuPvEirf2ooB2qG18krnaM1DdRSOSq5ANTdmrgiWCZA+GGDUwf5/kGaYm2WX7i1bjVYyflFdhwjdrN0NNKSDtVqCRGHyrU6RlgeBisyiOzI8vFOChWJpybFjOBzUEb5cg5NADgi+tKAid6csYZxzxRcxKACDQBED+89qddKNoKVC7Hdxmn+dwFK0ANF0wj20luWJLYolEakcVNlfJ+Xj6UAQ78yYK1Yt1UE9qgjjy24sakdgeFyKAJSu0ZL5pisjN93NM+Yfepyyoo6DNAEjFGb7tM3R79u2oPtJ837uKkEseSdozigB7BQ9Ok27RVYTjP7wYp4kVh8oBoAcVV+lMK7TQML/FTxg980ARSE+bx0qSXDKMfjUUjL5mM0qyBSaAG7ME7VqBVbzDlavQuGHFKwGenNADLeBHG7Zz9KZO7RsFVamSQxjFMkPmEGgCCeaSbEQ4NRy28qJ945FWd0cbbiMNSPcGTotAEIuEt7V7i4kVEQZZmPAFfO3xq/aDOmzT6V4dkUgZRpgBlvp6Vo/tV/EZ9A0NdD0+QLczf6zB6LXxheXElxcNNNI0rE53E9aaQjptf8da7rFy73V7PJuOcu5Yj8TWFLql7IfmuJD9WNU4IZp5dsMUkrnoqKWP5Crv9i6x/0Cb/AP8AAZ/8KYyL+0Lr/ntJ/wB9mg6hdnGLiRef75qT+xtZ/wCgRqH/AIDP/hR/Y2sf9AjUP/AZ/wDCgkj+3XWT+/fr1LGj7fdf8/En/fRqT+xdY/6A+of+Az/4Uf2LrH/QH1D/AMBn/wAKAIjf3ZP/AB8SY/3jR9vvNuPtD/nU39j6v/0B9Q/8Bn/wo/sfWO2kah/4DP8A4UAQm+usf6+T86T7fdf8/En/AH0an/sbWP8AoEah/wCAz/4Uv9jav/0CNQ/8Bn/woHcg+33WMGeUj/roRQb+6wB50mP941N/Y2r/APQI1D/wGf8Awo/sfWO2kah/4DP/AIUCIft1z/z2k/77NH265/57yf8AfRqb+xtY/wCgRqH/AIDP/hR/Y+r/APQH1D/wGf8AwoAh+3XP/PaT/vo0C+uf+e0n/fZqb+x9Y/6BGof+Az/4Uh0bWD/zCNQ/8Bn/AMKAI/t1z/z3k/77NJ9uuf8AntJ/32al/sXWP+gRqH/gM/8AhR/Y2r/9AjUP/AZ/8KAuR/brn/nvJ/32aBfXP/PaT/vs1J/Yusf9AjUP/AZ/8KP7F1j/AKBGof8AgM/+FArkf2+5/wCe0n/fZppvrr/nvJ/30am/sXWP+gRqH/gM/wDhS/2NrP8A0CNQ/wDAZ/8ACgZAL26/57yf99Gg3t1/z3k/77NT/wBj6x/0CNQ/8Bn/AMKP7H1jtpGof+Az/wCFAFf7bdf895P++zR9suf+e8n/AH2asf2PrP8A0CNQ/wDAZ/8ACj+x9X/6A+of+Az/AOFAFf7Zc/8APeT/AL7NH2y5/wCe8n/fRqx/Y+r/APQH1D/wGf8Awo/sfV/+gPqH/gM/+FAFf7Zcf89n/M0n2u4/57P/AN9GrP8AY+r/APQH1D/wGf8Awo/sfV/+gPqH/gM/+FAFf7Zcf89pPwY0G8uf+e8v/fZqx/Y+sf8AQI1D/wABn/wo/sbWT/zCNQ/8Bn/woArfa7j/AJ7S/wDfZo+1XP8Az8S/99mrP9iaz/0CL/8A8Bn/AMKT+xdY/wCgRqH/AIDP/hQFyv8Aarn/AJ+Jf++zR9quf+fiX/vs1YGjawP+YRqH/gM/+FL/AGPrH/QH1D/wGf8AwoHcr/arj/nvL/32aT7Zc/8APaX/AL7NWf7G1n/oEah/4DP/AIUf2NrH/QJ1D/wGf/CgLlY3lyf+W0n/AH2aPtdx/wA9pP8Avs1Z/sbWP+gRqH/gM/8AhR/Y2s/9AjUP/AZ/8KBFb7Vcf89X/wC+jS/arj/nq/8A30asf2NrP/QI1D/wGf8AwpP7G1r/AKBGof8AgO/+FAFc3M//AD1f/vo0n2mf/nq//fRqyNG1jvpGof8AgM/+FL/Y+r/9AfUP/AZ/8KAKv2mf/nq//fRpftU//PV/++jVn+x9X/6A+of+Az/4Un9jav8A9AjUP/AZ/wDCgLlf7Vcf89X/AO+jR9quP+er/wDfRqx/Y2sdtI1D/wABn/wpf7G1j/oEah/4DP8A4UBcrfaZ/wDns3/fRo+0z/8APZ/++jVj+xdY/wCgPqH/AIDP/hR/Yusf9AfUP/AZ/wDCgCv9om/56uf+BGj7RN/z0b/vo1Y/sXWO2kah/wCAz/4Uf2LrP/QIv/8AwGf/AAoC5B9qm/56N/30aabmYn/WP/30as/2Nq//AECNQ/8AAZ/8KX+x9X/6BGof+Az/AOFAXKv2iX/no/8A30aPtEv/AD0b/vo1a/sfV/8AoD6h/wCAz/4Uf2Pq/wD0B9Q/8Bn/AMKAK32qb/nofzpDPKf+WrfnVr+x9X/6A+of+Az/AOFJ/Yusf9AfUP8AwGf/AAoAqGaX/nq350edL/z0b86t/wBjax/0CNQ/8Bn/AMKX+xtZ/wCgRqH/AIDP/hQBT86T/no35mk82T/no351d/sfV/8AoD6h/wCAz/4Uf2PrH/QI1D/wGf8AwoApeZJ/z0b86PMk/wCejfnV3+xtY/6BGof+Az/4Un9jav8A9AjUP/AZ/wDCgLlPzJP77/nR5kn95vzq7/Y+s/8AQI1D/wABn/wo/sbWf+gRqH/gM/8AhQFykZJP77fnRvk/56N+dXP7G1n/AKBGof8AgM/+FH9i61/0CNQ/8B3/AMKBplPzJf8Ano3504Tyr0kcH1DGrf8AY2s/9AjUP/AZ/wDCj+xdZP8AzCL/AP8AAZ/8KAuS6bruo2MySQ3EgZTkHPIr6D+CXx9vrGWHSPEUj3lmSFLOcunvk8n6V813EM1u5juIpIX/ALrqQfyNETyRyoyHay85FJpMdz9TNHubHUNOiv8AT5lmt5l3I69CKLjT1uXyWr5t/Y++Icl2r+GL+YsMbodx6H2r6hGFGAKydJD5mZcmiqFyrVROjTM/B4ramM7ZWPIrD1HUruzk8tzhT1NS6aRpGox06G1TYWqTS7qMShWIOTWBcXzzkkuWqK0lkEm7J4qGkbRbOqvkCuSPums66tliQyVWnvp0QFstVO61GaZNpyB6VkkXclhmj3mldQ4OKzIIriRWdc1Yt/tGApBzWlguSujMNoqjOGibBFaTh4lDGopFWfHr60ySpbzsvrVveZRg1Gtv5bZ6ipN2CCFwBQA0mWIZUZpyTF1+Yc1fgCzRYAFVZYtj4xzQIq4+ckitDT5SB8opiQqyc9aiZvIbapxmgDatb14W2jqa3rESNEZJGNchAxkwdxz610mkXQKi3kfr60riaNny47qLy3GPeuf1bSbm1DSWuXAroYlUKCjZqxE28bccUJ6kNHH6dqKqfKuflf3rYiaGaMgMDmq/ijR1ZPOhUK3tVbw9azBD5hbj1rVyRm0PuYxC+4LTY5mkIy2BWlLGrfK3NRiCBDyoxWbuaQWhmyzYfioru7ZLZq0b7TY3TfDJg1iXdvMG8qQnYepoKH6asl1kZNWW0tlbpVvS44baIbOT61obkYhi2D6UAYFzBPARtU1L57RoPMTHvW05RvvbTTZEgkQxsqkGmhOTMhV2yfK1TKW3ctmoJZE8zKUzzZHb5QRXYc1jSt2OP9XipPMYH7+Kp6ZLI7kSEgVZVV+0HnIqLDJxJlcbaRUJP3acWVTxTXulUYFFgHhdnOaZI27vUE0kvVcmkhZ5M7l20gJ/NjUcrSLNC2RtGfpVeRZW6DiiJWU8qKAJnK7cstJvUp8q0p5PqKbKdowq0ANEh38LxVlirJ8q81VTzP7tSbZu3FADd0rdRS+UTz3pyFyfSiWRkIoAgEbGXlacY9slT7ty5HWo5g233oASWOOXrxTB+6BC80yMZfLuQKkBRn2rk0AQknPWrUEeRknikMMeeDUsUZUdTigCtII/PwDTZ0IPFSyrEjbsc025k3RjavNABa5UVMSeTVeBnC/MtXlCNF2FAFWCbdKQ4p3nRCUgVFOAkh2jNV44Xkm3cjmgCe4aLfukOBVS6vFCEwYIUEn8Ks3Vsrr8xOKxvEklvp3h28uG3D5CoKjuelAI+EP2gdek134hahK0hMcbFFXPU151jGf4jjpWt4ykabxTfOxz+/Y5/GsleoP1qhS3Pvb9jr4VeH9P+Hlj4ov9Pgu9U1DMm+VQfLXOAB+VfQg0vTRx9gthxwBGK4P9mTn4JeHCf+eB/ma9KIoEUv7L03/nxt/++BR/Zem/8+Nv/wB+xV2kJxQBT/svTf8Anxt/+/Yo/svTf+fG3/79irbMwXPArIuPEmjQ6ommyajbpdufliZxk+1NJ9ALn9l6b/z42/8A37FH9l6b/wA+Nv8A9+xV0HIzRSApf2Xpv/Pjb/8AfsUf2Xpv/Pjb/wDfsVdooApf2Xpv/Pjb/wDfsUf2Xpv/AD42/wD37FXaKAKX9l6b/wA+Nv8A9+xR/Zem/wDPjb/9+xV2igCl/Zem/wDPjb/9+xR/Zem/8+Nv/wB+xV2igCl/Zem/8+Nv/wB+xR/Zem/8+Nv/AN+xV2igCl/Zem/8+Nv/AN+xR/Zem/8APjb/APfsVdooApf2Xpv/AD42/wD37FH9l6b/AM+Nv/37FXaKAKX9l6b/AM+Nv/37FH9l6b/z42//AH7FXaKAKX9l6b/z42//AH7FH9l6b/z42/8A37FXaKAKX9l6b/z42/8A37FH9l6b/wA+Nv8A9+xV2igCl/Zem/8APjb/APfsUf2Xpv8Az42//fsVdooApf2Xpv8Az42//fsUf2Xpv/Pjb/8AfsVdooApf2Xpv/Pjb/8AfsUf2Xpv/Pjb/wDfsVdooApf2Xpv/Pjb/wDfsUf2Xpv/AD42/wD37FXaKAKX9l6b/wA+Nv8A9+xR/Zem/wDPjb/9+xV2igCl/Zem/wDPjb/9+xR/Zem/8+Nv/wB+xV2igCl/Zem/8+Nv/wB+xR/Zem/8+Nv/AN+xV2igCl/Zem/8+Nv/AN+xR/Zem/8APjb/APfsVdoPSgCl/Zem/wDPjb/9+xR/Zem/8+Nv/wB+xV3vTPNT+8KAKv8AZem/8+Nv/wB+xR/Zem/8+Nv/AN+xVrzU/vCjzE/vCgCr/Zem/wDPjb/9+xR/Zem/8+Nv/wB+xVrzY/7wpysGHHNAFP8AsvTf+fG3/wC/Yo/svTf+fG3/AO/Yq73ooApf2Xpv/Pjb/wDfsUf2Xpv/AD42/wD37FXaKAKX9l6b/wA+Nv8A9+xR/Zem/wDPjb/9+xV2igCl/Zem/wDPjb/9+xR/Zem/8+Nv/wB+xV2igCl/Zem/8+Nv/wB+xR/Zem/8+Nv/AN+xV2igCl/Zem/8+Nv/AN+xR/Zem/8APjb/APfsVdooApf2Xpv/AD42/wD37FH9l6b/AM+Nv/37FXaKAKX9l6b/AM+Nv/37FH9l6b/z42//AH7FXaKAKX9l6b/z42//AH7FH9l6b/z42/8A37FXaKAKX9l6b/z42/8A37FNbTNNyB9htvfKCr9IyqxGRnFAHzd+2b8N/DN18Mr3xTa6fBa6nYlCJIUC7wzAHdjr1r4KwRjPbiv0q/a6AHwH171xH/6MFfmqeh+tO2lwO9+COsyaT44sJo5Co8xQcHtmv0c06UXFlFc8fOgb86/MHwU5j8SWZXgmZf51+lHhi62+FtPZiMm3Tr9KQzdlVvKZozg15/4l+0Nd/vJPlz61uatqM6LlJcD/AGTXPzytdOC4Zj6mspMuKHW9qvkBhUwhZVyBin2n7tPm6UscvmTbD92sGdMWhbYLIwSQ1HqlmqyosZ4NWlMEZPAz61A7iSTdknHSkirE2k+VHC6Ngmo7olZFKetLBbb2yDipJ7dkHXOKpMLEc6ySxAEVUkj8leetaBmURhc81SvMsfWgVxsMysNp5NJK2G244NVvLYNuGRViKFp2ABoC5bt28tNw6VXubtWY+tXGjSOHYSM1VW1ViTtBoaEiit1J5vB4p8u6QhqSeDZJxwKVWwOtJsdie2lMX3qnF428Mh5FZ5J5LHiiAs5xGpJ7VKG0d14YvjMm1zk1duNQ8mQgVz+hJJZxGSTIzUy3CT3GGbOTUOVnYixrm6luRg/dq3bR4j4AFRQrHHEoHeluZmt0+vStEmiXAbd7VHHWqiMucPzWZJfSNeFWzikS6XzG3vitLopKyDU9Sa1mA5C1NBcQ3yjLD3pJdPj1SElSDisCS3ktboQRylTnsamxNzqoo1hcYGVqW6jMgBi4NZdm91DGGb94Pfmra6tFtKn5H9KLBcyry5uIJipc/nU9rdSb1dmOKbMsd7KSMZq7p2m7nUdRTQ20Vrdf32SuRVmeaNMiNBmmusluPmWiGJbg5Lba7DmIoZ8n5vlq0nHzKc1Aluq3W0spH1rRULGdoVCKkAhZHHJpTHETSGJQfl4p/kqR1oAieRgfkXK0GTcPu4NPVACcE4pqqu85zipAWB89xSyjPQ1CPKU/epXZVxgk0AMbzF6inw5k6ikkbdxUtuxjH3cigAk+XoajErFhzTpSsnzDIqNIvMPBIxQBK4OflamtESPmaptuRtUc0x9w+XHIoASNdgNNR9zkU5rkbfu0yKRST8oBoAVRGz4cYpy+TDu2jPFMO3knk1VWdFkO4kigCeSQLD5mKlt7rzIfu1D50EibR09KSMhQQpwKAH3B3KMLTYy20fJUbKzqCrGnXd4beFUC5J70AT7t5wFqtJOyPsziozcyFOFwajiJZiz8n3oAkmkkQZUZqzazDYC4wariTeccYqYKoA6GgAuJSx2qtc78RA0fg29yMZWtiSRkuevGayPiPcLJ4RvV7+WaYH5xeJP+Q9en/ps386zh2rR8S/8AIbvP+up/nWf3/CmS2fp7+zJ/yRHw5/1wP8zXpVea/syf8kR8Of8AXA/zNelUrgFIzYoopgcZ8UPE0+haOi2iotzcsI0kk4WP1P4V5Hq+m+G2uLCKGdLm/a5W4vdYlXBB67Qa9q+IGiW+saK4lkETwjer+lebnQLmTQkkllWG1QnyYgmPNY9yO/tXNVx/1d8h62DwlCtTcpysz2awnhms4pYZBJGyAqw7iplYHNc74Dsbqx8OW1tdZ3ovGeuO1dCnT3reElNKR5lWKjNpO6HZpc0lBqiBaKB0ooAKKKKACiiigAooooAKKKKACiiigAooooAKKKKACiiigAooooAKDRTZG2oTQApYA4o3CuGXxLq0cFtLLZtsJlZm/v7c4xU//CU6h54tls4pJWQyBg/AAXODxQB2QYfpSg1wt14v1G1EccunbpplDoUORjOMfpXW6PcS3VjDcTxeVK6/MnpQBdpNwxS1zXiHWLyw1GWOCMSAWyuqHoWMgX+RoA6TcMd6ARXEp4n1PznDW8SeXExZPUh9oqWfxNqFvMyzWUWYtodVlO45XdwMUAdgWUdeKC6j6+lcPY+J75tTVrhIxBNt2Ir52ZXPP5VZi8S3d41z9ljhVYMncX+97gY5oA7DcKAwI+tcRb+Jb7hfKjaRo42yz4UZUn061Pp/ii+uLy3H2FUglaJC275ssD7e1AHXseGrMPLe9aT/AOrJ9qy32++GO1vWgBRgnA/OkyuAc1wF34m1iOO+sQyi6WYvEQOsQq7d+MpYrryI4UdWwFY9Ae+aAOz79Pxq5YNlG9K5/wAOajJqltL5sKK8UhjJQ8dM/wBa6CwOUagCyWAHNG5c4rE8T3lzbyWVvbzCAXDMrzFc7MCsy78QXWnu0e2O6SLapfdhnJPXHpQB1oYGjcM4wa4xPFGqBy0tjEFUK5+f+EvtHb8abD4n1WSVmNjAIwC5O852eZs9PxoA7UMDnrxQHBGecVxNx4wn+2SxWlosg2ho2LcH5wh7UzUPFOpBPs6wwwzJlnbfxxJt9KAO7zSbhnFcpq2pXa39vax3a2yG1admZPvEEcVRtfF92sKpNZu9wAGUAYDR45f88fnQB3O4Um4e9cXp3ifWL2SKNNNVfMQyAu2AVqKfxhMqm6W0klijj/gb7zjhl/A0AdyXXH6U4VwM3jK/t7WOSbSSJJS2wZ9O/wCtdd4evm1LTEvGj2LISUHqvY0AaBOBTd67tvOaVuVPGa5bxfq95pOr6fJFj7MwbzxjqOOfwoA6gOp70bhXA6P4r1FGuF1GIF5bpooFHY4GF/WrXibV9Stdbit4DIqGOIgLHlcsxBDHsOKAO13Ck3DOOa4WHxlqEqGRdN2R+YkaPIcDJbbn6VPH4svCzR/Y4i0IDOwfhwTjC8cmgDtNw78Uorio/EmsTpY3EdtFHHcSSKEY8ttUkVv+GdSfUbaUyoI5In2sg7HrQB5x+13/AMkG176R/wDoYr81D0P51+ln7XX/ACQbX/8Adj/9DFfmoen4Vo/gGa3hDP8AwkVl/wBdl/nX6KaEssmhaXG2RG0CZI+lfnZ4P/5GKx/67L/Ov0v8JrG3hPTAUBb7OnOPashEN3oscsGI5Dn3qjHod1H0ZSPrXVxpgfdFObao3cDFTJFxZxV5p92p2gGmGCS3j+YHdXYXO1oS64JFcpfXzSzlCuMGsJI3iyrGzMTuWpbcfvQSOKApYZHFRHcHChjzUGxcZmD/ALvpUplyuHqJY2CA5NOkU49aAK/2cyOWB4qykUXlEHqKriR1baBxUpjZkJ3YJqiCtNFuVtvaq1ldeUzJ/F2rQihYoyljWdNZmOUuOaEBLK8rtu5qWKcjANVTMVGDxUsY3RlhyabBBdndk1XhjMjbScCr7qpVd2AaZcRYA2DA7kVJY1bVQv3s1s+H47VWCtGM+uKyLdVUHcxrU0qeONw2MmnogZo6rFJNCRCMKK5dLloLwB2xtPNdet2kilM4z2qjN4cS6cy52g9aORPUzYsWvQBEG4ZFXbm9F9EDF2rObwmisCJD+dadnpv2MKF+bHaqsTzFCW02SCSQ4qKCzt5pzuk4781ty2b348sgIait9GSxJaSTf7E0WE5DLO3a3Vkt2zmqF9pe3fNM21+xrdW4hsYzJtUisa61yC/nMbIoUnFOxndmdbXUsL+Xu3pTL1oHkDDh6t3dkIV8yEhgaqppjMftDvwO2aLBqXrGzeJBL2NdPpEOxAx6msfSmaZArD5F71oX+pR6Yi/xA01YG2YqXwmX96KrTS7X/dt+VPv4VifYop6WaCISZ5rouQQ27O02drk/SrkFwyTYkjb8qIZecldpqfcrH+9U3HYkLcbs0izdabOVXioPMVR93mi4WLcMv7vJWpPMTGdtVYWfy+QAKmB3x/KBxSERzQhvmWmxZJ2lelRtcyq2NpAqZJVZDjg4oAWdPl3rUdtcsTtZaRWmKbaYsMobPSgCy8y7cqvFMiulLYUU5IMJy34U2KFS3y4BoAlklaM7x3qATzNKG2/KTU7xsw9vSnRK23G0cUAEsYY8CoXUx09t6nfzj0pkkpmI4xigAVt7Ebaglt/nLbasxn5+lSFhuIzQBQCjbxHj8KRIZGfOSBVxmXbUaE9N1ACMQpwtOYRygBx0qGS2kz8rfrUsUbKp3Ht1oARIlaQrmk+yjew3UibVP3ufWpViz8285oAqGDau0N81JDG6n94/WrTRlxjADDvUUhA+RsEigAW2j3lmfNc78QlH/CLX+0YxGea6JCFJOK57xvP5vhvUY2jGPIft7UwPzm8S/wDIcvP+up/nWef6Vf8AEv8AyG7v/ro386oGh7CtY/Tr9mf/AJId4d6/6g9P9411d/4t8PWGoCxutWtorjO3Yz85rlf2Zv8Akh/h3/r3P8zXK+KdV03w1rmpzafr+jzyM/mS6fcrunJ9FOePyrpw9JVHY5cROUFdHs9rqFrcs6wTRyFCA+1vu5GR+lWtwx2z6V86pr9zpt9rN9b6hcQXUrwOIHfhYnVdz4/2QT+VW9Q8YXdrFc22g+I5NXtHjj8y6Em4wu0irjPbg1tLA67mUMTU+0j3i+iS5tHt5OjjBANZVjoMVvOjSymbyhtjRjwteaa1JqkOsy6TD4g1BRa6U94JPM5dgR1OOnNZh8Sa/o+m2Fxb6lcX0mpaZ9qcSndsO5QWHoACeKwnldOo1JvU2jj6kFyqJ7ZqeqWWmiH7ZKIxLII0JPViOn6VdyMd+nUHmvB9Zu9K1HTNGjsPFtxqVxc3qebicM0bFT0GOKbrviy50SS90C81S+fyrlFguTcCIjcpJDOQRjj0rZYNNJRZjHEzu24nuEuoWkN5DZyXCLPKD5anqQKtk7sYzXzrpnjDVp7G2vJLl3kh+1LHKTvyFZQvzd67nwPfanbeKNKtJ9TubuHU7Brl1mOdjDHA9OtKvguSO5VLEycrWPVV+6KWkX7opa4zsCiiigAooooAKKKKACiiigAooooAKKKKACiiigAooooAKKKKACkYZXBGQaWigCBrWBgAYlwvTiooNPsYs+XbRAHqcVbx9aXFAFSexs5htkgjZSNvSp4Y0iVURQqqMAe1SYoAoAKglt4ZGLyRqTjHPpnP86noxQBTk0+ykIZoELA5BI705rO1eYTSQxmUcZxVrFIRQBSGl6cqlPscIDHJ460g0vT8ofssS7AVUAdAavEUYoApf2ZYGIxG1j28cY646VNHa2yldsMYKY24HSp9vuaXFADX+4fpWWepyoIrWIyMVWNrHnrQBky2dqSZGhjDEY3Ec1VvdD026Ro2tol3MrbgOWx2rf8AsqZ+8aPsiZB3kmgDOtLeG1hEMEYiUdhWjp/3Go+yR/3qmhiWNcAk5oAZeWsF5D5NxEskZ6hhUP8AZ1jvVxbRZQbQcdBV2kwKAKxs7Yn/AFEeOnTt1/nTvslqOPJj6dMfjU+Pc0EUAUotNsI3LLaxK56kD3zTptOsJiGktYmOc5Iq3ijaKAK1zY2lyqLPbxy7fugjpQbS23h/Jj3KpUcdF9KtYpMUAVbSys7fHkQIvBwQKSOxtASohXglunc9at45owKAKcWn2MahUtogoYsvHQnrVm3jjhhWOJQqDoBT9v4UooAQ9Kint4Zx++iR/qKmoIoAyLvSLae9huH4ET+Z5ajgv2P6VeNtC5JkjR2YYJI6irBUe9GKAMq+0LTbxNrW6AF1YjHXac1Y/s6xIjBtYv3Rygx92rpGRRigCrJY2ckKxPBGyA55HSpbS2t7ZGS3hSNScnb3qbFAGKAPI/2uv+SDa/8A7sf/AKGK/NQ9Pwr9K/2uv+SDa/8A7sf/AKGK/NQ9PwrR/CM2fBv/ACMNj/11H86/S3wWQ3hfTfa3T+Vfmj4M/wCRisv+uy/zr9HPDOqR23hmwjC5byEA/KshHVMyr1bFMleFomXfyR61yF7rE5l7gVSk1OVpVVpCqnrg05Dii7qWo3NrctGjEqaqxfO+9+rVWum3NvDM49TU0Tbgvb3rmkzpjFl9Cqriq7xnzRJ2FPZtigqN1OMnmptxt+lZJmxZDgoKJfuZqK3dF+VufrU7MjfLxzVIVyAOm8Ajmpbu3lwrL93vRHAjSg8HmuksYYZIPLcA8UnKwrHPtGFgHrUaQ5QluTWtcQKjNCFyT0rKkjuFcooyR2pp3FYyb62ZpPlFJBDPFjIOK0QZAxEiYNPG4qcjj1qmwQyGATKGY4pCVWZY2GV708uAyquRU13FH5YYD5qkq5MbCKSMFRU1vZRQkbqdpb7kCk1dkiDcE81LTDcoywrFOr5wtbsVzD5CqrVmLB9oOwnOKeIfLOwD8a0jKxnJmmZl4xSS3SKucc1ReOQqNrEUpjbbljkCquZWJbqeSNPNU4qFZPtaZaX5vrT5SskG3rVW1hIc7Rz6U7hYkktPOiMZfP41z91orI7FWI9810Dy7cgNg1mXb3Mkuxc4NMq6K1q00KeVKxYdua0LOzmkU7mO01QubW8RPNA347Vq+H7qacBZIyu2hhdF20gaC3MJGM96q6nYtcPGnLKDzV+5aUHNOg3MmWNSkwM242P95eaq3TSxxjavFT2y7bctIxY+9JatHcOVdzjtk10GJVtxJN94Yq0UaMfLzUqweXJkMSKhu7wxttCZzx0qSh0HmTDcVp0hUfLt5p0D7ExuIqREV+c5NAFNvOaPavFWLNHijzI1QSrcCYbQQKnk8zywCKCRzt5o+7TI4Rk84ojjmK/KwqSNJl+8FNAD1XjcKTeSetSBVC9RRInyZVRQBC77m+U8UPhQNpp0aoelPKoKAIfMbP3uKf8AaFAwGqNlBDYFPht4zBubGaADztxx2qvcybGGyphCSeCaeYVXAKhqAI4HDAmoQzGfFXhBEi56UxUiL5U8igCKSNgaaVZamuFMi/K2PpWXcRTq/wDrWx9aALuWA5aonl5xvqDJU7S5P409YuQcZoAfsCnczVKJlK/K3SjdDyspwahSDa7NGSV96AH25meYtnimNHtudzt3p0EiRv8AM2D6VYmMEoy+FoAgZgZvl6Vi+OIf+Ka1BlH/ACwfP5Vvlre2t2lOGPasPxTcrP4O1I7cHyW/lTBH5u+Jf+Q3d/8AXVv51n960fE3/IbvP+urfzrNHWmKW5+nn7Mw3fBDw4P+mB/9CNdvdaDpNzdfa5tPt5J+PnZATXFfsyf8kR8Of9cD/M16VihScdhNJ7nPz2tqt+8smkRyOV2KwjGduOlNt7DTY4Ggj0SOOMkMyhB1HIPSugxRxVuTC3kZLLbybrhtO3yMvln5eSvcfSmJDbARn+yMCOPy0G0fKh7fStkAAYo/Ckm+4mvI52DTNJt5laPRIkfd5gKoB83Y/rS3tjY3EkiTaNHN5mGYlO4rocD0oou+4kjCtdO09ykB0dYo0BUAoMc9a0lsLZJo5kto1kjTZG2OVHpVvv0paTlfRsaVugL0FLRRSGFFFFABRRRQAUUUUAFFFFABRRRQAUUUUAFFFFABRRRQAUUUUAFFFFABRRRQAUUUUAFFFFABRRRQAUUUUAFFFFABRRRQAUUUUAFFFFABRRRQAUUUUAFFFFABRRRQAUUUUAFFFFABRRRQAUUUUAFFFFABRRRQB5H+13/yQbX/APdj/wDQxX5qHp+GK/Sr9rv/AJIPr30j/wDQxX5qHoat/CBs+DP+Rjsv+uy/zr700u5b+yLJQOVjX+VfBfgz/kZLL/rstfdGmsRY2o/6ZL/KsmNFyeaRmyaSJTJIo680z7+ataUuLhWb1rOTNII63TrG1lsAhQb8VnXumtA57LXT6RBF5Cu2BWf4k2opCnOa5ZN3OmKMAeZjYgzUtpC4y0gwBRDNHEM8ZqV5JJYmYAhcc0Ipi/Z1ZtyGopkkz8tEDSw/MwJU05ZG8wMc4q0QSWySgBjVyO/eAgenaojJtwR+VQwfvJGZl6VMhmslwZT9oZcYqpPcFbnz1OR6Uy5n/dbVyq9wKmsfs9xAQQNwpxApXTeaDIeKrW0jEleoqecjzWjxxUdkFim+YfKTViLXlqqbytR+Y0xAUcVoNJbvDtGKqGRYQ3lqM0AWLL9x8zVYk1O1z94ZrAu76Xo3ArPVzJKPrUjidfa30Imwh5NbOxVj3yd65GFVSaJuBXVJNHNCqbtxx0pozkNeaPB21AjySZGOKHt2iJk6j0qOC8+YqI8fhVkDbdjC7NIOKuWLrcbniXpVGZZbonbkAdcVe0aRIYmjGFPrQMp2ls8moMZeBmrmoRRKh2YGO9QXcjRzFkbrUbvLImWHFFx2GwvNE21/mQ1oRNHHhY4wGb2qmiMy89Kgubh4RlSSR0ouFjZZyy7SvNZN/eyWZLMPkHWrGm3nnDdJxis/xFMl0CigAdwO9NMkal0DH5bCi3jVcsvFU3BU809Jiqnk102MjQhn2RfOeakhWJhvkAqrpsZm+aQfnU0gYS7cYXNSO5IPKebCmkLLFNjdUzW8cSeYnJqmjLJKd1K4XNRHjkXcMVWmbJPNSRFYwY9oquG8qY7huBoEPt5ApxtanXM7DHyt+VSh0/gUVXuJAx2scUAI6bgCj1JvaOLDNUUmyGH5Dk1Sh3yvl3YD0zQBoRSbf4afJJuB+WoImyeRSrjecuaAGwSbd2+rsao9qWU9KzpY93QmnQtLGNgyR6UATpcJt2qfmpoeRD83Q0RRwrNvbA9qi1G4JcCMcZoAfcTn7uKjVigzjrUMsjbQdvNIFkkUfMRQBYErDpTWct160TDZEAx2n1qB9yxgoS2e9AD/AC+Pu81JC8iffXiq0ckivhic0Xs03lkLk5GKAIdSuFSQFBv+lWILiRoQdu2qOnWk5l3SZI9DWwqfMAVAAoAjNokieczYb0qsI3mfaTgCrd5ub5Y+PpTLS3lX5nzii4CXEa+UkbdKyvFnlr4X1GKMdLds/lWtMY2mC7zj3NUfGlusfhXUGQjmBs/lRcEfmx4m/wCRhvf+uzfzrMPQfjWp4m/5GG9/67N/Osv+EfU1Qpbn6e/syHHwS8OjI/49z3/2jXpO72/WvLf2aY0b4K+HCV/5YHv/ALRr01LeIj7p/M0CJf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Ko/ssH9w/99Gj7LB/cP8A30aAJPyo/Ko/ssH9w/8AfRo+ywf3D/30aAJPyozUf2WD+4f++jR9lg/un/vo0AeUftdf8kG176R/+jBX5qHoa/Sb9rmGOP4Fa6VXnEfc/wB8V+bJ6GtH8IG14M/5GSy/67L/ADr7q0+P/iX2p/6Yr/KvhXwX/wAjLZf9dl/nX3npuP7MtM94V/lWLLiOtUyxzVmIFZAFHPaoztU8VsaOsbMr7AzDpkVnNo1irFu1vbsQhQpGKe9wLr5ZOoq6IwykbdmfSsa9tZbV2dSxBrmepupFG6iZbrI+7mtWG5i+yGAAbmGKz5OVDOcGkVU3B1bBFOwrnQSSWpsljIG/FZ/lhpFUetQLyMnJqRJUj+fccimhBG4W8Eb9KWe5jinKp3pJR9oO9VGfWq7x4nQOMc8mk1cdzRR1aIhl5NRRqbYkr3qe18ucbM4I70TKFO3O4jpmmtAuQyKCvmd6jUoylW4JrQW4g8sRyRqD9KqXFqsjAxd/SncViNoxGu4NTBPGyHkA1V1ATQrtJOKq2+WQsSaLjsWbu1aVdytmobeNo+CvNXYZNkftTSyspYYzUcxSiKzsWHPSt3w2rSuXLH5aoW8cLwZfGasWcjW8MjQ9R6U1LUmUGdWVUrtYcVSvYIYlLRgbqwF1i6OVbINQ/brkyfM7YrflMWrGhHdSQlwR1qslw4LknGadFcRyOFbn61ozWdu1v5mQMCk4jSK0cMjlXZsirdxII4gq1BFKuPLXNNnik2nnPpU2HcSW6LR7E61FH8iF7j7tVrxpbRN+0GnWTPqEJDnC+lKwF+1SO4OYGwvfmi4tYPNDqwOOopBbLCoWJtnripbmGOG2MgbLUkxcpjs5Y8ipIo4yQTUc2A3FTwyKE5UV3GBN53lMNnSp7qZTCrAc1ltJulHPFS3D7kVVNSwL6TP5GAM05I1WPzHXBqjveNQAWqyLgvCFbJ+tQwJVmWR/epI/L3nzKoxxsJAy9KuGPzE64pgPRo/MKxc1DJGrzHecVLb2saruEnP1pNqhjzuNAEQXDbcZFSGONRkrg1E+7zPlzipyuV5OaAI85x8tOkhwgbFRSSFjxxSl2AwzGgCs8z+cQq1JBdsJCrJUkagt2zTnjEZzgHNADHVXO7dgUTKuwGPk04xknAxingCJe1AECo2z51psjbVBHanPN5o2qQMUh2yDyznd7UAZerXm8BScGrellvs67uRxU8+lQyJmQgH1ptpHHbnYJN49CaAC+Rgd6Cq0c0jsFK961JhvTjAojtEC7sjNAESRyghugq40O6MMDUUpZkAU4xTlkbywinJFACmLB3CmPK5+ULxVkHdF82A3pUEJZWPmAAUgK8lsrDKjBrK8VRsvhbUd7/8ALu+B+FdKrLt4C1h+Mwp8M6gcjPkN/KgFufmj4o+XxDe5/wCezfzrM7D6mtTxaP8AioLz/rq386y6sUtz9N/2aB/xZTw7/wBcD/6Ea9PQ8AV5l+zR/wAkT8O/9e5/9CNej3BaO0dl5YLxSdwexPuHYg0ua5T+0r5fmaVYl/2sCq761fb9iTxMSeMOtFK9TZHPKvFHZbhRmuIXXNQyd0vIPoMU/wDt7UP+eg/Kun6tMz+uU1udrkUmRmuL/t2+/wCeg/KlXW79ukgz9Kl0JxV2CxkG7I7PcKM81zWkX99cTN50g2q54x6VpRXUnmEOSB2NcynFvlOyUWkmahpu9c4qo02I+HJrOvrq+UK1s2cdVI60e0itwsbuRRmsG31Oa4k8tcxuoy4I4pr6hdLKcOCKzeIghbbnQ5pM1zz6pcKhO4ZpkOpXrZZpFxUfW4WFc6TNLmueOo3R6SCnNqFyFH70Z+lH1unYZvFhnFG4Vyt/qGpqgltpE+UfMG4BqW21W6uIEkJCsRyB0prFQY3Bo6XIpa55tSuVkC7x0qNtSvt/DDFJYuDE9Dpc0m4Vzp1K77kU8ajcEdRQ8XTSuCu2b+aXNc1/ad75u0YxUw1C5xwwNJYynYTepvZpa5s6vcLJ5ZXn1qQahcctu7dKaxcGF9bG/uFLmsOC8vGVWcfKauNPIV2hxurSNeEi3HQ0M0ZrMS6ZQNzDOcUkV0xZ9zcU5VUhaGnmlzWS2oMvyhgTUUmoTr0YVEsTBCWuxt5pMisE6hcAjLAA+1U7fVr5rt42kBUe1Q8ZTDqdXmkBFc9Lf3pHyMKel/cb4wzgA8Gj65Am+pvZo3DOKyvtMvmMu/PfinJesxwDzVvEwG3Y1KTcKzRdSABmOATVOfUZ43mg3gSZLJx/DVe2V0Datc3gQaWuHttc1BoVLSrnAzx3qX+27/8A57D8q7FRk1dHK8ZBOzOzoJrjP7bv/wDnsPyqObXdQWFiJRnntT+rzYLG0ztsilzXCWXiHUJLVGaQZ78VN/bt/wD89B+VH1aYSxtNHa5ozXFf23f/APPZfyo/ty//AOew/Kl7CQvrtM7WiuK/ty//AOew/Kj+3L//AJ7D8qf1ebD67TO1ori/7bv/APnsPyoOuX//AD2H5UfVph9dpnaUVxY1y/8A+ew/Kj+27/8A57D8qPq0w+u0ztKK4z+27/8A57D8qadcv8/64flS9hIPrtM7XNGRXFf25f8A/PUH8KP7cv8A/noPyp/V5h9dpna0VxX9u3//AD2X8qP7dv8A/nqPyo+rTD67TO1oriv7dv8A/nqPyo/ty/8A+ew/Kj6tMPrtM7WjNcV/bl//AM9V/KlXW9QYgCRTk0fV5/IPrtN7HZ5GaMiuNfWtQRmBdePSqM/jBYXKy6hErf3SRV08HVqO0UKWYUI7s9A3Ck3rnFcPa+JprlN0FzFL/umtHRtUu7nUI4pGBU5JrOeHqU9Jouni6dT4WcT+15/yQnXfpH/6GK/NY9D+dfpT+13/AMkJ17/dj/8AQxX5rj+lS/gOrqjY8F/8jLZf9dl/nX3lYfNpdpj/AJ4r/KvgzwZ/yMll/wBdl/nX6AaHav8A2VaSbcjyUP6VhJ6GkdxPIYpnbWzovyJwvIp+kqt8xhKbcd63NMsIreQiTp71zzkaobazRzsEbhhV6SyjlT5hkVjanC0F150Gce1amm3yNB+84bHQ1CNDF1bTlWX5eFrPnt448FTyK3bmbdcYI3A0240lnj87oMcUwMmGaNUwy0yZEkUlOtWbi1WJecE1S8zy+R+VAE1jN5Z2tRcr9oJ28UyKFpgW4H0qzaRiMEkkkUATRxRQRqVb5u9OvGjZVaM5eopGVsqeCarrbTQzK27K5oAtyRxvEN/DVF+9hIZeQKW4+Rd55pLe9DrtZP0oGV73dMvzCq8UGImxWoslu0RHBaq80O1Q5baPSgZTY/LtqALIkg9KuBI92c5NTR2/mOBipsO4yF18v5jg1bsJsZVeQaiu9JuY4/NVSRUujwPIfmXBHamlqDZDexyeYGXgUzlcM1biW37zEmcVR1az3HEZIHqK3uc8ilDMu4kCpo9Uk8wRtnZUmnW8cRxJz9asXemoyGWIcjoKLjjsXD5Ztw6DDVnXrXQ5VjVnS0me3ZZOMdKtWsMjHc6ggetSMz7RZLpdk1TG1NoflOF71cmtHVw6/KPakulZ49hpARxzRSDbu+ao5ck7Sc+1VPJZJfkzmtC3iZ8Ky4J70khNmVGuG+epZNuMLVVldpvvGlkDq2ATXac9yRY1DYzVpIVA3VQWOTdkk1K7MoGXP51Iy5DMhfDLTp54w21VqvBLGfrVpAsh4VamwD7WZduDT2cg8dKrOdsowoAqaWZHj2gAGgCxCiMnyvTMKrHJ5qtC7BdvK0hmiY7S3zCgC8Nnl4P3qgBZM7ulEUo3ZbmlnlVugFAFVZP3uDVqZEKA96WKOMn5woNJd/KPlwaAK6xtv3BuPrU7kFNrNz9aYAfs6kdabPuYAbcHFAE9tgLtZuabLGUJZm4rJur9oMRsvzetSxXS3kIQuwagCykEcknmeZtH1ouZRagmJfMJHXrSC3WOELvyfrUpCx2/NAGdDPc3PySEqauQ2q24zK2SelR248yXMYqxJDIcs+TjnFADmxtGW/Wp41DR5En61QSTzAQVxTreTyXO4kigCS5aRBkd6faeYgDt3pWczRfKM1EyXTgKoOKALksTP8+/B9KYEaTiRsU6P92Nkrc+pprqUyQxcUgI5o5QcRtmsrxZGR4bvy7c+Q3H4VpLdtCT8u4Vj+KZ/P0G/Jx/qW/lQC3Pzh8W/wDIwXv/AF1b+dZRrV8X8eIb3/rq38zWT6VYS3P05/Zo/wCSKeHP+uB/9CNeiXrlLGVl6hDXnf7M/wDyRTw5/wBcD/6Ea9Dvh/xL5v8AcamrGU72ueRfEeeV9JtT5zJmbBYEjgiuetoY7TX7CO31M3IfaWwT8vtW98RNi6Nbbl80GQgDJ64rlvDxVNasw9qIyZF5YnJr3qUFybHhNtvU9QmXbO4plPuObhz2yaZ27Vy93clq2xPZW5uZhHXR22l28abuC2Oc1k6ErRy+cykDoK2JrgyEWsKHzHB57AV5devLnsmexhMNGUOZlC1dYdSeVclGHIHStZHhuE2K/wA45+lNt7OO3hKqwc45Y+tZ9zNHHqG2BtmRhq5XFR95bnXUndqPQ1d8cVuPOYfX1qpFqVoGKlsdcGq95Z3MlsGRvMUdAPSqkHlxlIpIlznkGs3UbexjObTLmpqYnjvoVLRMpVx3+tUpbm12BvM5PtjFdEyxmIMcAY/KoIILWZXURRs3uoP86dSlGaN7xaRgqY5sFriPA9GHNWTEu0LjjsR3qyNNsnDwvDGrZ7DH8qZc6aFBFtPIpA4BbIP51z/V0iPduVm5bcOMcU8D5ctzTFl+fy7giJxx8w4NSr6Kpz/OuWpFwexViJolljZXztNZU8c1nkwSlkB+7WyQRypxnrUOQ27co49qdOYpruyvZTC5zlsDHI7g1c24Xaaziyx6wjqAkbDB9M1pXjlVBAGKJxvqChFLcaX24GOtK7eWuTjFMLbo87ecVCd7KRuyfSoUCZTtsPe4GOODQLjaGxVNlYEg0ijqpOK6IxjY5JVXcuwK8zh26Vqw267PMGCKybOTClST6VoLIFiVN+B1qqbhHc6qSvqTF2fthBSo/O3g+9V5LgeXtxj6VBDOqT5/hqZyV/dNHNdTQ8uMgbex5zVeRo2mJGcDqBUM99Gg+XrmqrTKT5se73FNzMVLmdkX5lViGXiqV1cLbgNIpctwFFQSX7SyZjjcov3iO1DE3lzEYRlU5LVnOV+hqvdJEiuZvmkmaNT91AKfFbLCd2TnuSanO1m3ZOT6GiTnJk5HY1EWhSvuKp46imBGmdfLzwakiRmAMaAir9rEIgNoHJ5rSMdb2M3JCPGFQN0YdajYH74wnvVfUppfOYR5AFL53meXESTxzVuasNptEjlo4jIxJA7HvVSe4t7q7thgxsELEnuO9X13PcJGw3LgmsnxYqq0Kx4jl2sMj0JrakuZoqokqZi2zBjJsB8vedhPcVLTY8BFVcAADAFONfR03aKR4MlqFNf5kdfUbadQOp9hVXbEirpbYjeBusbYq0TiqQHl6oewdP5Vd5Paiz7jmvIKKKKd2ToFFFFGoaBRRRSt5hoFFFFFg0CiiindhoFHNFFLUNAoooot5hoFFFFFvMNAoHGT3HSig9N3oDQ43UUmO/LN6HCfELxNNbyHTbGTa4GZHHUVwsUU97OwUtK+wsSTVnxEWfxBdCYkZfk+1bfh210hbqQxXkjsYWyuOB8tfeU4UsBhoySu2fF15TxNaWtrHP6bqV9ps/nW0rAoeUzwa9t+G2rLrDQXC43gEOPfFeL6pb6ZGM2t08kmeQRXoHwDMh1OZc/uxz+OK5c9oU6uDddKzPQyepUji4076Gr+12f+LEa7/ux/+jBX5rHoa/Sj9rrj4E66vX5Y/wD0YK/Nc9DX579n1P0ZrRGz4M/5GWy/67L/ADr9FvDCsdCssrkeQn8q/Ojwbx4lsfeZf51+j3hONzoFmBn/AFCfyrmquyNIFxAsEgeFMHvxU93qCtFtH38U4R+UhLVWtRHJdAlQRmuR6mqEjuJGXDJkUiEtKAoxk1p3kMcNuZAAB6Vl6fM0k5O3gHrVRZaRZkGHUkcip9RvJfsm2PsKS5i8y2bs3rWXPLNGqxYJBPJqgsZ881074fNJ5ZkG3OCau38ara+YrZfHSo9BaGaUC5IU5pBYhs/NRzGDmrO+SMnKE/hVm8iitJfMTkGrCPbyQ5YjcRRcLENtDHdRF2O1hUCOGkMYkzjtmrFoI4t4Ldax7iPyLsyIx5NFwsaskDbct0qNYoQp21Si1J3fym5qyrYcKRwadh3JJLaARbomzJ6VM9pI1uvmZz2FMjiXzQwNb8SLLGvfFFgucs9jNG+7acVdtIpmIYJwOvFbkoTG0gUkZSPgdPSlLQdilPcXX2cxiPI+lZC3c9tchtuOeldJK27GBxVW9sBLH5iqCwpJ3K5CxZzx3dtnbhsVTeOYXIRlO0mqtpK1tN5b5XNa25gm772e9XzHPNWKGoqsJBC4qWCRjGPSrD2jXAy1V5UNsDnoKLiixbjeIx5PHrS3VxJDaps696ZBMZG+QcVea3huI8s+3FNMbM1tQnKAEUjXgK7TwTVrUYII4R5bAms2JfnG5QR61XKK5q2UUbLvbmrS43AqvAqhFcRxgDirYuIzhgcD2p8pJgyQsJuKWQBT83WonmkMnmZOKrTztLJ6V0mJeiYuelFxDnFJp9wirtZcn1qOXzDMWDMV9Kkoeg/feWFxUi745cbsU22Kytg5DetXRYnaW3ZOOM0AQxSM0xVhSyRsJuKbbwuj5ZiTVmU+g5qQGIzbvmTAND2Sq3mnvTZWm2D5acLj92A+TigAmXbGDTG/1YNPubiKSH5Rg1DakkYOCPegBXfMmGfH40+cHYNrZpJ7Pe+WbFD27R4w2QOtAFYXE0borD5avu5mK7R25p7m2e2Zl2lgO9UrK8RUZX4PtQA25tImud0jA08Q28Jyo6025t5J081WxUSzMqhGXPvQBcjVS3LU68QNHtU1GhXZkjBqxE0QT5jk0AUbeKaHJjGafHcXDSFZFxU4lKTEdqYWVpi2aAHGE43DpU32VWi3N6U1ZJGHQYpHmK/Lg0AOtGWPKjmrMc0gYhU/Sm2saFC+3mo4rjbOVwaAEubeSVtxODSKWhQq/PvWgDxu61Tu28xtu0Y70gKkiq0OEOTWV4gtWi8Nag8h58lsflW3LEiR/u+tYviUynw7qHmMSBA/X6UIFufnB4w58RX3/XVv51kdhWt4s/5GO9/67t/Osr+Fa0QPc/Tj9mf/AJIp4c/64H/0I16Jff8AIOm/3DXnf7NH/JFPDn/XA/8AoRr0O+/5B03+61EdzKXwM8v8X6Td6tpdvHY48yOTcRWJp3hzXP7VtZ7tY9kTjJGOBXYxo7D5N34UFH2nCvmvXhV92x4b3FuCDcPjkZ4I706zVTcrvXcucVEuMgdDUlt8swYgkh+BWFSVoMugk6qvsdXHbqIgwAUY6elVLqfbLDHActu+Zh2FOljvbplVm8mP27ipvLtbWIsoDuOD6k148nd3Pck7aREufLSIsrt8x5GeTUVtp0cbNdSNnjOGqnNuW7VpsgE8ntirT3wkZURdydOayjLmdjDns9Sy0rLbCSH5FJwM1j36kyFnbMnXArZvnVbHagwR90VTtLi2uSzzr8yrilVh2HNqRT+2TNCFD8Y6eta2kv8AuiY1Occ5qtp9pHNMJNuFHStEyRRghcLilFSQoplCzhmuL9mlc4B6VqvCCnlrwPXvWdJdI8i7W2N7d6uW87BDvzj1rWMlexqmhL21gltfKlRXHTceorJjH2O6FrMxZSPkf09q1pQZMKrYHUGsXVYZlw/Vd3PrWdWCZoiUj5+ucVC65Dcc9qsTqqRI6tuBA5qvcSKsfB5Nea4NNkVGQS26yYjkHPYjsant5POgkt5V/ewYGfWmWqESLIzZo1FvJu4rsDClwr478YropaxdzSm04sY25CQWB46VBHJh8irl/CoXcrAv3qjx16VHJ1OGq3zD5txfd29ajdSmM1ZdxhEA60t1GTIMVPNYPZ31HW2D0X60/wCbLFgcDpS7QiKF6nrT5NwA2/SpcjrStBWKbSTEFgpAqPdvXg1fdC0e3gVXgjCEjbnFOLOadOVyuh5w3ap4Y/MIYnaoPQd6YrLJcEEbdoyB61Zi27TtPLdfam9i4R5Wgkj6tGQueoHSozvWMQ8KSDs28c1Y2Ajnmq13tR0bn5TihaouT1II49TRPnnj6dcd6Qf2js8v7VC2f0rSkVfs53cpjkViXUGnQsriacBjkqufrUpWMq0ZJcxMg1a3P/H1FtB5q0X1YOGguo3GMnA6VR8nTpisa3c8jvyAc4FaEIjs4fJUswPcc5rRSMIqUh1sbva73UiSMx+XbV+CP5g5GMjrUFomZBIYyvHQ96teUCpbJ+lOCudMG9hysy3Q552n+dQWcEc9zdSzjfjAG7txzV6MD91Mo7YNUGmMNzcxtxvZWj9/Wulu1rGzjpZmLqVvDb3Maw5+783tVc/ePpV7W4TFfMeqtypqjXvUHemjxcQrVGgoIPJ7YxRQP61sjHqU5cvqiDH3UOavH29BVG8zFeRXA+6Ttb8aujkUypCUUUUGQUUUUAFFFFABRRRQAUUUUAFFFFABRRRQAUUUUAFABz7HrRRzmk73SRSfVnnHxF0GaO7OpW8ZdG/1mB0rktOumsZXdFBJRkP4ivc5FR1IcKQeu4ZFYl54U0W5kMjWuCepQ4r6bBZ5GNP2VVXR4GJymU6jnA8ht7ea6m8qGPdI3TAr2/4U6QdIWFWH72XLP7cVDpmiabp5zb2qbh3PWuj8O5/tSM/X+Vcmb508VTdOCtE6soy72FTnlucr+13/AMkJ13/dj/8AQxX5rnoa/Sj9rr/khOu/7sX/AKGK/Nc9DXyn/LuL8z7jojY8G/8AIy2H/XVf51+k3hOdI9BsFPUwJ/Kvza8Gf8jNY/8AXVf51+j/AIbtml0XT3HAFun8q5a+xpS3LuoXOQVFQaTxNk+tPntZorhS6ZQn0rWW1jSJZFVR61ynSrFTxCZBajb0NZ9kzRoCF61oX8/nSLDtyKksY40fEigigvQtwKssQB64rIuHCTvGy8DvW9C0OeBisXWXjjmJAyTVXMzOmhaX/VnPtVWS28o73O0ir8EnlEMwwDSXoSXB65ouAPOktqFHJFNjgZ494z8tNjjXGBx9KlWdoVKclT1NAFWQsrZwaV0FxGWxyKn8yFwf61TmnMb7V4WhARw2QEu7dzWmkAKjnntWctwu7rir1vMuQxarESr8nU9Ku6fqEaHaxqu3kvHnNZ13GNrNGxBHpQB1QKTDeDVK5YhsL1rAsdWmt4ypyw96vfb/AD1V8AH2qWrlJmjZ3OW2vV+OZfuryaxCflEi9anhuRwucN61GxdyXVbRZv3g4YUljLIU2YzirMUg2Hcd31q3psMfLYFOLM5xIojN6cU6eFZYWVupFaKKueOlK8SsR8orVLQ52+VnIXJk0+Tp8pq1ZTiWP5mwD71q63ZJcWxXABA61ysa/Zt8bSE8+tI0guYvzsrMQr5/Gq4mO4pipY7MSR70fn61n6kLiBThD9aakU42LLruGd1WbBtw2sa5kX8sb/Pux6VuaZcJMAw4NXcnlEaNlTpxWdfZQgoO9b1+g2Eq1c5dTP5oXGea6TmsaFukjKMJz9KugvbIGlTr7Va07zPsisIgTj0qvfNPLKFdcD0qLjGo/mygxxY/CtaIHyhvOKoQhoV+YYqSN5JT8uSKLgSsMtUqxrjJqkVlEw61eOfLFIBhKkHnNVVkTzCpTIqyTGqEEAGoYSFY/ICDQAhjimjwi4qCSDyQDvx+NToMTfIDioNRhldxtJwaAJoCs3LyY/GpnjGMK2RVSCI26/Nz9atRBZOd2KAKRs3d3VWKLSQWccakE7jnrV9/kUnrnvWe8cocyKxwaALqgRpjdxTZ/suwNuGaqQs24+YSR71DjdcY7UAXlbzgAq1I9vsVSwpFUxRjZ1pwdin7xjQBHcgDmsu4WYyDYTya0pJFYgdaivLiOFANoz9KAHWqzRJ8xzVy3lEh+aPP4U3Tl+1xZqTyfJLDdzRcBwkbzMKvFRTMqyfd5poMgA6091OAzD60XAlSbI2ihVbJypPBpohWT94hIFXYv+PZwBzxzUTfKrlUo80kjl9V1aaxTzFhRxjJBOOKx77xHYaxoV/bxt5c4gcmNjjIxzitbxEm9CD1A/EV4v4zWbT9VilhYgSMVf3B4ripYludj6CWX0PY8z3Pkbxd/wAjDe4/56t/Osk1qeKznX70/wDTVv5mstutene585HS6P04/Zo/5Ip4c/64H/0I16Hff8g6b/davPP2aP8Akinhz/rgf/QjXod9/wAg+b/cNEdzOfwM818QzeXZ2sK3EtuZZMBozg/SsiZr6z1C0f7fNtaUI0ZkLbh61d8ZwmfTbOKIy+cJ/wB0IlyemT9BVOzt9Rivraa8Vng3gbkjGA31zXsQty3PHcbs6if/AI+X4xzjFX7O0ZDFKxJVTk1JZ2LSXLSyfcDZz61furiRd0ccACkYPtXkYvEXfIjvwtDl1ZfaZeHX7rDNZlxc28Mp2cs/86mkWUWShduNg6msaOQRylmUNz6964ak/Z2RtWnqajQTXAVrqRUGeF9qfdWi29u80LbhkYGKqtO1woZs5A4rU0thJaLHIo5pwtISakjKu9RlkCgIEXHFWbS3j+xieRQjHrz1pNWgRY0dcKA+DUOrIPLjkik+Qjlc8CiehL91mrbSRpEMjavbFUYNtxdSnDFc8VXsIpZoC3nAhT93Na0KC3s/kxuPejmuapuZXjggRwZgRz8tXZGjKlNpxjrVMzbpMTjA7HFW0bzAOgX1NCZaRA5bbtBBHYgYpk0LPCBIctg0jpcecfMPydgBU+CyBR27U+YOaxjN+702OMtllY5/Oq7rlvUVPLG1temOTiOX5kJ7H0q7bW8i58xQGHUVzODbZEouRStUZn28/jT9bjWHTokkyS0g/CtW2TaysUGDnNVNXga4t2jXOEO9eOTjtWtKjZM2UuRJAlvEyh5GGMdfWs66tgF8xfuVo6f5d/p6mM4wCGB7N3FQXSsAluBgD71YVrxdzOpDmM+L/WKx+6KuSOpAYc1Fcw/IBGOB2pbbfjaw4rC/MZxi4smI3MMHoM0qndlvemrxuLHjHXFMEqCPHVh1WolB3s3d9Ebzny2Jt2PmOKzrjU47fcZZ403nbGX+X5uw96xvGHjnw3oemuZLoTXQYIlvF8zs57Yrxzx9YeNvFnhq71m8nax+ygzWVhEfmHoxPr7V9JluQyxTg6r5INrV7/duclas+bQ9+iRlYyMQzNUyKBgdGPNY3gPVLPWfC9jewTibMKh2P3gQMHituUJtxIeR2FebUpRhWdGUX7vfv5f8EhtvUQs27rhPUGkWLz7gE7ilQNbyrLlG3R4ztJrR0+VWXhcD0rnnFDi9RzgYKYyuMc1WSKEblKrx7VPcSFXVFTO4/lTVUQq87rvOfu1lCLvY61K+hAsQVMIkan121YsYdqHjvnimtMkmXSFsY5GKt2su2PDIV9OK0VNpilC2w4JIxyoPuc1JE/Ow4BpfMAXOW/ChH3KSYiB61ooaGTvcRi6uY/7x+XFVdXRvMgCIGbJbnqMU+9a5iTzFUFkUlRnrVDTJ5pES8vdwcgjA5C0LQ6WrpCajMk1iA2BNn5QetZJ4IDdanZ0eW4kMJYhzhs9OfSq/ck/hXsZfO6seZmMLNC0UUV3I88ramP8AQ3Ppz+NWIzlFPtUV6hktJEHUjiiyk8y2X+8vDD0qi3qiaiiikZBRRRQAUUUUAFFFFABRRRQAUUUUAFFFFABRRRQAUUUZGRnjPSh73HvK4Z298VDc3FvbgfaJkjz6muS8X+LbvTZXtbWzZH6eZJx+VefajqF7fTebc3EhbPc8V7mCyKpiI86lyrueRi82VB8q1Pc0dGXeCCpHUc1p+Gx/xNY+4wcflXheh+JtU0tgI5Gkj/uMc17F8ONSbVJIbp4TExzkH6Vx5nlVXBxcm7o7ctx8cRJLZ9jI/a7/AOSEa79Iv/QxX5rHoa/Sn9rv/khOu/SP/wBDFfmsehr55/AfWvZGx4N/5GWy/wCuy/zr9I/C18ieH7GPv5CD9K/NzwedviSybt5y4/Ovte/8WNpmj2cdpgzGJck9AMdBXJXeiOjD0pzlZHr7ah5gAkUbR3pJb9Zo9kByo6145oniPWLiQl7hmU84Nel+Gd0lgtwyYLHBx0rli03Y7q+CqUEpSNcNGCrH71Vzc/v/AGrZ+wpNa5CgNisc2/kzGOQdT1qmrHMacLKEVsVV1WBZGV8dK0IIFaJdvNUdb3xrxxSsMydSVnRVTjFSW9uXsmOfmAqJiXTvVnT5ArBNx5osFgSFfL+Y/NUJyp2ldwq3cxnzMjFUwZd78ZxV2AYUyfljx+FQTwAnk81cWV5Pl24xUM65ce1LYRlTwsG+Wp7S3uHYKMnNT30flxeYvNMsZ5jKjKCoBpp3FYsIskbeW4NXBHC0RVuCamnjbyBKVBNVY5Wc4KgU2wsUZbZRG5Ug0acisAu7nPSr8QUxuCoqtNb7U8yL5SPSlEEiyyyrgHOKrXSzK6uucCobeadc+YzN9au2lwkkbB8Z7UpQuWty/ZbjCpatCBpFAAqpAVEQxVuJ84xUxVjR7GlbbtuTU6sKyLm+aFMVHb6pnOea2U1Y5J0m3uampY+yttPOK4S8Dea5Y9666K4NwjcjFcjqSST6h5acDNQ5GlNcoWl7JbyruJ2100MlrewDcoJNctf2zwRDdg1JpbXDFfL3fSp6lyaZrX+hQSfOFAFFlpkcPKngVeW4fyVSQYNLOywxeY3C961uI5/zpNhU81iahOYpwSO9bV1IiW5k6Vjqq6g3HY12HEdTpF4zWiMvK4q008NxKM4DCsW1ka2tvKC47Ulvb3EcvnsSVY1mBvSlWT5xioLeZY3wgyKniVDbnJ3HHeqcZ2TH5eM0AW7iQbsgUIzsKlPlyAcAU6QKiDbQAiwI/LnFVboMmfJXNWXBY8HipVuI4VwyAn3oAy47mRY/niw30p/nEIWfj0q3dzpJHuEY/KqMmJ024xQAyO4WRsPU7IoAKtVEW7KOM5q1bRy4O7ke9AFpVjlh2B+frVTa0b7GbinSqYh+761WnZ3X5sg0ATTKJG+SoTA0fzNToJGt127dx96dlpj82R7UAMeaTYCnNTW6vOg38UNst0CtUkflvHlZMH60ASR2sQcnNUNSh86XavarbyOkQTv61LBCoiDMwLGgCjYyyWpEfStI/OAzGq88TO/Cj64pjtNbAcbqQFiXKgcUNJ8gyOKoPqFw7YMX6Usl3MAP3J/KgDRNzHFFtUVbs2aSyLEYBOaw7eQXEuZPl9hXQxALYcDAxU1H7ppQT57nI6+2Cw9TXk3xVTy9LNwOqODn0r1bX/mJrzP4rxb/AAbfMPvLCz/kK8mMrT2PrJJfV7HxJ4gffrF03UGQ/wA6pGrOqHN5Kf8Aaqsa9tdD49q0mfpx+zR/yRTw5/1wP/oRr0LUc/2ZP67Grz39mj/kinhz/rgf/QjXod//AMg6bP8AcNOO5nL4Gecau6Rx2Mky3TxK7eYIByAVI/rWJp8KwzQ2OmtfSJJciTbIm1Ixnp15rp1c42hmxWv4dj82czPtKx9yK9GpUdOnc8mm+aZrIgZFVfmRevrmo7i+s4WKFSWbgirNltcOy4xuzkVi6nbFr+Qc7CMhvrXh1J82x6s24pWHQTtexSWo/hJKkenpVOa3dUzjjp9Kkjhn00iOGQFnXOT3oWR3RleQpJu5GKwknIxbUlqRwTPEpBwR3FbOn326EgIqYPyk96pPb408yhdxzyaqWJLXKLyFB5FVF8pMfdZta2rPbbmA25yfeqmmx272JNwvGeAa0bqNL6AwpJjYeapyW+2IfwN0UVbSetzWSe5Ja2lvbl3jYEN91as28mVKlAD6Gs+2bGSZcMvJBpYr5Zbja2F96iUtUka03HZl6WPfKHkZQqjOKr/aFun8uE7Qhzgd6fezSKo8uLcrfLmodLjZY3n2hWDYNNPUU1rZF2CZnBLkArxg01vOjjLqMkmlTyy3zR/N1zUhkRjgAkitkOMGQXsMd5ZmORPmI4PcH1qlZXTAvbzNmVCFB9R61oM7qxkWMD3NZkumzXF000cipIRnBTNS5o3jFdTaHK7VPQcVBOP+Wm87k6j1rLtNRms7o210QewOMVqFVniLKQM+9KMu5EpLoY1m/wDZ+pzQMCsVy2Y27Z61p30bMBsXJI5NQajaC5RAzGJ4uY27ZqKW51SB13RxXCKoJZeuKqdP2i2FzJq7HXELQWoYn5z2qKP7vTmpVdtQffC24Hru6rXP/E/xJH4F8MHXJdPl1DbKqBI/4Se59BxWGHy+tiMQqNNb6LVbkPTVnQLb7jsl3KHGRXBfE/xRD4d8rTtNgF9q2ofJBBu5H+0fYVk698TvEupeHTHpnhHUIL25UeRMo3RAn+Imrnw38BmxuI/EniO4fUdfeP8AeyyPuRM9QgPSvosHlFLB/vsWlp9ne776dDOq/aJMx/hv8PYNJlXUNctbafW5ZDPNcFPmVm/hBrubiylVv7wJ5OMkVqPGqzEgltzZPtTj+9kZAMCs8VWqYmpeTd+nZGSpp6s8i8U+GLrwzZPr/ha6v4ZoZRNJZQyHy3Un5xt+ldvpXj7wteaFFqB1aCBJAFKzHa6uByCK1L2MRyeXt3ZH5V5P8WPBXhjTvCmqajDptrFqM6F0L4DZ7kV3YaNLMpxoYy6neylHtpe/p0+ZEm9j2i2b7RCk8c6vG65BU5BBq7B8hC87a5f4VzWk/gHRprMP9n+zDbu+8COv611OXdhjjivksVT9jOcb6J6Fwj1JJI3mxLBkbMDnvzTlS8Lgts2bev40yFpoI0y3yk8ir0MqksqtuXHSinUW1jWMtTPT7UFZomHA6fjUwF9JgOycirAjUMWHC96nVVMm4fdxVOrrsbOVkVYI541bzNrc8c1Yhklb5fLVR9ac+3O49KSTyyN6tgip5myU1JBvhYHc3GMEGsm2uY7ZZLeRCI/M+UsPXpWjA/8ADgZJ6kVW1aJ9zCPbkoTz60pPQ2pa2TKPleXPJKi5ikwGU+vrWXJH5cpiHBBJOf5Vq27fuoPPl+Xgn3PaotdijWRZoz16114CuoyszDMaPMrozaKMZ5or2010PA6i1RH+i3pX/lnLzntmrveoLyHzICR94cimVHQn74oqGzm8y2B/jU4NTnrRYiSsxKKKKBBRRRQAUUUUAFFFFABRRRQAUUUUAFFFFABQeB6fhRSrnqucimrO0WU1aLscR4sn1aK5YXWnxXdl2Qc8eprnDpujX2ZLS9+xv/FHL2+ldbr2h6sbp9Q02/kLHnymPFcteTWbSAa5pjwXAON0S43fhX1eBxC5Vyu3p/k9D5nF0mm+aNwt/wCzLGYJplu2oXmP9Yy8A16n8NGv3aFtQjSOQ5wF9MV5xpyanf4ttHsksLY9ZSMMfxr0v4d2E2nzRQz3L3D8ks30rgzmonSavr57/wCR35RTtVTS0Mb9rv8A5ITrv0j/APQxX5rHoa/Sn9rv/khOu/SP/wBDFfmsehr5F/Cz7l7I1/CXHiPT+585R+Ga+kBdG6vRDuLbGK183eEf+RjsP+uy/wA6+j/CUJutflTH/LY/zrhxOx6+TK85J9D0fwnp58tCV616/wCHbURaG/cKwb6etcVo1mLeJFxjpXbaNOo0e7jJ5A3fhmuKgrTPQzKblSRt227yht6VX1WGPbuPBqC31G3W3G6TH41Xur+Oc+WpznvXVJo8PUsWV4iHZnJqtq6z3DfKuRWddJNCfMjBNbehSPcRfvF596SBsxfLkjGGSod21wQMGuwMcecNEp+oqCfTIJTnaqj2q+Unn1MCDfLKBuqu91Hb3ZiY5JroH0QKC0Uh/A1z2oaesd2GYktnrUO5qmiUyCPLY4NLCqSNuboapyBlOC2RU8LZXb0rFtl6WHX0QI2jkVSjk8mdFZcJnk1pS72jCouT61HNboYSsuAauDMzW2xyWQYNxis4Wjklo+lQ2SzbxGsjFPrWlJthj27vmNVJgUdhjhfdxVcPmI7eatSiRl+6SKgSJmPA20kwIltnxvYcVXe3cSb0yAK1VuSsRiKg+9VrWUqzB1BBq7jLlgzMoU1otiMAd6ybOT98W6Ci7vj54UZNIfMS30ik4LVVSNvvK1SSfvQCVwaYVZGG3NCExI5bqJjGGPzUfYbhZBNI2M960Lexjk2ytLg+mavzmMweTkH3q9CLMwbu2MwC791XLGMWkQbZyPaobxDC4KHNbFiytab5EBwO4o0CzKMyXE0iyBcLVm78uS0+zN95hVm5l2w/uNpPpWFJfSW12puY+/HFBLuY98Q0ezPFJp1r5K7lqC9KmRFDH3rWs40TaxY4x0rsuY8pJFmTCleRVq6uPLgWIrVYSCOYluKYb2Np8EBue9STY0LOVjhdtWXRh/BVJvNJ86H8hTUvrpGyULe1K4WLux1PFJHvZiGNODTTW4m24PpTHkeOEPt+agCxGSo5pkkfm5YdqijnmlGTGB+FOEjZ2jg0ALbo7/eHFGxTMAvY1VupJoTwx+lTWEjTIcgBiOtAE1zLGJNoUClZ41AO4AVmXZlhYqzK59aht51kYxyB80AasjRsxEfNUp8+cN3ABq5bxmGLCgMfWmy24cbpWxSuA+ERzNlQDTriFVHpTLdtn+rUbfWgyhnIB3H3ouBVuLczKGJpFt9sY2sc08syy/NwPSrUBWQ/KBgUwIEido/nbmojHLvxvOAatXVwF/dxqPrUEcZzudyM+9AE6tIpwetOKs3+squCyydS1NluG38g0WAlkCQv2NPe6Vk2+SOeM4pZD51pkKN3riq0DPGmGUN9RRYAtYf9JG3DD36VuTOFtsDpiqFgzOxLRhMcdKs3rbYcflXNXlod2EgctqzZdq85+Ji58J6qP+mDgflXo9+u5jXm/wAUpAnhXVD/ANMW/lXmr40fSVP4Nj4Y1H/j9k+pqv2FWNR/4/ZPqarjoK91bI+Ol8TP05/Zo/5Ip4c/64H/ANCNehahzps/X7jV55+zT/yRPw7/ANcD/wChGvRroH7HIo/umnHcxl8DOT0jQ5LiDzpMpu6U62M1q89gg+bOc+oro03LbxBcBQorntTkaLVRKOG7n2olUlVjymHsoU9S3o11HCrq+8N6dqt3vmSIkMePMl+b6CrFqIJIhIqqcjnioZ18u/hyfl2kKM8g1hGklGx0K9tSgqm61ALJ8nlgAVV1bMd6205IAravrffbM8anzSPvVkW0LzXSxtkv/EawkmtTCpB30HQagVt8SAbDwRT7O26zqQC33Qade6ekZIz83ZferKRZtY+C2PTtUWvuXClJ9CMtc2yvISoBPT1qwoL2vmhd7Y+YVTmjmnnCuflx8orUtd0dl+8XaQMVVNWWpeuzMW6aEx7mB356UyC0PlCZmK88VJJbvNP8o4JrQvlAsVj2kv2xQ4PcxTvISMymPdwUH6VLCoWFtuTk5NVtOjkhgMc+cueAatmUW7FR0I6VUF3OuCHSKrSKgPOOTU8cYiSqyBQvmt1p32hXc7mwoHFU2uhbly7lPUZGY/LwEPIqS1lMkQlX+HqazZjIzMykkZ596lWcrYyKBtGKxp2lKxyus9S7qMMbyRzFSynqKrxkxSN5SmSM9U/iH0rNi1i5jQR8Mo71Ve+uPO87dh+2PSvUWCm46OxzLGRg7I6KC9iOVd0KZ55+YVNHdQruywCg8ZHavE/jL8RdU8MfYLTS7WN7u+kCLKyZRT7juajtJPiteIBBeaMS4B8z7Gw5/wC+67YZFXVGNaU7KW1/6ubRxcZM9e1D+zXkMkN99mlHJKNjP1FeYfHfX7hvDMHhmSZJZtTuEjUgbSUzyw/SsjVtV+KcNs+g3NraNLcYA1G3j2eWO/GT/OrWh+BUj8SW2o6hq19q9xHblY1mbeIycZx+VdmEy+jgqkcRiJK8XdWu79i5YpSXLY7/AEfTLfS9PtLK3O63gQKpJzkDpWiZC4VF4ArI0t2t3exuHbCnCM/HHpW5Gisu4YA+tedKo+bm79zVQ91WIjujfdkketLDgSbxnntTpisabVYEVTuLtLYL8weT+FR3pU1y+7zab+YnB2IPEUzWunzXO+KPylLFn6L6E+1ecfC7wrY+OLMeJvFs8mpXkjtst5G/dogPGFre+KPhvVvE/heaxhvngnlO5ETkED+HHfNW/gveR6x4NtmRYIL6zH2eeOIY2kHHIrvlOpSy6VbDy99tJ+S9fP8AQwaV9Tu7SzsrO0itbaJIIYhtSNeABUh8oN8hMmPSqk0N1HnfcR8f9M//AK9ILOaaBmF1OSe6HaBXx0lzy+K76m1lYuJH57l2ZokUdewqCO+tY5SF8wLnAmI+U0xbc+Ukc9xcOq9QO9XS1s0IieFvLHAUjgURlHmElHcsgiSIbJFKnuDxT7M7oymQzA9BWRNp8cA8yCaRY26jOaUNdWgWSN/OjPHyLyK1cbGsOV9TdkVI0+bgd8nAFUNQukhtZJIY/MKrnngfnVZZrm4by4oWXIyZJV6fQVHc20cNo9xeyvcKnUMflHPYVpESikY48YKVaJtPmFwu1iFXgcc0Wniy2vZtxiYbuCZDtATHUVUvdX09ZJVsWbCNtyy5O7/CmSal9tVbGKEW0vmAPIF4IweKvmd9jWLSWhHDrscyysqu8EefJGeDg1oW+sNqsrWYtHSUIGBJ+Wq8WrQ2Ea29xZqHDsqqo5dQev8AKksdWkuNdMEdvLGqIcgLnFO/K+ZIpPn0kTnfGxSTgjrQORx0rR1YW0lvDLD9587vXis1jjoPwr2aFXngtD5/FQUKrsLQelA5FKOtbHOmUrceXqM8I4D4ZauGqbjGpR/3tpFXBTCa1CiiikQwooooAKKKKACiiigAooooAKKKKACiiigAoNFFK1x3sBFQXVna3QH2i3jlx03DNT0VanOK0ZLUX01GxRxxqFjQKo6ACtTw3/yFYvx/lWbWl4c/5CsX4/yrKo5OLuzahyqS0+45b9rv/khGvf7sf/oYr81v8K/Sn9rv/khGvf7sf/oYr81v8K4X8LPflsjW8If8jLY/9dV/nX1n8HtK+2a9eTFcqsrfzr5M8Jf8jDZn/pov86+4vgHZ7tOvLvH35iBXFidj1cpko1Jtna+TtwvTAqWKeSON4wceYu1vpVq5h2nkfWqMkfzDJ715t+WaPXcFUp6hHE+drsa2NFt1ZwzD5R1NR2MLXEKM+CQMZAxmtbYI4NsY5x2rou2zxZx5dBbiNSdqqCtW7HbGm1QAaq6eZCSrrVuFdrEnr2raKOZq5fij3LuYUSBShWs6DUT55hamzX3l3aR9dxrdWsZODNEM6R4UZFVJtPhuSXfg1ZEyrF5jNxWBqWrOzlITj6VnKSZpGLItU06KMna9Zph2g7W5qxI07cysTmmSKsa7snJrnkjdJjNPuJEl2suRU15ifvg1UNwqtkdaljmEvQUloKxPbHyl2ryakK7/AJnPI6UkC+lNuX8s7mPAocrhY0bC4t/LKyAZqleMuyQxcelVYplmOEGKupHGsRDfeNUkIzicLknmki+9yafOoyaqDKktnOKoDQaPABWo3h2sJMZIqi17Ip70xryaVwoyM0xWsaAnkyf3fFTQ3Cnhlo0uRWYRyAfjU01vGrP0wadhqREs/J+bAo+0Fj8pyKryxp0VjSRyrEuzbkmlZl3Rf8xMAyc0973ChYxlappD9oH38e1K9pcIuF5FK5Vh9wZGYSxy4I7ZqLUJGvLYqyZcDg4qJUmV8NmrMcaqQ25s+lUpXIlEz9Pt4bx2kx92rUgUR/KOVNV4SI4QYDjPXFWVZXIWT5a7TjuRoyyOfO4qukETXJ8s5qzdxJu3A/LU9nHbsMw8sOtDEW9PhljQs5+XFVkm23hLAbKtR3+3MTAVAzMJcrGrA+1ZsC7HdEDIX93UZuI5ZOfu1HsmceXtAHsKjl2xjy9vze1UIuGVNhC4FVvuksWp0Y8uPDLz60piWQdeaAK22Sb945+WrNtcWyjbu57806WMJDtGKhjtUaMtgA4oAbdxxyDzotxz60tpbNjzCFH4UQ/JBt/SpYi7AZyBQARSGOTBbNSTqtx/Hj8apXJxcFhnFFvcJ5tFgJYZvJPl9V9ajd1SfdEc5PNTSxec5kXAHpVKSKQzccCiwGgohlfEjYNIyiB8RtkGqZikMgINTMsoAoAW4hkAygyaqEXJJ3ZHpVhppll27himSNJu3bgaAC3mkiA81f0qzN++jDIn6VDabpJP3nI96luBIpwjYHtVANjEiDbmmSS7DyeRU0afu9xYk1EpRmORk0AXrGZpEDMMZPA9adqMn7vrS2y7Y0z1HP0qrqbHH868yvM9rB07WMS/fG45ryz4vTbfCF+c9Ym/lXomrySDO2vIfjKt1ceG7qGFSeGJwf4QOa46TvNHsVtKTZ8gah/x9v8AU1BU+o/8fco/2qhNfQdj43eTZ+m/7NP/ACRLw7/17n+Zr0a8bbYyH0U151+zR/yRTw5j/ngf/QjXod//AMeM2Bn5D3oiZy+BlG0mWaBJt/yKACM1S1mz+0HzLf7/AGqrotwUT7OzHl/qK3/L+TaoC+pHesqtOdGoRQqQr0zJs5J7dUWaN0x1JHFPvJLlpo7hUUopBBB9a0jHG8ZWVgVHUN3rntSmtYpGW3yzK3TPFKEJTd0OtOEYpNnRmQKp81gxP3QKoJ5iSOwXCHqfSjT5Y7y2VuFkB5BNOuR/pO1FYr/F6VFSLi7Mr3HFSTCHE0ZMecZ5Y1YjU28YhXLAjO7FRPcNAgWOECPuasLG23zC3BGQKTSsOm3cz2mED7pcBy2FzWgrzSYVkBRu9Y3iFHCRS++fpTtO1pUURTfnWyo81PQydZKpZmnPErZC/Jt5zUd0slwkfkkhlPJxVa4u47i5EcTYHersKTQx/fDKaynBxikzWHLKTaEfzEcGXDHHFOjjEmZZSBTf3fnLyWYn5s+lF5FiFmjzuJ6e1Z3sjVu2wXEiOAkdZ7ny59kv3T3qYR/Z4fMYktjpWauoLHv8xN5PTPanGhOr8JzVa6j8RqhonheOOPntSyW8cNk3m8cd65x7iVpCwkKmke6uHQxtKWFdlLAOLuzlnjY2skRTFVZiPu54FV2YCIzTSbYxnd7AU9+ZAueAK898W6lN4q8UweD9JuHjs0b/AImdxGegI+4Pc8V7mGwzr3i3aK1b7I4LOpIoWi/8Jt4vbW5Ldzo2mSbLMEfLJIOGb8DkV6zpF3JJH+7hWNFAA+Xqadpei2Wk6ZFYWMAWKOMKFx6Dqfc1Y0628uMh1AOflWoxuLli5ckdIJWS8u/9dzvpUHGwwWcd1CWuYizbuxxipFtYLOB2QNhQT71LLPHb53yRj1UVXbVLTadu0k9QOa5JNtJXvY7FRW5z+pahZyyW+5X3n5mRTkn606LXtPjmMf73ZnAT0NavltdzBEtgm8ZD7egFVbqyhg1GGFdpjnUs25ehH/66ej1NYy6Ey3cM3+qbef7gPNNgheOdpLiMc/dHpU8UyWdwIbhEUfwOB/Op7/5/3icis5u1uzM3JtmB4s1+w8P6VJqF9IY1BCoFPLN6D1qh8DfDUuk6JPql0ssN/qkxnmVuOCeBj6VF8TdLj1TwXqMMsZZkiMkeByGHTHvXS/CrVJNT8BabdXRRp3hCyFT90jisqs3DLbUn8UrP5fD9+orJ7nRSqWyGbIqe2ZNnl7iBjqK82+IfxJt9EEtnoMI1TWkIElvFztHcn8K6fwB4jtPFHh+DUrV4/MK5nhQ/NG47H8q8t5ViadL27Wkvw9SuZbHTuilMHB9DmmWpG1lKjOOMmoldihU9Qefao1Zkfd6V57lzWYnEWG/hikMN0CDnoana4ilY+XggDgr0qHy47hmkkj59aI4v4FYKK6OZ3JV0aMTboAzdcdzVW7WR4uFXy++e9QrdtFmFlJXsasM0s0YXG1B1roijWMWyqLOFC8ywxFmT5iEz83tTbmxjl0gqAiXIAPA7ir6q8iiIMFUdTSzQRJExViSF61VzZWi7MwrdvtN3FOYYd6R4Gffk/wAqtmN0ujNHsj3gknbVbSo5EcuoBjklwD6CtXyfPmIjOAnWspc12dD5dDmb3zYb9oJFIByVYd6aBz81afiJZN8RMfKffP1rMr2cC/3Z8/mMLTuAHJoo5owCMV2HmoqXh8m6huPXirYqvexNLCAoBKnIpLSfzFMcnyyj9aZta6uWaKOfwopGNwooooAKKKKACiiigAooooAKKKKACiiigAooooAKKKKACtLw5/yFYvx/lWbWl4c/5CsX4/yqKnws1o/Gjlv2uv8AkhGvf7sf/oYr81v8K/Sr9rr/AJITrv8Aux/+hivzVHX8K4X8LPfeyNPwuSNbtT3Eg/nX35+z8qv4P3jqZWz+dfAnhj/kNWvr5gr7z/ZzukfwoYgeVlYH8648Rsd+BdpT9F+Z6Dfoc1lyrzW7fqMZrEuuM15lTe57mGlzU0jV0ph9lIB6Y2+3rWrawscO3NY3hvEjLG55HP1rqFUYwOK6qXvWZ5GL92bI1j2ndtxTZBwWFWMGhlG08V0ysjkTOWu5DDcF+9VHupHfze61qa5CM7sYrNWNQmeMVi5spI1rK6+1QeWxwaq3ti0asy/nVO2Lx5eM1oNdPJbhW5Y0XKtYzp2kEYzziljdZlAZeB1NSi2aZvlOW9KrX1jdxqVIZM+nFKw7lY+S87Ipqe2TaSoqFLV4AJCMmrkTKVDYwwqWguWIJFj4brTZ089gP4TRHHtUsxBz60QzJEG3ke1RbULlJkmt5v3acfSrBeVl3sCMVP8Abo1OSoIpXnhuFO3ArQRnXTnANQZO4e9WLp0+7xmokXd1oGMkjXripbVI8jjmnS+XHHzzVe2bdICtUhMnv3+zyK0fBqr/AGxyySGr6yLnbNGDnoSKw9as1jYypWiIL1tqEbS9M1ckkWTDqtcf5rRkHkVp2GpKFCO1U4jUjWa68tsbttWoLyQjiTIqi72spB3DNVPO8uYhelQ4lqRvrdLu+YZpr3XmN5aJgnpVXSo5Lg8g4rXt444JAGUE+tCiJyMeyhKlccirlwkb3Cr0NVo9yABTmplUk7nODXZY4rkssWTtI+T1qGQpbEfZuSTzU5m3R+X+tRPD5K7s5zU3KuWbaCGZ8u2DT7gi3YhTn0qjErKdwY1biLSHDLmpsFxtvLdf6w8intOd29481LJNGv7ocUnmRlNu0E0xD45zNERs5qtayOk7K44qe2OzrUVyFkkGGxz2oAsymNlwW/WopAqx/K1MlVUO1TuoVowMMeaB2IWSVSGPSp5Zt0ICDmny5aMAkU1TGke3HNAWEi2vBuZearzw7VDKMZqaJG3YycVKN4PzLke9UIphpIv4uKtYV4wytzVS5zJNtb5RmpTbOirsYkUAEitGM7qqvcSlsVfkZY1C43H3qCZgqZ8tfyqQHxGNotzq2aejWy48wGobbzGXLLxUjRB+vSgCy6RGPdE1VHWb1zSB1hbAyRVgTBwMLTuK5B5ki/JtpEVjKqlfvGrHmbX3uoqVV3OsnbPbtScrK5cFzSSLUKjbzWbqjdcVp7gEJrG1B+teTWeh9Dh43kYGpsdpzXm3xAj/AOJNqMnYWU//AKCa9F1RtwbnFcD8QV3eFtWYHkWz/ltNZ4a3OdOOlaifEeof8fcv+9UJ61NqP/H3J9TUB7V7j6HyPc/Tn9mnj4J+Hf8Ar3P/AKEa7nX4pp9Euobd/Ld4WCn0OK4X9mj/AJIn4d/64H/0I16Hej/iXzE84U04ytNGdaHNTdjyPwPpWsaRHdNqF15gZsou7ODnrXoeg6nvIt5mHA4Y1z2Ru3Y57/lRHlSrA4wRXqYhrEu6R4eE5sKrNnSeJDMIQVb5e5HeubznPqetdNL/AKdpSrHgkDmubZdrnK8g1x4Z2Ti+52YuPM1LyFR5IzlXx+Naulam0blJzuVu9YzB2+6opB5g+8Mj2rapQU1axhTrSg7naJHDcRqVYMuc4zU52ADnpwBXLaLetBPhpMKeOe1dJEN8AZWVuc5ry6tJ02etRrOoiOaBJQVn+ZOwPauY1KOGO4KQn5c9PSutTaWbd8wNclq237fIF6ZrfB3Zz41WIYJmhlEinkV11ldRTWqvlQ2ORXG0+KWSP7rkV11KCmcdHEOB0dmZLjUZtxwqnA+laUrCKP5yFXsa49bqZXZ1kYFuuKJry4mQJJIxUdK5ngrnV9eSRqalqsXKQDcw6tWK8hkct0zTaBycV3UqapxPPq1nUkDHsORUbOfuqM+9EnXYn41JGm07VwTV3aIasRPEDGwLcspGfSvMfglpJ0fx/wCJtPmcvL5/nKzcna3I/nXf+JtcsfD+lvqF8+FGQiDlnbsAOprmvhvDePq174q1SHyZtRZfJt/41iA4BHbsa9Ci/Z4StGe0l+qOrDRbdz1LeqBi5CjHJ9KoSXs1w+2yjKqvBkfp9RTCLjUGV5AYrZTzkYLfWrGAMbWAjHRfWvEgvevHayPaVrXI7e0wWaQ+YT95z1P0qxFbwbfljUE+1Ne4jVCDlOOMDp9KhikujGs3y4HbODRdJkSn2LM27cFBwVHas7xDGxijvsYaIjPsKvQN5iMf4yehqZoxJD5cu1s8YPStLk0nqZeqDzdOWRV3kYLFecr61oQCKaBDE37srx6596zbFXtLiexUll+9GT6dxTwJbJ1nHCSNtZew+lJKMmlIJe6xby3BUq6rgjDLn7w+leew+E/FGjifT/DXiIWmlzkny5Uy0JP9w16XckKibSQTwTjtVFw25sfIR0x3/OsaeJlhZunGKafRrS/TQrlujH8IeEtN8P6eUCrcXUmWmuJBl5HPcmuW8T6bqngu8uPFXhaSEWrkSahZNwhA6svocCu7luo7UJ5rhC3XJ61xfxn1SOLwg8UNysbXdxFbnYQfldgpBH0NdmXYupiMXGnJXjPSSeqsZtwXU9M8Paouq6JaajEMJcxCQA9RmrowwB7jrWR4bn07TfD+nWiuBFHEsYwMgHFbKT2AyWuovm6DcK+TrU4e0kobXNIyhyrUeXfy8Y4qNmwc55FE99YRhYzcxkgZ+8Kqw30Ulxt3oAR1LDAqPZPuLnj0NSPE9qVbGQCc4qxbs5hiZY9w24P1qit1axkRNOhz/dOauWRljVYyQEYnYQa7aTsjVaod5TrmUOq9cqapLfQm3JkljKjKsNw4q5cRNJhZD8pzmsLU9CtY7F5o42LAjPPFa6CUtdSK3uo0UQRzJ5YlG07hwK6K28twDCyy5yWZT1rmH03S5YY7iIfMmPkDda6bToI7OERRRBR14qWbS+FEd9As5eNsjzEz+VchB9wZOa669JaZCGOOma5zVLV7Gc5XMR5DV14OpyyszhxsOamtCCk70d6K9a3MtDxGmmB5qnfwsFFxDw6Ht3q5QvBPcHsaY4uxBb3MUyj51V+6mrHb0qtPZwSHcIwjeoqBYruE/upQ49HoLaTL4xk9aB05qn9saMhbuJkJ6MBkVbVlaPerAg9Mc0EOAtFHGcZ5ooJtYKKKKQgooooAKKKKACiiigAooooAKKKKACtLw5/yFYvx/lWbWl4c/wCQrF+P8qip8LNaPxo5f9rr/khGvf7sf/oYr81R1/Cv0q/a5/5IRr3+7H/6GK/NUdfwrhfws997I0/DRP8AbNse+8fhzX3D+zpa3NpHeW8zfKdsijOeGGc18OeHM/2xbkdS4z9K+/fgnHsskmx/rLWLH4KK48R0O/AuyZ6TeJ+75rCvVGTxW/ccx1iXq8mvMr7HsYZ2KulXAgvELZHPHvXcwNuVGHQjNecfMlyGVs88e1dnpV4Gtl3tggngmtsNUSjY5syo3kmjaJpjSKoLN0FVWvI9v3h+dULvUo1Vo8kk9K6HI8tQsP8AEBR4dy1kQqrWb7j2qe7kkvLUrGDkDtWFbSXCXHktnGe9QaIejTRsdrfLWikqmJWB+YdqLW285tp/KppdOmjIZV4+lCBsbp9wUuQw5bPSupREvYR5yheKzNJ03GJXUfiK1p2C27FRjaK0RmzD1nTWj5i+ZaoLHhcMuPer1/qLRqd2cVgXeps5O2pLsWZsnOG4FVEt3uJgyudq9aSOKa5weVBrTggFsnXBqbD5SKWGNIsN1rPy0bFlPAqxqFzziqocmM4XJpJg0IdztuNTCUBMDqKrjev3wQDV+1ih8vPVu1VYm5R3NNJs21bSLyQPl5qB28q4yFxzU0twWwaEymiW7UTKu3g1UvY90O1qtxSIwHIFQ3yjGc5rSL1M5LQwJbPzH2rU0WgyvgjNaSRxqwc5rZtJ4XVVTr6VvzXMkzmpdFuoXG1jipbO0bzdknWuzCqY8soNUnhi8zcqgGlY0Ra06CKG2AUDdikmtWLbjS2+6P5iOKlkvNwK7RU3HY5iYSRv8vNOLybfn4qNWbd8xNTuu5c10nIPgXeBjrU9yjiIbulUoGw/GatR/vmO5jgVmURrJsG2rVnMVPI4qBURjU6Kq8UASXKoT5yim2ytI27bxVuEpHFsIDfWmzMVT5cL9KAGXOFjz0qhDLGznLVeCvJGdwrOcLHL9zvQBfhEbAgHJrPbat5tkbHNLHKEu8oTin3Ful1MHLbSKCiycGXaHyKnzGvDLk1WO2MjbyaYZZPtHK8UCNBFA5FRXsjxqCq0qSSHkAYpk6tL1OKoRTkJkbLcNUsc0sK4PNSCDHJNV55ghxtJoAmRzInmSLgU5/JmQYYZFNtGLJ0JHoamEbfwxqPwqQGebtiC7adIdsIb1pggeSXnIFWlt04VmyPc0AUGaMjO2n28mTwvFGtwpDbF42UEVhWupzEMg2fWgLGzdOJJMBuBV22kRolCnPUGuUaSSRv9YQT6Gun0+Dy4EXsB82fWsMRK0TqwlO8+Z9C3M6iPrWHqEgANaN++1aw7mQtnNeVWl0PosLCyuY+pSjBrifHf/Ioay/YwMP0rrtWkUEiuX8crt8CaqcZzbuc/hW2Dp3mYZlK1NeZ8Pal/x+yfU1AOgqxqf/H5J9TVbsK9hK7sfMrRtH6cfs0f8kU8Of8AXA/+hGvQ77/kHzD/AGGrzv8AZqO34JeHWJ4+zn/0I12+q6pZpaSxtJhypx8po5o31E6cpKyORo/DIFNikSQDZICT608qFcjketenTlB6wZ4VWjUg+Sa1N7wrHJskkz8rcYz0rO1m3e2vWz91qXSNSNk+GGY+9Sa7cLeMksTcDtXNyS9rdHTGpF0rN6ozQfakPXuKD1orrbOG+gDjoM1p6bqjWo2SLlPasyionTU1qXTqzhszr7G+tJo2dWVcDkE1zWqSpLeO0agDNVRuH3Tij69aypUVTejN6uJdVWaCiiiujc5tAoooNAtAprsq9PvGh2VB702NcHe3OelBWg6JShOeSaccBSW6AEsfQCjGK5X4r3t9YeB7+409is+Au4dlJwT+RNa0YKpVjHuTZuSRgXKp488f2yQK8mk6SSZpcfLJN6DscA/pXq1jZW9oA0UOWA2k8Z21y3wy0+PS/BtnDaRg741kd+7Fud3611aRkwvJMzKw7Us0rJzcIbRdl5nvUaahHUZdTrJN5KHKry2OmKRFjDhgTkjA9KxNf1u08PWiXl+rLBJJ5abOrHGeSeAOOpqhF4z0i6vTalpo5lhExbG5QuRxkcd6whhq9SnzuLaXU0e9jrrk7YACoPvVDe+8NuLVWu9atI1g+0yuhmUvEnlkF1HXjqMVmW/ijQZ2Cx6gm5iNvB6HpXnxoV6qlUgrxXUl2W50LXRjAm6seOKuW87Om+RQB1zXM6xrkOlXljZTWU0r3pCwmMjBz1ODzgf1qaTxbott5sU9wUkt3COmMHJ6cdT0Nd8MJWcVaNyI7l7Un8nU7GblQcoxPHWrt9D51m0aNuJ5B9+1cn4p8Z6MuimTzVlMoDxqhywPbPp+NWLPxVoqW7LdarCskIG5Bzzj26/hVSwlaCvKDOh8rR01uy3sHow6j0xVedcuWI46YqukqxeXexzLCk/QSfIJD2685qp4h18aPLarc6ZJcfa3VEMUgAVifesJ4WrWXLBamaJL2ziusGVckdK838bWdhN8RfDmmao6W+lktPJK5wjyLyqknjOQK7268RaHbXc9tLqUEMkK7nRmyVOMkZ6H8K5bxhr3hHV7KawvreW8CWxuwTGRwM4we3IrXK6OIVaTnTdmmr9rq1/luY1IRep3sV1ossZ+xqJokJB2n5eRjIPeooptIxCv2cli23JzkVz3wQ0C803wn/xMEAFxIZbaItu8qI9FJPX1/GvQFs7OSZWaFUbO7P6V85mNGnQxE4QldJ7mcYPexTk0fT3Yt5QLHp1qeKws4QytEp3Ywv0960ZY0U7ldenAqjqELvEu0Nn2NcPLNM6LRS0Cf7DCQVgRCegBqZQ1oY5Gldkc8Z6LSaNYxyMXuATtPetqZYWiMRCkY4zXoUo6ajg22QJMsiyeXMHxjGOabKG4x85xyp5FVZYYlyFby5P4QvQ06waRZGhmmCS4yM9K0Ojl1uUNStxHNDkLH838A45rcspN1uhJAZlHWsnxDubTJyWVmYgJjsafoS3DabEjujPGu2TIOfrQ1ZXNJ3cTVcqzsqp8uOvvVC7tPtlk0M2M7sZzU4lkjG0r8nc1GLuJYJGHILHr1qVLVWJSvH3kcqFaOSSJ2JZHI5Halq5PbhonuGyHY/L71TkilhA835c17eGqR5dWeFi6T5vdCim/N7EUbvaulXeqOKz6jqQ4PbNLRRrbQV9dBhBIKsA6/wB09qrSWskTmS1YqO6etXKay5IYNyO1JM1UrEFrdLJlXURSD+E1ZFQTW8Nx95Sr/wB4VArzWjbZczQ9mHUUxNcxeopFZWXcrZFLSM2gooooAKKKKACiiigAoooxk8KSaFa2o/UKKXbj7wx+NBGByAR7VKnFvRlKDvqhK0vDn/IVi/H+VZtaXhz/AJCsX4/ypVGuVoeHd5HL/tc/8kI17/dj/wDQxX5qjqPpX6V/tcf8kJ17/dj/APQxX5qHov0/rXC/hZ9A9kaHh7P9q25Xj5q/Qj4RLs0PS2HR7JCfyFfnxoJH9pw/71fof8LoxH4O0KXHLWyqT+FcdZXsdmEdrndy8qRWPfR8mtcsNtULsc5xXn1Y3R7FDc5u7XY5bbxV7TpHmtGjEm1gRg5pmoRkgkVV0qVor1QVDBuMH+dY0HyyOrFw9pSNaNZYuXkJ/GiQiT5gvNKNzE7qbErLJnB213Hz5Ysbg2yneOtVJ/mnMiLyelOddzkgkilhK5yeMUCNjRLc5DyVvDYVAKjb3rlre/8AI5JyKtv4iiWE4AzihEtM6BcYwo4qKYZ+Xsa5oeJtxwFAqzFrQkXH8R6VZFtTI8VT+WxQVi2DBpRuGRW3OI76dllxmsq4tfs02Izn0pGyOjs1QRAgVV1ObbwDzTdMmcR7W61T1IymcfLxSKIooJLiSrUlq0C5I4q5pmxApOAa1nijuFGVGO9TYRzcW2YHjOKLe4UyFAnStsWcMbnaAKjktIQ3yqATVJg4mJeLn5sVEgMiFasarEYz1qtpe6a8jjbIUnk1qoozdxsEL/aApfjPrXSw6dbtGpds0l/p8PkAxEbvUVUjmuICseCauyI1NCfT7UwEBRWfbQx28hb0pl7qkyjYqfpWVLcyNIGZmUdxmkmHKb8WrQmXyTirrRxnEi1xDoWl8yNjn61r6ZqkkUe2TnHrV3A6VHym3FVXYCTbjrWRJrmMqFqqmsESbnpWKuSsFLcVMqnFKYVVs7qVj0xW9zlsNVkjk2lacX2NlV61DLIhk2Dlqcrc7TU2GPicluBV6Ert+ZaqqA3J+X6U/cpIRWyaLAXLcR7juf8AWq17ueUCNuAabJDMrjHT2q1CiqvzdTSAgN4FGF5qF7kscGHOfarUkEYO5cVWnYZGBjBoAqTfun+RcmnwmVuSCM1dhkV2+eMflVmFYC+aB3KiwspVm5qG5mPn7VHOKv3bKuWJwKo2x2TGYruHbNAXHWkskPyymrBBkIZW4quZVubgu67R6UrzL5m1M4qhFoDPQ5qYRrsO6HJ+lUoUZn3IxxUhuZo325GKAEWQxnaEx+FJJLInzZwKgupPMfIkAqOWbZHguGOKkdjUjmVotw4qrPdrHyzViteXKIeMCse41CQzEMx+lAWNrVdUW4ygVgKxo2jDttyKg80zNups0m0gAUDNPRYvOu3bdlVHX0Ndra4Kb85GOBXOeFrZZLMyAYLMc59K6Et5ce3HTpiuKtK8j1cNC1L1KeonOawrw7QWzWpezAk9RXN65dLHE3PavMnrI9zDxtE5/W7zE+3d3rO8elv+EB1Bem20fPtwaoX0/n6jGqtnLjj15rX+JYEfgbVBgg/ZG/8AQa9TBxsrnkZrP3oxPhTUTm8k+pp2kWF1qmo22n2cRlnnkEcajqSabf8A/H4/+8RXvX7FXgtNa8cXHiG7i32+lx7k3DguePzHFdl7aniRjzTa7n2J8GtDu/Dvwz0nRbxiZYLcBh6E8/1qzq0JMpYk5rp7Jc23tjisHVtvmMK5q60ud+EspNHLXVs7OSpKuvKkU/RtTW5mazuhsmXkMf460bZVYSd+vWuP1ZntdTW4iPzI26s8PiJ0Gux0YrBwxVNx+13OumjeNwU6dSPSmB9udwIqxFJ9ptI5+nmRhz9TUXevpISTipI+GqQ9nNw7DQwPenY96jdOeDTRvXpzTepC7ImoGPrUEl1DGMTOFqD7eGbEEMknuKLFKEn0Lx59KQ/Q1SLahIcpHHGP9rrSiPUf4riMfRc1JpyJbl3I9DTTnb2/Gqn2a7P3rsfgoprvdWrCSRjLF0OAOKaRPKnsXs8jHIpsjqvTk+lN85XwISG3DINLGnG5vvUyWkhFjL/O35VJgUmOc96WkAHOR+dcT8Zrz7P4LkjUH/Sp4rcH03OF/rXbbtue3BHNebeMbqPxR420vQrN/Ps9PcXF4UGVVgeFPqc4Nd2XU06qk9le5pQXv2PSfDFj9g0Wyt2fmGFUUHuAMVeumKRnBznsaEkTLO20qMYPYcVBezwzMF3EH1PSvHqT57vue3KWlmZ+q6fHrmnNZ3TeUgOSQgfjHoap+F/CmiaTqMU0SybfLMLK3zIwzkE56dK1EwziNJOvAIOK3UsLXcIjG4yo3OD1NeTj8+hg6f1atUlFS00ClBt3KusxWrRJ9oiWaUhkR1XJVSMHmuIi8D6CluIk8xQkaIG4yNnSvSJlEEY27FgVclmGcVyN7qNsmouv8BOR8vFefwxmrVGeGw/Nyx6v7X4squlH4mVLzQYbzxLFrpvrqCdIDCsQVWVQeuM9Og6Vjr4A0GC9bUJ7q9uJBKsmGYE8ZwP1roDqlqzMokIGNw+XoKms57eVmSM7yuGyR1zX0kcyxEFHkla+3y/4c51OD0TOcb4faFOzrHJcxCQgSnj519PamT/D/QrXUYiHlENy5wuM7G47110dwIZVyu7HaqesyPJGjBiqxHzB9RXbDM8W01ObL5U+ptywRYSN1WZIwNgkUNjHfms7xBpkF35Ekqs6W0qzIqdiP6VYjuDd2ylflZlGTVjZKoAiw6FcNnrWKqWfVv8ArzKkmtDi7jwHoV7eXOqpJKn2pi7IVVgGIwSM1EPA2kW9lLHbyTuzWT2zl2yCDuwTnpgntXSW0MztcLbtsKk5Q96kXzAivNHtwck44Jq6uOx11y1HZCUU1Y5r4YeJpLPyfB/iGM2uo2qkQyMfluEzwVP04/CvSI1Vsb22gfnjPQ1wnjHw5pviG0UPvS5RS0M8eUeM/wCyayPhd4y1FdSi8G+ILS6+3RK3k3ku3bMoJx0OScetcGLwKxPNiKStZXlH82OPMvdsetNHCwLlSqKOtRRQeZJuWQYP3eaTzW2lZCQncY606CO2R/MEvX7q5zivEhNS92OyB05X0L9vaeSh3ZLHkkGoyMShVU5Pc9KbukYjzXUDthqoeKvEFn4b8OXes3Ks8Nsm5wgyx5xxXXRo1asoxgr30RpdRVzXFupPPX+9xVe8hjdTHKoLdA3QivJh8ZNa1C8gk8OeC9R1DTxD5ku4BJMnpjcQDWvofxe8P6wZdN1ZZdB1IHaIL7Cs3uCOP1r1qmS4ulBuUNt9n+Q4VYy6nVaVC15qX2a4kJih6AH75Het6Sz/AHhmhkeJyMHAHNc7p00I1OI28iyQmIusitkHpnkVureful+aPkd2wRXkzlyx5WaSi909CpfyalaxufKimGOueR9azreVAqTXsg9Y0UcGrOrXsksa26yqs8hwOOgqnaabb2s0ctxJLJInL7mOAP5Co5Ha6LhG63Jbq+huAPKBdh2VelPWw+3R7p8lsfKOmKbFdxW7skOxonYneBu/CtCG4ihkA8ttzDIJPFXBz6ETpR6mF9gnjPliJzz19aS4s54QpkiIUjt2roYbu2kdVkPGeGGcZqWeSIfKvzAc+uRXXRxs01HucNbDU2tGcicKCwxgep5xTQTyVJYYBAPU1wurf2z8R/EGq6fp9/8A2To1hKYZJIuJJmwCQpHTrWDY+JNc+H88/h/V9L1DVrK2IaK+QbisZPO4tzkV9Nh8sdVe7L3+39aHnTw7jtsetbvalBBHXFUdE1Wy1jT0vrCZZYGUNkds9quFR95vlOcVwTXs58slZnLLQUruNDAFSrDikLMhwR9af8pHrQ9LLuOLKCk2M4Vvmgbp/s1eOCAVORUU0atGY2GV/WodNk2yNbueV6E9xQXa+xbPWiiikZMKKKKACiiigB0SF604rA+R5g4qnb/JHu9eldJZoHsRn0rgxdZ35Vue1l+EVlUmtDkdQtwcghifqayniuoQZbaRsp1U811Goou/8arLEHifgAkc148pVFLmT17H0yjQqRUHCxkaXqC3gKt8so6rXQeG/wDkKx/j/KuJuEa21AyocOhzx3rsvCk3n30Evcg5x2NerhsWqsOWW587mWXLDVlKGxzn7XH/ACQnXv8Adj/9DFfmoei/T+tfpV+1vz8Cte/3Y/8A0MV+ap/h+n9ab+E2lsi9oh26lF65r9G/hq6H4c6EQPm+zJ/Kvzh0o41CI+/9a/Rb4WKf+FcaO+Tn7KuPyrkq6I3w/wAR28BDIPcdKgvFwOlR6bNvUH8CKmu23L0rgqdT26W6Me6weKx52EEocnjPate5Xk1i6im/jOAOa4ndM9FK61NpLlzZRybOoqeG4DxFWXrVTS1Y2KBm5xnFTs+FwqjNemtUmfPVY8s2hYXRXO7pQyrK/wC76UK0bJtcAGmKNh+Q07GaJHWPbtbrVCaz3E7O9NfzRc5J4zV4JI6hl7UJFXRRt7fZJhxU9wvlpuj+8OlLKHzgjn1oxhDup3JsFmjt8zZDU6WFt4ZqigdvOAyQK1HaPYqnHNAFFUdPmB4qyoR4i74JApjKSSF6VYs7WMxsJHxn3oHcx5bh0myp+UVraZqQdfLzWTf2siTnbzH6062UbSseN1JsSZ0CyKz/AHqgvrxIULZ5FVJ1khhHPJqJrZ5Y8SHhqjqaKRnXV/8AaZdtWraeG3xnAb1qK50YonmRk59qzXVlyj5zWyIlodDHqqlsbsippNQi2+ZgHFc1G6qwFXGlRgEPANX0I0Nu3MEqGaRRisfVWjk3mAdOwqe3iaYBEZgv1pzWeLhIVYfMeTUXE2c7b3EplMZGKutmNc7ua3b3SBboJUjDe4FY+oRrKvyAiQdBVqWpNiEsijc3eoZiruMdKqXEc0ZHmbgKl81TDxj61rcTdjohKXGQaFMhOKFAV9u3FWGiYLuBrQwIUtdrmYmozHM8+5M4zV0MfJ5pIpAo5GKAFijJYrJxU1raDzjtNRpmeYdqs3MLxAbWIPtQAwz+S+x2yadLLJt+7wfahbTzG3MwLU5DLGxUqCO2akAtuE+c1QvZkjc1cVZZHLHAHpVe4hEsnKjigBLaczICE/SrSOkQBeo7GNhJnaAvpSXl1GspjKjnigCPWJlni/cn8qq6bMwXYwzipooeeDUkkZHCqBnuKAFedM5K4qF54xnYuSatRW6rFg4Y+9NiiRHJZR+VUA21nMaBTxU8luJF8zzPwzUkMauv3VpJ1CqfmGAM0AUJVUPwjUNAjFdyMOaY2qW8Y9T71mX+rTSZ8pcCpKNa6jto4zlwfxrlL1Y2uG2jNT/a3kTMxIqCb94P3XWgCKNlU7RUjou3JpqWsyjJFIVkaVI/U4oA7Hw1G0dhFjowyK1Jc7aj0638q3QL90KB+NJclt1ebVep7mHXupGZfY5zXJ+IY1aFgD2rqtQ5U1zGsjETfSuF7nr03oef2yhfENspJ4kB/Wt74puzeDdVIXgWz/yrnw3/ABVFqp6eaP510vxUZP8AhBtV2/8APu38q9fC/AfP5o/33yPhG+5u5fd8ivvD9jjQl0f4NQ35QB7+VpmOOcdMfpXwhdqxvZFHJ3YFfpl8LtKTR/hVo+nIuNtmh/Fhn+ta1XaJwUI3qI7jSpPMsdw6E1gaycTPWtoDYs/KLcg1l63DudzWVR3idlJWrSMmxdR5n0Ncdr0ynUAnqDXWxr5IkORjFcRfqZtZB6gZxXJU0gj1sNG82dv4fk83RYG/2dv5VK3U45rJ8PS3cekpHEqEI7D8zU81zdTXJt0jWM45YV9JhnelE+Bx1O2In6li5u4YQCzbm7KKgH2y6G7iCM9u5qS2s44eW/eS+tWcY75Peug5rxSK0NjAn3lLH1Y5qYRBeEwo9hT6KXMQ5S6DDuX+In8aUPz92nj0xk0jD86anFi97qLjPNBVTn+JSOVpgFOU0NCu0Zxzp7kt/wAezHk91rQVgyh1IKkcGq2roslhMD/cNVbFpLZYlkOY3AA9qDVJSVzUooJBP8qKDOWgfeBXueP+A15rpHm+APGE9tcRp/Y2s3O6O5YZaFzxtY9cH+telVleK9DtfEGiT6fdcBhlHHVHH3SPxxXThK8aTtJXjLR/o/kXRnyS52bstssuYom2ADch7EetVAjLuWSRXK+1ch8N/EF7HcXHhXW5Nuq2KARs3/LwnYg/lXbTJ5sOeEkH3x615uPwToSdOWr3TWzT2Pa5lUipIriOPhgCpzwQa1bXUbiFSrKJF4xWcqfug2RuoEjDr0rya2G+sR5aiV13HCpbS4az4it3E1n9klLNgAdqqaJDbardszQPF8p+Y96kuXUQPIYQ7D7tVdP1e9s59n9no2c9M1x/VvquHlHBpJv7rmU5tVFzao15NJs4bqGNYiySAqT7d6sXWm2tvbma2BGCFIPp2qtYapJdi2klQWxzjZjJNdDOquWhkiPl/eGO9fP47G43LVQnjJqzvzcq6u3od8KVObbSOWCjf5nUVDqEay2EqhTnkCtrUraFLdZYl2AN0NZMm4MvpX0mCxNLF0Y16D92X3mLjZsq+Gbj55LXpIvZvStyKSSIsW4xxj3rA1GEw3kF7b4BLeW49c9K2RNIYTHKwLZ5Nekm4xvcXxCXcscV3HdW5wrErIPwp8kwkI8tgD/dHNRqgkjK7VNZV466f9ouWbASFptvoFBJ/QVtCbm1DqxSXLqak5bbkvvOMbcYxXnni+e1sfiP4UvZJ47cebJG5LDIBQ9awtO/4Tnx7J/bEOqHRNLDFbYRrlpQD94+1aEHwnhvL86h4o1a61e6BxHzsVR+FetTp4XBSlPEVvstcqV3qrbOy/Ey5pN3Ox8W/Ebw74dAEcsuq3JB/c2hMh/TgVd8KeOvDfiC3iaxukhuiAWt5FKOp7ggjtVPQvC+h6LGRp9jDG/8Um3Lt+NUPF/gfSNd23SrJY3kWCs1udj/AJivK9jllSm6UVJJ/a6/+A3svW4SlNbHQfEjxpZ6PoEsMLJNqU6GO3ghwzs5HH0ry8+E/iKfDAsG1CS+tdYaJ76KdyZbc5DHB9OO1d14P8D6Tot2l+IZLy6x/r7mUyN+vSu2aRVYnI3HsK78LVoYSHs8LFSa+1Ja36W3tbvcFd7lfSrWCz06K1t/uwoEU9+O1cr448AeH/GFzI95aKsqRlBMOGVuxz+FdYY8q7KSrY4xRpWfsvLEsHOc1hRxdWjW9tRk4z6tdzojCPLdHgVp4vuPhUy+Gdc0jUdTeJyLaaB2xIh9ee3FZelfFHxfdeN9Q1bSrB7u0SEM2nSR/PED7H0r6F1rTrOe4i1B7WGWeEZUSJn6msbSPB2kWvjO58W2gf7VdQhCg4Uj1xX0lDNsu5ZSrUE6kt23o36dL9znkpvrocJ4U+MOpJrIsfiBpsOi7okkgIi5cNnI4HsKu6j4g8X/ABCmfTfD9jLpvh+4lWOa/fiR07lQegrvdX0jStW1KNb7TraaSFfleWNSQT0x+VX41ht4ESJti7cKijA/KvMqYjBQm6tOkovtfReaRShJLc8//wCFZfYZk/sLxPrFpIMEhrp5V3dzhjis9/BviiHUJLqTxnqDXyN+6wAIiO2U6fpXqMUiwg+ZGxk749KguWWaXzyuGT5Rn0rknmc7Oc4qS7/5jnfqzzw6X4/w13P4sRbwfdhW2XyiPfjrViDUvilc2jrBJo1hKqnDHLmT8COK6u+uJ1nUJbmVe+KGmmlKIljGqtgM2cMBWCzOFSz5IXX91f5GLk1oznPhDpGvaXb6kPEHkCe5uzOPKGM8DJ/Su7vFguEZZVjdXXDB+QR6EVitJcW16VgtmbawwxcnNWY7q6mESyWyRMxbe2fTpUVcVGtV9q2uby0SNYuLjY89n8N+I/DN5eT+E9XtPsssnmfZJ4sqrHsOOBWp4J8VX99qE+i+IrOOw1SJPMChsrOhOMqTXaWNvBDI7yATM3XPauG+Nem2f/CNnxBaxyR6hYSIYLiMkFAWAOcdRyeteph8dHGP6vWSbf2luc1fDRcbo7hhk9cjGBUeDGc9ao+G7+LUNGtJ47qO4ZoVLsjZG7HNaXasJ05U5e9utDy2rOwBgwqnqEJUC4i+8p5qxtwadkMNh78VBSdtBsEnmRK3cipKpWZ8ueW1PGDlT7VcHyja1IU1qLRS7qSggKKKKALQH7lU9+tdJphzabfaufiz5YUelbPh6TfEy9xkV49Z3rn1eEj/ALGmZeq/LLVW2k4YVf1iBzKcVmRxvGTuIrjlH3melCV4K25zepsP7WZOxrf8AybNYFqx65YflXO3oWTVpnHYVpeHLj7L4htJuxOw/iKyw9TlmdOOoRq4fXci/a1H/Fide/3Y/wD0MV+avp9K/Sr9rY/8WI17/dj/APQxX5qjoK9e943PnWuvYs6X/wAf0X+9/Wv0Z+E/z/DfR1/6dU/lX5y6b/x/w/739a/Rj4RLI3w70UY4Nuv8q5MQbUDd06ZllkjHUMf51oSMzL0rNtSBqE2AB82OK1ifkrgk9z3YOyRlXSHJrHvPlJz0rcuycGsi4UMpVq5JbnfF+6XNCELxbju8zpjNSSEqflHNUdCZftuxuMHitG5hZZn+YnB616FN3ijxcYrVCKOJnbc/FPZdrDB4pkpZQOtNluVWPb/FWhyg0e9/vVKk3kjbnNV4fmPzEjNPe1mX5gCwPegYSz5bcRTkZZuKjMe5drHBqW0RInBagCaeOJIQVxuqtuyvJqS52yNwxqFlk6KuRQSTwl9wA5FXyibAGfBPvWaGEdsSzYNNjkkkQFctQBclheQFc5X1qCxs1juBhs881ds0kkTaeKbcwtApYdabQkJd/vTt3dKngh82AqpyRVVpf3OdvNRQTTqSY857VDRaLkk5tlKyL+dctrPnTTGSFOPYVf1C5myTNmk0vUbQ/u3TLHtVRTImzBjivMltpq7aRXUpyUOBXVrFFJFujgJ/Cqj3EdvuBhKn6VumiU9CCyn+TyVXD1NDZ3AmEzOcjkVhm4/0lpFLL9K3vD915p2Oxb61OgGhb3zLGyTLuA9azy9vNcErGAc+lat7CrR4VQK527ia3nDhiBntRoBJ4k+yNaBMAPWdo/h24vIiwzsPetb7HDdbGc5NdRYwi2gSOPge1VciZzF5MJZMqmPwpBMoXDPz6UQI6thwCKluLdWwVxW5iSQo8ibsfLU5hikQAdRVd5Whj2gimL5zLuBxSuBZOIWytNnu92AaYXEa4kyXqteFpFHGPTFFwLW6UPuVjtoW6Mkm3P1qK3Eoh2tUccSyybQSG9qLAX4yFlwJMj61ZJQH5Rk1Shi2v5bZ31aWHGfMbj2osA9WbbgLVK5st0m9qtQsuc5NJcyM5G09KQDILV1XNIQ+7BXir0EmItzVRnmlmciNeBQBHdxzBd0OcVRF6seVnODVm4knSM5BFYt0FlLbutO47F/+00WE7H5+tZUmo3MjttYkVQKyRhupp9i+YznGaLhYsQMjPvmXApb64gxiDHHWoXfjbVKcMhytTcZJJIsqhTxVq2RYYd3XisxN27djipnmd8IKdxF6O5Lj5jV3RrdLjUo+h2/Nj1rOgtyorovCUG6WSVl4GADSm7IumuaVjpguIwAMAAACs25zkmtSYgR4HYVj3LcmvKqOzPcwyuZl+3Brl9dkCxNzziugv5OorkvEcyiBjz0xXKtz1oLQ4aOTd4otOf8Aluo/Wut+KG1fAerjHP2Z/wCVcHZzb/FNmoPP2hf513/xVim/4QLVnZcKLduce1eth2lBHz+aRvV+R8S6Bbi88YabakbhNdorD1y1fp5paCHQLKHoEt0XH0UV+bPwvtftnxV0GBBknUI8/QMM1+kzsEt0jH8KAY/CtcRJI5cLDmdyMO8OWjYiud1zUbpS2JDWvcXG1DzXN6q+8k15VarLoz3sPQjfmaMubUL5kKg8GqFnuS63Sd896uSFVXBqkP8AXVjCcmtWdMoqKXKrHTeHbuOG0nQDe/mDaPwrStoXjLXEw+d+ntWN4V8tr+ZSvOAw/lXSTj5t2cjHFfWYJ3pI/Ps2XLiZENFFFdbTex5DFHXngVoadpsl0dxUqnrVO2iM0yxr3PeupRlgiRQ7dMYArhxuIlCNkj0cFheZ3ZDDYW0Q3LGDgdSa56+YNdvhQB7V0lzcBYGTad5HWuWkDbyWXHPWsMBNt3kzbMKKivdQxehoxQnTFOr1jyehHKqyRPE3RlI/OqltGs9o9pIcSJxn0q63XI7cmqafu9VZe0ign60FwehJZS8eRJ/rE4B9RVg5IIHWq15CWHnxnEq9AO4qW2uFmjH98feHegJaktH86B0oHXNTblIt0OL+KWj+Zp6+I9PLR6npv7yN1HJUclT6jrW74P8AEkHiDSrHUOI5JogXwMjOOR9c1rSKJIzG4BRlwwx1rzfw/APDXjy58O5MVhdH7XZr2RyfnA+pJr0rrE4dq/vR1Xp1R24Oryy5T0Zh852nryKMHyzuNSyxLGo7HNNYAsoz1r5mtNuq42+Z6EoasZEMr7VIMb0y20gHFNVGEmF+5jNQ3I3XCMGwAMGpjfmuwdrbFm/iX7MJomPmRjjmrmj39zMII5N5JPLE1leYyo0J5B6GtOw+VFVWIAXnNdElGUUmVRqOLNLU1FxE/mArsGV96wmt2aBpWYIQ3yjParviCeWTTiN+1+oPrUNhpl3cKsl5tCbc7Q3Jrxssw6y+k6eKrJ6uzfnsjpcfabGTqzBY1kjwxibdjPXFXEz5KFlwcdPeoblIhfACHjIA3etXnUMwbocDI7V6NaPKmnrbtoYqLjoRqQq7uhrjviP4g0jSdPmj1C5fzZ4nhWKIBnYsuAAO/WuxmX5sL2rx/wCMfh9dH1a18faesM09qy+fDOflZc9VHrXqZPhqVbGxpVZWfS3forkVb23On+Cser23gqG31aFoPLZhbo/DCMkkbh2PNdyoDRHnp0rJ0TWLLVNFt9SB8rzow7KwwV471da6gVUKzKQ3TmuXG1Z1sTOq1ytvZdDKM7RROoHbipP9WoBbJNVobiGRwqSoXPQZqwIZZSfl7da4lHld0jTm5kPjO1drSfIORmnJB9oYsWKY6EHrVKKNOf3uWzjaeladqUiT5pFPtnpXRGUpWuilF21BFkVvkctj1pltM0dw0Mg25JZTirSPDv8AkZffmi6iW4j4A3qcqa6+YuK0sPDb12kf7JrMtZPsrzW8jfLGSw57egqX7XGoV+WfO0qB3rP1fzpNStZvJMUG4Bw3BNHoK1tDTgSLyZLiYjc7ZBx09Ko27uqKxbccdTWhfqHtvLjUDI2j61nmNo2w2BjtXPVuo6BLRE0MmG+YsQevNE+Gk3Y4NICGUAChieF9K59eQy0YsiRrEySSeW2OvSsdbW8jwU1FJMj16CtWW3W7j2XClj3+lYkq6bb3UieVLjdjIFHvGFXe5cQTxyCSa6jkP90GrNx5fkiT+LrnNZUdvZXU+23jkVo2wd3GatpbtNci3jLeXGQXp2lYKMtbtFrczBJR8oI5FLexRXGnyW08Sy20g+ZCMg03UIWRlCt8vYCksZZ40K+XvUnvRSU+b3Wayqrm8jzu506D4e+KrK40t2j0LVH8qSDOVilPO4Dtzx+NelDr68ce9c/8TdF/tnwreQRqI5Yk8+Fu6uvzD+VQ/DHV5db8F2F3MwM+0pNg/wAanBz+VfSTk8VhoYjdx91+d9m/kjz8XFKfMlodMRmmt156CnUHkVwnHcp3iSF1niGWTjHqKmt7qO4X+6w6g9qkPyfj6VWvLcqfPtwN/cdjTNE7otNwaAR0qK1njmj3bufTvUrKAPl60EtC96KaDg4brThSJNG1xiL3zmprCc2tw3901Xsw37r0BOatAKMsRyDXiYp8tW59hlq5sNZlLW9V64UiuVutYnclUzW9rTRyZ4ArmpIVVywryK1WXNoz6LDUYKCuiqszec0jfebrV2ObbskX7yMGB+nNUpgvUUtsxKOvfHFYxm09zapBNPQ0f2orgXX7PWsXCnO+KIn/AL7Ffm6Og+lfoL8crwT/ALOOvwZ+aHy159N4Nfn10A+lfSU5XpHyFWHJJxZPp3/H9Ce+/GK/Rr4RSH/hWmilOT9mX+VfnJYnF3HjpuBB719o/AzxwNO0yy0m/bFsY1wSeEyOtc9daF4eD2R65aO326UNwfMNbJY7BXOWt0smqzNHt2vh1x0KnoRXQRHfGDXnt3Z7kdkVrrocVlzDrWvMvWsudSHrmqLU64fCVrVjDeIw4+auiuFP2gE/dYZzXOTgqwYetdIkmdOhnbk42iuqg9LHDmMNVJE8VvDKMcVma1pbKpePtVxPMDrJ0FTanP50ACnt2roPMMzSo0mIjfhhWpdSRxQGPAziqFriEFu9RvPvY5JNAXM6480XG/nbmrMZEpVs9OtTSossfHFZ7QzI+FagLmnm1RfmYZqMGSRv3S5FU7eFt4Mp4rVE9tHDhD89K4jMlikkVlbinIz2qqMZFXI15808is/VLhmbCDihMC5FqEqcgYpZr5pUO6saGaQHzG+6O1W4VllQyKvB6cVd7hY0oGEidKejiJs4qlHNIkW3aAaLppFg3ZoUdR3Ip5BLcHzFytaOnaTayMJ1UDFYli2+f94a6G2uvKXYo+XvVsmSuaRP2MLwpX6VJNa2l4gdgv4Vm390ktqQrc1S0vUjAGWTJHvWetxKJavNAjZWMK1iRQXOm3YZlIQHmumGtW6gfNg1Y+1adeR7ZNuSO9N3CxBbt59uH61kavCzKSo5pY7yG0vmiEmVJ4GatznchkGCpqlFsm5X09MNGHGK6z5VhQAdq5PzljkUZ5rdguCFQMSQaTdgceYxra3aMbbg4NNuYShyjcVo3qrM25WFMjjUJhyOldZzmU0AIBaT9auQLEYuJOnvUE0WZuM7alFiHBKyY46ZqQFX96Soj3e9KkO1ypG7+lRRvNbDywMg960bRVWPzAdzHrmgCCK2Eali2arPG0MvmBeCetW5mkbI6VUFvK7kM5x6ZqgNKKSFIC7KGJ71XiyJPM3bwe1VJo3gh2qxYfWpbO4SKP8AeYB7UAWpzGp27cVCYx9/f0qvNL5jlnYCqslwysVTLVIF86hF91uBUE1+IxmFc1Th02a4fzJCVHpVtoYbEZkYEH1oAybvXm3+WyY/Cqd1cgrvC4pdcltXlBiUfhVSWdTAF20FEaz70fIqoJmVSF9amgaPJRjTZI0VztPFACxSsRg9aGD87ulJHuX0p+WJFIQRfdxihUKvuxSzYVsg00y5GKALa3QFdn4Yj22SN/eJY1wkEbSMBGpOTXoulxNDaRR+iisqr0OrCx95lm4+WHHpWDeScmta9fCGsG5kGTXmV3c9zCQM69kxuJrg/Fd2PLZa67WZNqNzXm3iq4XY2TXOtz04LQ57w66t4zsWc/J9pTd9M13vx28QRf8ACF6jZ2rfKylSRxnjpXmGj3ATXYpM4w4NJ8VNYNzpNzEG+9iu2E2monm4qgp81Xsjzb9my0+2fG7SFZeEkeTn/ZGa+/ZnbaTjJPSvhr9kmBpvjVDMOkUUpP4qa+57oKsQ+lbYroeXl692/cw72Y7mDcEVj3MykHNaWqKpzt61mTx/LnPNeXLVn0VOOhl3J+b5arJu8z5vWrMqbm+7TZo1CDH3qS2FUV3FGt4SbOrS/wDXM/zrqp/uiuS8FE/2nPu6+V/UV1tx0FfV5c/3Nz4DO/8Ae2iCgjP4UAZ46fWrNtDEU3tImCufxrsq1PZq55dGhKq9C7ocDK4ncfK3HNX3lfJbICg1zsc3iALb7GtjbbypYnoKrS3erSR3cxlii2kxxYHBf/61eDiPaVZaHvRh7FKJ1BuGmb5sbc8VS1Z40Xy8Ak9MVh2d1r8UJ3SWbjzNp4+764qxJJ5shbcG9x0rowOHknds5sfUsrWGp0I280tL2pK9lM8V7CHofpVSX5tUjA7LzVw7QQzdO9U7LMt1Ncdvuj6CmUl7paGVx9ap3a/Z7lbiLv8AeFXmyRx1qvqCFoJF64AI+tAQ1ZYGCARRUdm6yWyMvXHNSmi5MtxK87+I4Ol+MNC1+5UvZIxt3b/nmx6N/T8a9E/HFZ3iHSLPXNHn028XMMqnr2I7j3zXRhKkadVOS0e5VF8tRMviZbi3idTkFRznrxUVxOkBRhzzzXC/DPUNRsbu58L6q/mXFk/yP3MB+635Yz9a7C8aMtsjQPEAQrY4J68fSvNrYSpSxM4Pbe/k9vwPadRNcxqiVJIyQwVc4p0UUbnbuBA6VFo1qLizheZAxY5/DtUurxiFRJbqQycH5sVg6b5rGqs4XKV26i4KY5GOlXXkeOBNq5yKhtY2/wBc6gBhliac91FvEQkQKOQSeAKte42mRpa42/uVkg8vBeTHStvTLyK6t45lUpLtwAT1rCtJ7drpvKZG9QDgN9BRou/7QOpjj6p/dJrzM0yijmdH2Vde8vhdrWfc3o1E07dDY1JIXiWSVAsm49KzZSRMQeAP5VqmKKZjJOzsWUDbn7vvXnvxE8cWHhvU5NLgjm1TUjlltoBk4x/F6Csskpqu3gKVT2lSHxNrbtpf1FWulzM6yXagaTcdoHNeT/HO+t7vwfepuXekkWAx5wHBNYHhHxr8Tdes9Rnt9FS5S6d44WLbVg4xzxzVmx+EGp6ldfaNc8RTl3kWS6gA+VwuDgc19zhsqp5VjI4jGVFHkabS1v8ALQ4akpS2R6L4XXSrjQrWRd0jG2UlMYAG0A1bhbRcH7wUHgehxUji20u2hgitdyxKEUAfw1A91pzbphYkMpHb1r5WpU55uSVrsycWki4JtHinW4jUhkwc4rUh1a1mkRIpD83UVUitbXYJPJj+YdCKmtobWEHy7dFc96UZam8IO1yy8MMh+SJdwPfvUcot0J/0VSR97mkkuxGoRQC3tUMMRmmZpc81q6vLZGzbLkRs5H2iEI2KsfY12MVmkQgcYfioyqG327SXXpUllOGXy2O0981sndAm7kMdv9hcNuDq/wB4k5Oe1O1RDPZSBifMQd6uTL50bLniqiyBohHIu5wTkeuK0WxstRsUnnQQsv8Ay0A/M02+hY3ALfdqnOZbSVLZfljkOYn9D6Vpt50tsxY4YDkVDCpG6IzCVQlFyMVCsLfeLYPpToJJVtxuyQCeKhnllZH8plTI6+lKytaxzONh2+42b1xuBwfpRtiiuQWXMTfMeO9OsGjjDJcqckfe9avR+WxYKQykfd9K0jBMaStqUbeGGfMhPllySGxjGKgjmiW7/wBHYhujD1961pY18gJxtI7VSXTyP9X93vUzhbYapxtoZ0zTXF7tVS4HpUieekyRqjDnkVp29itu/mRsu49qklhmd1bCrjqV61Kp3T1sQ6N2UbxfMBRlwNp3/SvJvh3LN4e+IOseG55PIsbpjPZxH+Ik5OPzNetXLeQsnljfPINq8+vrXMeMvBS+ILG3ZpZ7S9tPmguLZsOvqK9TAYqlQ5oVtIyX3Pox4iip0+Q6OivKrDxbrXg3Wbbw34kik1ITv/ot1GN0hXP8Y9q9UVlkG9WJVuQT3FPEYZ0LSbvGWzXU8WdOUPiF57UmCp9aWiuVMnVFSezBcyQHypB/F2NFncEv5My7ZR+o9as/dqC9tzMm6LiZOVplr3tCxj160HiobKYTQg9+mPQ1PTJasX7J/wB2h/2jUly2FNV7TiHPvTp5B8wIyK8DH/xD7DJ9aNjG1Bsk81kTNjOa1r+JnJYcLWJefKcV41RWZ9LSl7tiq7ZJpnzgZX8aWMlSxPWrMMayJmstze1jkvjNc/8AFmvEsGeGijbH/AxXwueg+lfbHxxk8v4Z6zFjIZF/9CFfE5557V9BhZ81I+XzWHLXRNacXUX1r3bQ7t4re12ttIiT+VeE2nNxEf8AbFexadJhIf8Arkv8qnE6oWWaVdT6B+GWrNdKGZ8nAAHoBXrFhPuhFfPPwuvNrYz3r2/RLrdGvNecnqe3WjrdG5LWZcLkk+lafDJms+561nU0dyqLuijK3qM1r6X+90h13HEfK/Ssm4+71xWl4ZcPHJbsMBlKgf1q8O7TsZYyP7lky3Bkj27qegXyyC2T2qtEqw5BzTXcF+CRXaeGTOrN8gpGtWiw2M0sa7pFO41cvWUIoDc0AZkjvu27cCl8pSNxfmpJ4vMTg4NUg3ktsckj1pATywMVyGzUO3YCzZ4q0ZFaMLHk1KURbZiwy2KQFeC5Dr5dSS28YhYt1pkah1ysYGPQVIJo2hcHqKAMy/WOGIRg8tWvoixmyPOStYeoo0ilupqz4XuNhMUp4Pc1SANRLrIdvrUt7b3DaWZV7CmalIJL1Y41yuetdFFZ7rFVyTkdKtAcTpsuZdj8NXVWduWhIPQ96y9V0kxMZo1wR6Uuk6tcKPKeM4Hcii4rmutqi/ePFXbPT7OWIjAyao/ao5IPvAGgXPl7CrfkaEtQuTvoKvMMZxVPWdLkt1/dEitm11H5BupniS5Q2quPSqaIbOEu7SXzN4YlhV+yvpRF5cnQVBc3HmvtWjaI4ixPNaRWhNy5FFJNMJv4RXRWjC4VVX+Gue0a6ZlaMLmtjRvMhuMuODWEjVESN5Em13/WlvJlCZV+arWASZz57HPuaWSFRcEISwrrucg6Gdmt/mXDUyCG43Ft5A+tWo7V4xk8+1DySgYCdPakBDP9oIAC8etTW8jxRjnJqqJ7jD7lwPpWXdXM+07WPWgDoDL+95ake5iUnLVyL3l2vUmoHvLlupNO47HWtdRYHzg0ydrSaMfvAG+tci1w6j75/OoWupNwwzdfWi4WOsESKQHm/Wp3ntbWLfwxrjWu52kHzt+dXPtrmLawz9aVxWL934gmdtsIwBWff6q90gjZjkVTdl3ccUojjPPGaLhYfabWPz81dggWYkBeBVHGH+U1ZW5eFRtFFxlO+tvLnypp0Kq33jzT7hpJ23dKrvleh5ouBaSHcOtQTrsP3qdF5jKW5FMgDPMVPNS3YaQza7da0LCz8wc1oW1pG0W3aM1etbRYVGelZuoUoEemWv7xVVMZPWusjFUNPijALpzgcVooeDnrWNSVzsw8bK5n6k2FIrnrxsZrb1VxyK5vUGODivNqvU+hwsfdOd8SXQjiY7gOK8q8SXhmLbTXfeJ1aRWy2K871KIbmp0kmdU3bY55WeImXuDmud8WXxuLQjceW5rr3hVlZa858SrJBdNAx43ZrrppNo4K87U5ryO1/YvgWT4m38n8UcJx9CTX2TeyMFPy5GOtfFn7HN15Pxekt1P+vgcflk19tuuYT0xWuKTujycBJezOevGQx5PBrEu5DnrxXR6hGoQjbzXO34AXhRXlS0Z9BSd0Z0zuMbV60x2bB3ccU/aTjP8AOknXpS7DfQ1vA6Frm5m7ABa6mc8CsLwTGY7CVz/y0fI+grcn7V9fgo2oo/OM3lfEykMjXe4VjgE45rUh0eyWMb5WKhOApxWfawSTTqsalscnHNdNBboBmQg4XkVyY+t7ySNMsUuVuxmxaXbyackEe/arb155JqG+trSO1FntYjzDIcH+I1sCVPKCom0Y4NZGoXsKO6LHuJH3q5aNKrUfunoOvCjFynuZd1BZiNYlaQBWzt3d6ZFHGikRqQCc00IT8xHJp43DjNe7Tp8iR8/XxLqvYd2pKQsR1oLAVoYLcr38h2CFP9ZKcD6VNbRLDAEXP41Vi/fag83VYhhfrV08YoLegDigdMdaM0UGSdmUbdmtbxrdvuP8yE9h3FXlK9Kgvrfzovl++PmU/TtTbKTzYi5OHBwwoNmtLllqPTvg8e1GQRRSaMjy/wCKOoXXhTxhpniqK1kax8sw30iDOFJ4J/HFdvpV2mq6dHdwyIbZ4xJGV6AEZqfxRpaaz4fvdNlAKzxFBx/nvXK/Ci6jk8OCxkT/AEnSpWtrhEPBCkqD+IFetUmq+DUvtQ0fmun3bHVh25SSZ32n3TTafDa2S5fZgvjgetV9Ztoobc7pGeRjyWOTWjpEkVvpnmOBGoYsR0wK4fUPGugXV08ralBHGsrRZdsAsOteVhqFSrJuMW0j0K9RRhZM6qwmuEsVkl2SRoNpBOD7V414q8ea1H44Ph/TdAMlyZS0YkbCSJ6jivRrO7hvLVbi0nWeBxwyNkHPSuD+JGy38b+GriMhblrgxfLwxTjNe3lVKlDEy9oua6dk9rnmzxLskPsfA/ivXr641jVNYl0q7GDax2rbkiHuO9U9J8aeJvB+lalZ6xpuqalciVxZ3IgJjlHbJr06ITSqI4CI5lHBA7e4rY07S4bVE8zZPOOS7jI/AVyTzZRTVempRvtt9x6VOm/Zc97GZ8Kxq0PhgT6zdC5u7uZrgxgYEWQPk9q4bxFpja34iutH8HQrNc3j51PVR8xiX/nnu7HrXpdxHK0/mW8eDnDbj8h/CuG8L6zZ/DXQ57fxMskd1eX8siNCu8MvGOa8TFYtZZSxGZ0KcXUdtNubfX5fqduGwtbHyVGmrvsjq/D+g2/hzSoNKtYgkcAGc9z1J/OrdwmWFwmMqcH3FMXxFputadb6pp8jeVMmQHGD+NWLdopk3KwJYbce9cdOvVxVSNR7t3sTWovDS9lJWYgSMtvCDDcjIp7xQ4G2NR+FJbKxRo3XDRnaakCkDJrOalGbUjBpWI8c9/pVWZSJwjdOuavADrUE0TuCu0lj09aJxelgTHW0IkYKoUHPU1NJ+6n7cZrlpvGGlWep3WmSGZp7Jd0wRM4G3P8AKrFn4y8O3lrbyDUIY2nCmNZGwxz7V3rLcTyc7g7egXR0dkx84nJOalnsopZQyswIznBrnV8V6DASz6raqFlaEneOHGcj68GrFr4k0vWY2TR76K7yo3NC27BYEj8xV0sPWt78WhOUV1Nm2Y+SjB+PzprbV1AyklI34D9ia4DSdWka1u2/tGS0trKbyJpJkwC/OQD7YrYsfEGjeYls3iW0mklVTAobqW5GPXIBro+q1Vpys1pyVtWdLcwNeMPMXC7j5ZFS2U/mRhmIEsbbJF/rXOwePvDlxeT2ovIVhghjZbkv8jl89D/wGpode0Oe+3afqMEzPEryKj5wh6N/OieGqJK8WL2icrXN6RQ0zBTheOPWmmNVIHkhlPX1FOWVZkeNcCVBjA6+1c/YeJ7Gf+0DdiWzjsJfJmmnXau/0rKNGctkTNHQTycfNCPQcUQrbqCBkMeM1gHxx4bWLcur2k6+WZFCOCxA9vwq/wCH9Sttb0iLU7Ut5E4LJuXBwDj+laSw9aEeaUWkZ2V9zVBVYihwcDqKrSXixBUPzOeiL1NVLtpLq7W2s5NgAyz9eKvWthFaKCqktj5iTkk1gpXNVGyIGa+mPCpEp9Rk05LC4I/eTyAnurYq/GjOA3b1p5cKDvkGQcc1MnfQrnWxz3iK4sfDug3esXSyTLbpuIzkk9gPqa5bwv8AEG7l1q1tPFGlw6Ut/bG4sZGk++ufunjg0zx/rDeLteg8A+HbiOTznzqMqLu8mMc9exzivR7vwL4f1LQrHSdXsku1tYFhjkf74C98/hXfJ0cNSX1iN3P70iIu55v4+0S4v57fxNozxT31jKWSI9JE5yo961fBvia08SWkxhjlgubYhLmGRcGNsdKc/wAFNOhkl/s7X9ZsbdnLRwx3HyL+nrW38O/Blt4Ls7tZ7w309zNvnmk+8/XFaVsfhHhuSE3Jx20s/wBTnr4V1lzN2AfKoxyp6H1p2OOK1NUs7RQZYJVz/cz0rJBPJHSuOnU54qTPLqQcJWFppyh3dhTqO/t3q0Qm0U4x5OpSIOkq7h7Vayw64qld5S+tmHU5/KtBuS1M1qL3SzZtmIqfrTlZRncOtQ2vDn0NSggZDdq8XMo+/c+jyKpeny9SpesCDjAFcxqJTzSd3FdNdCPd14NYl5FFvOFBFeFUTPrKJhF1D5DZq5BM2wqi8HrRJGgbKqBT1fatZROmXQ434tWv2rwFqsbcnyGbH05r4cP3s+3NfefxC+bwjqvHP2ST/wBBNfBr/eOPfNetl8rxsfPZzb2iaH2Z/wBJjz03CvUtKuDJGpP8I28egry2zH+kR/7w/nXoOlthdoJzn+tdVdaHJlz/AHp6v8OrgpLu7Zr3Pw3cb4UINeG+FbJ7a0hP8ZwTXrHhOeVQgbpXltan0Ts4s9ItnJT8KrXR5p+nSK8ffpUd51NRU1RFLcpXB4xU/h+crd7VYDHQmqtx0punMEuh6VFN2mjSpHmptM37+FvtDbRxnIquV+XbjFbdrCJ4Vm5yBgg1W1C1Pls6jpXpWPnJaNoy45NjdamaTeQ2elNlj3xcLyPamW4VzhuMUCJVZieOlV7u28w5rXeO3jtwwYZqNI45Yi4bkdqAKCRSQRhguRUwl81du35vStCBlkTySoqCaE2z7tox9KVgK1rL5bGNk6+1Q3NrIHJUY3VM0gL7itK10mQuSTRYDOmidV2tUEVu6tlRitSRd/zVBn5tuKEwFjUl1Cplq2k1aKyRI58A1iRykNnpiorndfPjHI71d9AOhS5hvJMcFWp19Y2trAWCgEiqenyLHAE2jK98VHe3v2hTDu5oRDRzN9PNHKxQnbmli1F3VeeRUl1DyVYirWjaLHcgtk8VoiblmLUgbdV71Lq98radsLfMRxTrvQmjC+WDiql/YgRAOSCKGxuJkWsgEmWqa4YySKo6GoGs5lJMYJFNgkkifEg596pS0sRy6nVaLZrBGJCOtaE8mGBUYFZmhG4kTc2StSXl48TlduRWMjVMutbxqc4xT41ijBbGagv2SK5z5nH1pGvLY4y4H411HKSNL8pkLfLVKTW7NX2bhkGqGvzxyN+5lKj0BrCkYKMhQT60AdRqOoW8tq7QkdK5k3m2Jtzd6hlu2aLCjH0qquWXkUATNcO9MMjikKtt6YqSzVN2XbP1oKIJCTSIV71au2jY/KBVRlY9BQA9FUHJapg0ZH3qrZpME8ikIWbaDwabvPHNMkz0qSEbeW5oAlDsvNSI7yELimxKrPnNP3fvNqigC01uypjNUzGqv8zVauTLHGveq7bpJVOBx1pAXIIiyEKKZbwmKc7h3re0e3juYyFAziqGqosE5XuDWTkaWL+loGetRolc7RWFphnmYbRge1dPb25ijUsck1myo3bsOtohDEIxkcgn3qx91P50yPJPrUkgwlZy1PThHlSRj6l8zGsK+2hTmt286msHU3baQBXnVNz2KDtE4XxMSS2Olef6gd0xFd94jMm1siuB1EfvSaqibzKEa/vjXDfE+zNve286jAfrXeJzKKwPivD5mhxT90kFddLdHm4v4Gc/+ynOIfjjp6g/fSX+Rr73ZP3PFfn1+zGxHxw0nH95/wCVfoO3+qrpxO6PKwezMTU1fBrmL7d+tdXqX3TXMX6jJrx6m59DQ+EzirZ5pl0NqZqQdaiu+Yz9KcFdoJStc6zwvGF0aE+pP860pd28Rr1NVdD/AOQbAv8AsD+VWZlZWBzX2WHVqSPzPGy5sRLsXrQR2scpmkKvjjbSQ6gWEiyEldvBrPZs9eajJNTLCwm7sUMVKnpHYuXl4XhjWNmAFVPdjkmkC06tqdKNPYxq1pT3CkIzzS0o+uDVmcVcaCP4qrX0u0eRH/rn/lT76YRgLGN0h4VPQ+tNsYNjGaT/AFp65oNOVRVx9pbmCDy+p7mpdxx81OpKDJtt3E3Clo4puP7vFIBw3ckVSmUQ6gjLwsnBHvVvL45qtqCb4Ny/fQ7h/Wmawdy045OKVTUVrKJoo3HpgfXvUhHPFOLs7k2sKc564P8ADXm/iof8Id4yi12MKmlaoVhuxnAjfHDn/PevRw2aqa5pdjrOmyafqFus8EgwVNdODqwhO1VXi9xxlyu5558RfHqaXph0PSxJe6ndLthii5IDDhj7V83XFz4j0y7NvNYsxsmkiOQSu5jzn34r7A8OeD/D+giRtO0+ONpBgyOdxH4mryaLpEYnH2G3zcP5kmVB3mvpcr4gwuWpxp0Oa+9+v+RUqrlueHfDvxb/AMIf4VstJ1+2mheSHzLRhyJl4wPr0qhpEni7xt4zn1yF7TTEsG+zotyu4rzyQMjnivXPiTP4e03SFuLmzt5b1R5dlHtBYE9lH5VH8I/C9tpfh4TaqrSahcOZpkforN1xRUzaCw1TGQp2qS6b772XQuhGEpe8b2lz/Y7N1uLiGVio3Sj5c/Stm11C1kkSN7yPeegFVLnT7M3Vqv2dNsh24q6+k2USiaG2HmL3FfCzmryW7f8AVj23a0Y9C7GyrOnmEKhboe4FZnxJ+HuneNVspLmZ4fs2duxsZzUeoS3SOnlx+YvORUtrqF+I5LM2+1Zk2xkn7p7GvIx9GpioqmnYrDZhLBVfb0nqO0nQbPwxoVvp0LGa1tYj+8ZgSBk5zVDTNQ03Vmkj0PVILhoD8wRg2D+FeG/CvwJ47tviVJdeIbW6OjyLcrL5kzFSpBxx71vWs9j8P/jHBa2yR2mlalb5bLYWNgTyc19tU4epQk8LCv7VqPNdbPy3fY56uKlXqupU3Z67o8001xdzSPnbJt+7jsK0NpZdzNVdyti0l1CouLaceaQp9uoNKNUgbDfZ5FjbA3D39a+adCW7Wg1sWAF2gd6k8sCIqctnpnoKfD5OCyvnH3aqzSOSSQR6Vl7PkYMwtb8IaRqeq/2pePdPLEpwBIAgypU546YJrIm8C6HHZxNapfOyqqlWmBDhSMZOOwFdjKzNAExx3osJFUskhHHQV0rMMR8HNYlxuc03hqxNvFD/AGbeNCk8kyHeB8zg7s8c9ateGPCOmWNpJbwR3Nu01vHCd0gLKEXaCOOuDXVvMn2YFug6VXMm6VZIN3v8proeLrTS99kxpu+pzH/CvdIk8PxeHpb3UmtUcSKDKA2QCMtxznNLa/DPw3b2kcKm7ZYXiZC0oz+7BAGcdPmrorm/is5jv3bm9RjikTVFll+WB2j/AIcetbf2hW252dCpHKw/C7wvNHKJZNQKoERczjKiPO3HH+0a2PDHgvRdAvLuWwExmuYI4G3yBgqpnBHHfca07W/jjvJVlDxjAxkVZ+2WLZ2zqzn0Pb0oljq9SDpubafQU6aSuito/lw3s0LxgSkg7w3LAdM1y3j618EaVpeqL4ivWt49SuftkiecNxcdNo/Cs/4r+PNH8O201vFfiDWEgMkK+uenNS/Dvwfpt34etPGGs3La5qWoxgoZ2DrGG9BXXRw08LQWMrNxg3a3V9f6ZF+fQwNJ0/4W6tf2drp2qXdxdoP3VuJhuI6njHSu9sLKbSdGTSLSGX7HCCql5AX5OfT3rlP2hNI0fQ/C9jqtnGlrqsd5AsFzGoUoWYA7iO1bXiLxzY6DoNonmx3uqSqiw28TAtJIQMZHpnvV4l1cwpU5Um3G73e1uz/PQUYqO+51Wh2Yt7VZpI1WdkwSB2zWiC3BOK4BR8Wr61SSK00axDgHZI24qD7g1jeI5Pid4YuYtQvJjrVrcK0c0dlbkGE44IGTnnFcscFCpJQjUhzP+9fYb5kjX8W+L9dm8VnwZ4Y0wSagYvMe4kf5I0PGfzq1a/BuyvbJbjWtc1abVXGZJ47jaFJ6qBjp2p3wE8Lzado0niHUref+2L9n85rg4cJuJXg9O3FeqhZWUHgfWscdmU8JU9jgpWUdG0t3167FQhdXZjeEfC2k+GbAWul2wXj55WGXc9yTW6TtHoRwCaqXV79lj/fcnpxVRZ7q7ztTYB0z6fSvn6k3OXtZSbfmbKKiS3uoruKWsTzunBC9BXP6lJdNN+/YKW52+ldPFbra2u3q7mue8QKy3w3LjKitsHFOrqc+Kk1S0M0ksA3PPWg53fL0pB0Apa9lxUdEeE5OWrCkblTjtS02WRIkLyfdxzQgSuyrPiTU417Roat9Msehqppys2+5kGDIfl+lXKouburDom+ZKuSphuo5GazwOc+9aLcrC45PSuDHwvTuepklXlr8pDcxqUGVH1rHu42+f5RiuglHyCsm8GFIr52ex9vRlZnPyqc9KhkU4q3crtzVOQliDXIjtZg+OE3eFNUz/wA+kv8A6Aa+C5uJXHvX6B+I4PtOiXsOM+Zbuv5qa+Bdatzbatd25GDFKy4+hr08u2Z4GbxtK5FZ/wDH3CP9ofzr0jwTaNqGvQ2y8gSFm+lecWQJu4d3TI/nXu3wK0vzrq/1Fl4j+QH68121tjiy/wDiHoEMPlzJGo4UA13HhpwuzIrjXK/aD2IIFdboB5SvNkfQrZnpGm7fJDeopt4BtzUWnbvs6ndUs+SOeeKxlsENzPlGVqor7JgTxV5+prPuVKPurKG5tLY7bwleRyL5DtknpXRvbQsu0jg15zoN00UySA4IIIPp616F9pj+yLKrZDLkV6VKXMjwMXT5ahlXsMFrId3Q1h3samT91xmtO7vkkZty5x61nBo5mZ1OCvarOcpySSKQjMcVZRyqjY1KtvHLku2DTNvlNxyooAsxM6fvBTpL8SKY2GW7VXSQ7s9qSRdx3KuDQAssgAwVp1tbrMwYDmmou75WFKY5I2GwnHtSAlaFlbZUVxGsa9OaeHZfvGo52VlJzzSQFeUrIoWPr3qaAIibh2604SIqABBn6U5FDEcYB61fQCWCNFjaRm4NLZ2trKryeYAfXNRMpb92vSomSWDgHg1EbiJLvT7ZJQPMB3e9dFpNhDaxLj+KuZYhY/MkJOPWtW31cm3TYM4rojJC5ToHVWXCpkVSuNOgn4dcVWttWkwS64FWYdStZj97DfWr0M3cibSoUXbGoNYOqaA32lZNuFz6V10bRvysg/OklDONpAIo0J1uVLC1ggsQnG7FVLnTY2VnbFXnjYnGMCpU2hdjc5rKSLuec3F3JIm52NVWmyud5/OotRmjmm/dtgegpGQNF8tdFzCwksyucKxNQv5ij60jqwP3cVNChfqTQOxVcbY6SHcQK1bizQwrhqqvAY3CrQFhsuTxiovLwDzU1ypRMd6rfNt6mgYgUEZpyZ5FSwLztxUksezHvQBXWLdSOuyrm1RHkVCsayMetKwFKRed1Oj/AHnFWXhydoppt3j5xSuOxGB5bFaavmCXIqQL85q3YW/mSe1D0FYfKrNaKSagtIWknCg10AihRNr4+lQW0f8ApIMSA8+lQ5lKJt6Ja/ZUye4rI8W221vOHetm43CEZyG9BWLqCzTIVkDYHTNYJlvU0fCCI1sN2N1bk33sf3fzrl/CEki37QsOQDwa6tY/nHPPPPqaJM6MNDXmY+FABUN2xVTVoYC1UujwazfwnbT1kYl7PhjWPdHcDWlqi8nFc/eNMoO0Z/GvOnuexFLlOc8RqoDDNefayhDnFdf4na8nJKRkH2rgNUmvImbz4X+uDVQdi2yuHKsOmazfiad3hEt3Dr/OpRcbm3dPrWb8R593hPaOSzrj8DXXS3RwYx+4zn/2Vbdp/jjpSgZx5jH6AV+gEnEWa+Iv2JtOa6+LM95sJFrATn03ZFfbdycR+1dOJ0aPIwdzG1JuCK5m+OWNdBqLcmucvOprx6mrPpaKSiVFGTTLgZBHsakj6024PFaR0imYzd0jr9HXdpluy/3BU85YECqfhiTdosJzkgn+dXZvmw3avscO70on5rjk44ia8yElie1KAw9KCvoaQMQPmz+VbaHMuwvzUvzUBgehpfy/OkOw3Len4etVbq7YP5EUZaQ9/SluroKfLiUvMeB7Cn2VsLeP5mLSNyzUy0lFDLa3aH95Ll5T1b0qwWz2NP7UUGblzDPM55U0u8elOIz1pv3Tz07UaCDcKXcvvS4HpSY9qQg3L64oYrg9Md6P+Ail4zyoxTKi7FCL/Rbkozfu5OV9quj5flJGT0qO5t0mhKHg9QfSoLWcJKLa4/1gHyt60Gjsy1uX3H1p2f8AaGKTGeoB96a0QaqVpOzM2xxYD7o/wrnPF/jDR/C8am+aWSeZSY4okLM2PYV0g6YHFeeeNraGP4oeHLyZRtlikhIYDGSV9fpXRgqVCpUaq3d9dNP8xwXO7HP+Ho9W8deJ7DxjdW8dtYwo621uwO/BIwzA9+K9T0sPFOv7lm9j3rS0u1s7OOSKOKGMx9lHQVpxxKGMmBnsQKWYZrGr7sYWitF6HfDCpO8mZWsb1iS6UbTC+/B6VNDcI+JslQ46DpUurxLNYyRHJL1S0wQyWoXzAFjHXPFePzy5UoHbzJWRV1OGa4YSLceSi9TVKKNmcsdWGMYBPat1rWK5jVIpFljc4ODx+dNTRLBcr5YPHT1NYxp1U+Zowq01a0diHTbeSSVJP7T8+FOGGepqLxp4L8O+J7ZBq2nxTuqlY35DDP0q/Y2dlFEyxSKBG3zAHkN6GmX987f6NaqTJ6ntXbhpzotSg7GkYJx1PINf+H3jK10R9P0bxfdyvASbW3DBRt9CxroPhL4n1K8a88J+MIYYNYsgrDy2zvTA5z0Jr0KzsIrIi4mLSSNzJvPT2GK43xx8OtL8Tagda0zUJrDU1GFntnBP/Aq9ulmEMVGVHF2Se0ktbmnLZanUTWtxCPOsWeRV6rJxxWR4o16HR9Al1y+lkjtoOCioWdmzjGPrVL4M61qF9pd7p2uXfmX+l3Jt3ZyAZE7MR+VYPx7ma10aHT4GuGkurtWtoYk3LO4O7aeCexrz6WX2xcaFRdVt201+4pTg1sUrv4rPb/ZryLw9q5s5JFSWe4haJEB78jpXoem6hpl9MDBqVpLK/RVlBJ+lbdrZWviHwLDa3+nxj7RaolzblfmU7Rn6EGuBuPgh4fgtVXRL2+0y8jbfFPHJlgfcHPFY1K2U1Z8lS8JJtJr3k+1/K5PK+jO5Me2Fgd29T0I4q1pzNJb/ACqQCf4R0NeW29n8YtLnk0uGSy1dYj8tzPIFZ19MAinz+NvHmhxT2+peC5JLocobZ9yfh1rengYtfuqsJP8AxL8jO8rnf63Gsl5HFEvmzbc+3vWikCwqN/yqVySRgCvMtC8TfES+CtaeAxFI2GMl1NsBz0zkil8TWvxW8RxReH59Hh0pHlDT31tcg/J3AyTVRy+Sn+8qQilv7yv+Zv7VuyR08/i7wvDrEdvJrmnh1Oz/AFqnLHt1roRbWtzaM8RSTcuUdecn8K5V/h74O0Hwzdx6ho8N6lra7mlkz5jgDrkHrWV+z7BeW3hWaa7ml+zT3DSWiSPnbCfujNT/ALNUwzxOHnpF2u9n3t6CnzJ6GH8Mfh34d8Uf2pea+kt7rNpJJbXEU7cbe2K9H0aOTR4bbQ4dPke2syBFsHAHauN8R3Oo+AfF154s08fadI1EpHfwEfNGRn51A5PWvRPCeuaPq+nW1/aa1C73a79u9QWPpg88VGcrE4hqpFuVJpNPeztt+fyKgoJ66GN4x8Fab8RLK3t9YjvLVYW8wiJsBj75+lang74eeEvDcqTWmn+bdRjAuJiXf9eK3LPX9D+1fYYtYsZLhFZpIxMpZQOuRnNXdJ1XTNRM32C+tboRnDeVIGKn3x0rzFisbHD+y52oLolYc3ByvYuqkZTI2kY6VGY0x0A9felaBix2sV9qYCu7ynOG9a83mvqE1cnVcptX8xTZvlAUHmmI8hcxIcY709EVW+ZizUn18wV0ijrMCrZBurF1/mKtyLsVPl6jGKr65kWgZe0i5+mRVrd5sq4OQvWqp+4rRCb0Bx+8i9hWT4qtwUWcH7vWtFZVN045+X2pmpK1xZyRCPOec1eHk/aXRFeH7uxx/b+VJSupVip4K8YpDxXv6M+eaaYVR1Qf6t3z5Kt8+KvUkirIuxxlTQhxdmKAvBXG3Axjpiiqdk5ic2kh+7yh9RVzvTKaDsa0EX9zG1Z/Y1pxY+yp9a5cVrROrL3avBrqPZQYjWPfdTW0f9Wax73vXzdVKx93Qeph3KZJ61RkABxWpcrnJFZkyturjselfQaVDIQQDxXwz8YdNOl/ETVrcrgecZB9G5/rX3L1UrXyv+1fobWniq11iNfkuoiGPuDj+ld2Cny1OU8vM6bnSueMWf8Ax9Rem4CvqX4I2qxeC5bjbgzSn9Mivlq1/wCPlPTcK+tvhMAnw3teOrOf1rvxLPLy9fvCW5P+lHH97Ndd4bDNszXFs+69Pfmu08P3KRqmcA150me8up3+nHbGFJFWp8YqjpWJYPMJAOOKmdsLWc7WJhfmIX6mq90AY896kZstUcvzLWENzplsV7OYxyAdu/0rqbO+Z7F40bdjkY9K5AqVl3jgj9a29EkbcEyAD1rqoys7HDjKPPHmLhmK5Dryaj8t0yyD71Wbi38s7myc0J+6ZTgsPeus8YpxmTJ3EirEOWBU9Ke21mLU2FlD59O1A7EpVAmFqIsyqamlulbCqoBpryKSFx1pCFiVnX5RzTi7Rgo33jTXuCGVUGPpVgIJJIwec07AUpAzUzy8jGeavX8IjHBqkchhSsBIEAAzSSyiN19KjLN71UumdQTyTVJgX4buKSTbnBqeaFfveZk9hmufjWTzQ+0itIzcKOd1JgkWwsM1uyOcGmwRrEm1agErKPuj8qsQHI8z07VNncq5JfpcRxqI1yGqRdPmS0LFSrsODT0uCcbucetWBfOQEI4rXnIsc/cXl5ZPjzDj61fsPED4G85pb+1W8B6A1Qs9N+zyHPPsaFMnkOkj1+BkwcZp8et2Y++Rmsjw5YhZ5GuEypPGRVvU9BjkbfGcZ7CqbuLk8zzgKq9+aekjqOKjIKy81ZkiEigrxWxgNRnkPIq5EAo5otggXbimXCBDkE0xk1w48pdpqIzBWGfSoIxIW9RStHMX6fpQBYiT7SC1VXj2ylfSp7ZJYX5yBU9zCsg3LwaAKsSYfdVmRPMXjtVaXKLUkV4Fj24GaYDNxjG1lqNmK8haUT/NtIzSAbmJPSm2iUmReYQ24U97h5BgCpbaBZHZTT7iyNrHu5OTUNotJlKMFnrT07Kt71SMRJyvFaGnIzDGOaiTKSJWeSSfawIrQtllhIZEz+FUlJjuRkd66eFo5LZPlANYtmiRDa3AuHxIvzelaMVrDKCJUAGOOKlgtYfLDKBn1qDVZ/s9uR3xUokhtLOzt7tpIcGUjB9qur9726Vg6TI3nGQMS5GBk1reaN5x7gVEnZndhleJcZhiqV0eKeZM1DIcrUSknE6acWjG1Bd2aw7tdqnNdHeL8pxWDfRsQelcE9GetSfNGxzt4ijLH+VcxrcUcmdygjHpXXXg6g81zuqW0swKxR/jUwZcjznVtMRpiYVIP6Vx3xAtL6TRRDHbyPg/wivXm0qdm+bC1NFodtw1w272rojUtI56lL2kWjD/AGGdBurOTXtZuYJYfOCQR7h3U5P86+nZ2/dmsPwHpUGlaDFFDGqbvmO0YzWndNxXRWqc2p59CjyOxmah3rCuFyTW3cck1mXKcHivPe5660iZiLyaSbA69MVJIMPUUhDZB6DmreqUTJ2sn2Nbw1NMLV1jjV0jbpnnmtWS9CxDzIZE+gzWD4SmKam8DceamV+tdWVBUhhzX1WXz9pTt2Pg82goYlt9dTM+3Kf9XHM31XFKLi6PK2pA/wB6rmMHpRXaeVzK2xTae7I+W059SwpnlXkx/eyhF/ugf1rQpKLk85BbwRxcBfm7sanGP/r0dsUhGKYpNsWim7iO1KDmkxC0cd6UUjY9cUrAN5B9qdTSw6YJ96ayt26UxDyeaOtCKNuc049KBjMGq+pxIbVn6OOhq1VXU/8Ajyk+o/nQVDV2LEX+pj/3B/KnU2L/AFS/QU6plG6C3vWCsbxN4XsPEYge7uJbd7N/OhmQgEEDpz0rZqOa6063QjUp4oYydpZ32rg+561SryoTi6Ds99NTXCr94eTWuia9rEd//Yd39qtZVcrcfbAZhJuHyjBxjr1FdPHpvxGbUpSlzIIW37N0qbVTjaD33dayvh/cWlh4/wDEOk+H45ZdOEgmRlwY45edyA+hz+lemQazvuGC7I89Vk4K+1exmGYVKT5pRVraXWp7UaLm2cZqeg+PmiiNpqk6yfZQzgSR48wdRyKtwWHii28Havb+Umo6l5zi2WSVQChA2liuMDOa7WO9LhisauR02sOay9MuZ4dQucQ/IzZK/wAq82eOqNJ8q+4pYfS5xV7o/jjTvDemWXhu3khkV2e4eadMluPXtTW074jpGJor8maUSB0aRPlO0bdp+ua9Q+0RyRjo3qO4qGWQZCjB9DjpWqzKokrU02/xMuVnkSaJ8RLRJzZ3DQia8eSQyTxs3MagH0xuBrt/Atjr9omoTa7K0tzLMPKIKkBAi88e+au2cseso4t5YzBFJ85RgSCPWtM3a28S7tq9gSe1RjcfOcJJwWnyKp0pPqOEMv8AZ8yahJHKsue+Nq+/evOf7E8Y2vhCzt/Duy3nF1MblvNBJQk7CCTz2rsNYvo7iWGAMGR3w201p3+oW+kaBcX8q4gt4mcgdSAK5cLXdGpyxSe3p1LnFqCZ5Fq/h3xtAdQmu7iOGKaCN5JhLHGxIIzk9O2a6nSfh/req6vo2u6x4iZrOxKTpaIoZc+XgENjnOfWqHhrRNU+JEaa/r109voz5+zafG2PNUHq5/pXr1jHFbWaWiL5cMcQjjX0AGAPyrrzbPKlHlpU2r63sujVrX9DGnG7IVhnuL17qxm8tAMHjhzU0Wo26oUugkcydSxxuqzZiNdiR9O9Gp2dvcRyK8ancuM45r5bRpux1OPQxbrVEkvY7iFHVQdqtt+Vh9au3k9uLm3LlXjwTuHOT2FUbS5Kqlk0PnSIpUKBwMVna3utZESW3aHKmRdhJ+YVnGbatoaqEEjpZbwStGI1ZgedpGBV8TRkE5OFHQ81wen+MEeNDLZ3BIjJzgAE1o6X4gkuHMn2Io6Lwm771OUZSSb0ttYXLBmB+0Br2o6B4P8AMtbKGaC6f7PPJKTiNW7kDmpfhxo76X4L0y1uLmK5EUIZWT7pzzxWp45MOu+Hb3TdS04tCYyxj65UDqCO9cR8I9Qkm+HFtHJfb9pZSzj7qg8KK+io1I1cr5IK1pa+fqc8lOM79zrpF+136yXUYkt33RJGwBXPY471zWo/CfwteXtzqELXdq7nKCCUoEPdlHbNdZNcwQ6dYujIxEiknNaU89ssXmNIijqDn1ow2Mr0mlCVu9tjJx5p2Zws/wALfC721u5hnWSHJZ1lIaX13EHJqL9mbRbWzm8R6pGDF5t+YVhDEqiqoxnPNdtZXFrOBunUYznPeuR+D0EifFDxjb2lw4sFlUtEPulyBk/liupYmviMHXTneyv/AOTJfqOcbTPYsqqlfM4Peq822YCNOoP3qWbCLuHzdhUsIVYwFwCeTkV8ld/a3OhPyIokljbHGPWnu0it80efeldRwxB+oNSId3OSaaVxOSWrKGpXAa2kUx9EJ/Til0cmSxgbd8xQbvyp+ow+Yu1W27uDWfYXKwW8atkjLAn6HFCT7FWUtjU2+TKTjO6p/wCEHHHeq7SpLBuDcjpU0f3R9K0XuvQJK61Ob8R2Rhn89RhG/nWQOa7m7gS4gaFu44rjb23a1uDCwOQeDXq4ardcrPFxlHlfMiCjvRRXW1Y89aor30Hmpuj4kXkUtlOZowH4dfv+1T1SuFaCb7RH93+MUHR8SsXl5zWkOIIxWZAyyFCv3TWm/wDCvpzXHi5ctI6stpueIiuw9j8pFZN73rVY/Kayr6vnqmqPtqWkjMl5BqjOtXZuDVW4Oa49mekkUCdua8x/aD8O/wBveArh4od91a4lU45x3/TNemzDk1SvI4ru1khlXMcqFWqoS5Z8xNan7SHKfn/b/LcgejCvrH4VTqvwytmdgqgt1+teb+JfhJbw+I7kx3bqGlMirt4AJrptI0u/02yi06OV3gj6D1zXp1aykjxcLhakJ8zR0FpDNd3haPG0twRXcaB4fb5JHmYn0rnvCyrCVEi7ee9ehaU+FUrjFcM5anqJM2rC1MMIV5OMU6R0HyrSLLlBzUEgySahvQ0UR+RimjkGmqQBTZJcVCVmW9URygAVb0mT94P8ms6WYZp9pcBJAQcHtVJ2dzNpuLR6EwiVI5JlOxlAGfWqsxhwy7eD0qtYTSXlhvZi3l9BUsG7cN4GD616Kd1c+emrSaKojG4+lQGLMu5elaF1uQfKAR9KpGb5sYwaAI44fnJqQx+YDjqKTzlU+9PDnG7pUJhYWIKPlb7wqXzNrj17VU3bZN2eKnWZXI6VomFh9yXkAqFl24JpTKC+3PFOl27cKcmgkhiKtLinzwjzBxmoEk8piSKlhuRI2DQBHI4DhNlOlhOAyrzRsDze2amni2JuDE4oAqo2W2sKsxuqEKehpYo1lA45qaS0JAX170ARu39ykilO8Bqr+WY59pY1fjdISryLlR1oALUs0h21HfpcBS0IJcdBV+E2t9xana47VFcPNZv+9TIHfFC3At+G7hZLYpcKFcVtFVKjYM1xj6tbhyIeJPTNauj6ozjZM20npWt0Zu5wM1sGbIoEbKMVYj6UjferUwC3XbwV5pl0Cp+ZeKtW/wB+o7371UBGka7AVNKUdQGHSmRdqtj/AFdABvWbnApjsqjFNg+5UL/eNAXIpipYiqqsvm7fepZO9V0/1tFxlllVXyauWNv9objpVR+ore0L/Un6Vi5GqRnvAIZty+tbyWC32mZxyBVC6+/+NdDo3/Hl+FRcpI4ua1kinKGtTQ7ZmYjFLrv/AB8Gr/h3tVNiRm6pA1vc8jpSwXkmNoPArQ8R/wCvP41iQ/fNZNFXN221fy1VWarGp3Udxag55xXOSfdFWD/x7ihIkWwdhcBR0zWwXbcewzWZpn+vFaN1/rh9KzrLQ7cC/fsWo2yOtO6jFRQ9KmFc8fhPRkrMqXCdutZN5CMHitifrWfdVlJHRSZzd9Cq5bbWJfMynCjrXS6l0NYF1XPsdSVzHuJILVDJM/A5OT0rB0O/uvEXiSKx09cQ78O59Pan+Mf+PSb/AHDU/wACP+QxH9DW1PVinpFnvttGsFrHGP4FA/SqVw3zEVff7prNn+/WsmefR1bKc/U1Qnzg1em+9VGfoa5up39DNnHz1Wnyo4FWpfvVBc1pEz2KlnO9vqMEwP3Wx+Br0IMrFSDlcZBrziX74+or0K1/48Iv+uafyr2spm7tHyfEdNWU+osow9IadN96mV7vc+WekUFFFFIkKDk0UvagBOMc4pn0oalWgYg8z8Kd8vf9ae3SoJOopgSZA7UppI/u0tIQ0g5+WnK2eD1pRUaffNAElVdRXNlLj2/nVmorr/j3l+lNGlL4h1u26BG/2RT6g0//AI9Eqepk3bQT+JhXlXjuztvEHxVsdIvd8trBYyO0ayFVySuMgfjXqvavKZf+S3X3/Xgv9K9bKrOpNtaqL/Qqm7S0O38E6H4f8K6dcW2mW8kLzsDIWcsWYd8n611KratGu2GNm/iJAJB9654/6lv99a29N6T/AO8K8qvzVpqc3e7PWo4ifKyvqemzXDrJazCBU+9jjNYixalbXzgXSDfkAn0HSuuuf+PY1y3i3/j5g+lc+87dDtoybWpZ02a5Ls891F5W75lXk/WuHtJtc8dahqSQ60ukaPZ3LQvHECZ32gHPt1rovD3/AB8SVy/wb/5KT4s/66/0rtwc2sPWqL4obeRU4pVEQ+EtIu/CPxKGj2d1KLLVbVpI/McsSy5Jznua9Mj0+bzFluiMAjCnPPNcR4k/5Kr4T+k//oJr07UP+PaP/eX+dRmE3NUZy15oq/m7vUUHabRDd2VvKMLAqkDqo5zXE/FTWbfTfB97pd2S13cxmK1QdZC3H6Zr0OHo31ryL4u/8lK8L/8AAv61OUxi8Sk1otbempnWfQ9R+HWnf2b4C06G6IV4raMNt6A7Rmtb7Rby7cvs+b+IEZ/OqFl/yDR9RVnWv9XF9BXgYqKlUlLpfYIKyRpOFtwkiYZWPJHaoLu8gUMPPUgAdDzzTLj/AJBA/wByufh/18P1Fc+yOqKTaNDTZntpZsxs0rtuXA5A96dqWoM8I8yzOD8qSMAetTwf8hGb/cpuo/8AHpB/vj+tKDOjliuhhwwWkenSQ3Ei+bGx8t8Y4JrVgs1szHNHIlxgAEEAEiqHiL/jzj+oq6/+si/3KuMnzqPS4qkUo3SNS5uLKXT2kZBs2NtXPJwOlfPvwbuJft+taFNGLWeeZnjsGB/cLk/Nk9j7V6zafeh/3m/pXnd7/wAnBp/2Dx/WvpslUZUa1K2/4Hnu7vc9PfSLU2yW7DHHBzxmsw2aGWGykJ3A5BJyGArWsv8AUj6VRT/kOWn0NY1qCp+7F7fiClaPMJ4pc6ZoN1eW1j9plghaQRJjJAFcP8DbzT59S1LV7rXIItV1YiY2Ee5TEF65yOTgV6Rqf/Hldf8AXB/5Gvmvwb/yXy0/3Zf/AEGvay/DQxOX4i+jstV1Wjt95jbnnzM+qFurxgLmDdLGOB5mAPypYLnUrhi01s/l+sRGP1qMf8e8P+9W9b/8ey/Svi7Xep1TlYorcwIoja4eA+kgqWzvoySvmo2O+etY/ir7y1j2H+rqvZKxlGd3Zo7CectMMKGVeeorltU1CS0vzbrBJJE5Lbo8YWnjtUK9H+tKEddyqs3FaFrSdW82b95FIkaHC5711UMyvtOCARXGj/VD611lp/x6xfQVs6asYuq3Kxd65Hes3W7EXVuZFGJU/WtCH74pZPuv9KzhNxehpVgpRszgyNrHdwB1oNS3/wDx8yVD2H0r2aTcoXPn60FGWgUjKGXaeh6+9LRWhCZDpIMN61s/IxlPf1rYkOJGI5xxWRF/yHbf/catZ/vP9a83MXaB9BksE6rY7tWZeg7q1B0qhe9TXhz2PpaXxsyblMVnyng1p3fWsufvXHLc9SJQmbOe1QBiBjAwKnlqAd6i5Vjh/idDJBZxapCpOz5Xx6VheG763vgmw84HWu08ef8AIrXH+7/WvK/A3/H/AP8AAzWtJtoxqzaPUrK3jzyuT2NdBpwKgYJxWLp/b6Vu2XShvUzhqakTMwpzscU2D7tJLSTNraEbyEd6rTzc9akl71Sn60yRHm96bDcYkHPsPrVd6bF/rk/3hULUuT0PR/CNwqWyQy/8tBnmtu5t4XIw4AHPWua0z/l3/wB0VuS9Pwr1YfCj5mq/fZHeWrbMxPuFVIFVc+aK04v9QfpWbN0emyUyndIFl3r0qNpXfhelTSf6uorfoazRYxmbbin25x1pfWkX79WgJpNm3jrRB8vL0N2px+7VGZMbdZIy2KpxxYkKr1rStv8AUmqg/wCPigdivKzKdo61B9qkWURSHhqsH/XmqV7/AMfC0CNqIbUDirZuB5We4FZsX/HuKfb0AV7lm87zO1TR3ylNm3e3pT7v7tZ1l/x+j607Aa0Crb/vlOxz2q8bzzLVllTcxHBxVGbtUn8AqR2M+LTla6Myrz6U6aKRZg4O3bWhB1NQTfxUBY//2Q=="/>
          <p:cNvSpPr>
            <a:spLocks noChangeAspect="1" noChangeArrowheads="1"/>
          </p:cNvSpPr>
          <p:nvPr/>
        </p:nvSpPr>
        <p:spPr bwMode="auto">
          <a:xfrm>
            <a:off x="2786658"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a:defRPr/>
            </a:pPr>
            <a:endParaRPr lang="en-GB" sz="1013">
              <a:solidFill>
                <a:srgbClr val="35343E"/>
              </a:solidFill>
              <a:latin typeface="Calibri" panose="020F0502020204030204"/>
            </a:endParaRPr>
          </a:p>
        </p:txBody>
      </p:sp>
      <p:pic>
        <p:nvPicPr>
          <p:cNvPr id="17" name="Picture 1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25344" y="4794581"/>
            <a:ext cx="1806041" cy="1355469"/>
          </a:xfrm>
          <a:prstGeom prst="rect">
            <a:avLst/>
          </a:prstGeom>
        </p:spPr>
      </p:pic>
      <p:sp>
        <p:nvSpPr>
          <p:cNvPr id="2" name="Title 1"/>
          <p:cNvSpPr>
            <a:spLocks noGrp="1"/>
          </p:cNvSpPr>
          <p:nvPr>
            <p:ph type="title"/>
          </p:nvPr>
        </p:nvSpPr>
        <p:spPr>
          <a:xfrm>
            <a:off x="1910271" y="348640"/>
            <a:ext cx="6098605" cy="511314"/>
          </a:xfrm>
        </p:spPr>
        <p:txBody>
          <a:bodyPr lIns="68580" tIns="34290" rIns="68580" bIns="34290" anchor="t"/>
          <a:lstStyle/>
          <a:p>
            <a:r>
              <a:rPr lang="en-GB" dirty="0">
                <a:latin typeface="Arial"/>
                <a:cs typeface="Arial"/>
              </a:rPr>
              <a:t>Council-wide approach</a:t>
            </a:r>
            <a:endParaRPr lang="en-GB" dirty="0"/>
          </a:p>
        </p:txBody>
      </p:sp>
      <p:pic>
        <p:nvPicPr>
          <p:cNvPr id="19" name="Picture 1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81873" y="2931836"/>
            <a:ext cx="1885019" cy="12563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481" y="1590380"/>
            <a:ext cx="2671411" cy="856741"/>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38979" y="1418929"/>
            <a:ext cx="2717028" cy="872952"/>
          </a:xfrm>
          <a:prstGeom prst="rect">
            <a:avLst/>
          </a:prstGeom>
        </p:spPr>
      </p:pic>
      <p:graphicFrame>
        <p:nvGraphicFramePr>
          <p:cNvPr id="7" name="Diagram 6"/>
          <p:cNvGraphicFramePr/>
          <p:nvPr/>
        </p:nvGraphicFramePr>
        <p:xfrm>
          <a:off x="3116580" y="1939290"/>
          <a:ext cx="5611784" cy="3803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Picture 1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946050" y="1008690"/>
            <a:ext cx="2250630" cy="723103"/>
          </a:xfrm>
          <a:prstGeom prst="rect">
            <a:avLst/>
          </a:prstGeom>
        </p:spPr>
      </p:pic>
      <p:pic>
        <p:nvPicPr>
          <p:cNvPr id="26" name="Picture 25">
            <a:extLst>
              <a:ext uri="{FF2B5EF4-FFF2-40B4-BE49-F238E27FC236}">
                <a16:creationId xmlns:a16="http://schemas.microsoft.com/office/drawing/2014/main" id="{9C890B7E-297D-7FCE-9A88-7223A7ED0EBB}"/>
              </a:ext>
            </a:extLst>
          </p:cNvPr>
          <p:cNvPicPr>
            <a:picLocks noChangeAspect="1"/>
          </p:cNvPicPr>
          <p:nvPr/>
        </p:nvPicPr>
        <p:blipFill>
          <a:blip r:embed="rId12"/>
          <a:srcRect r="13315"/>
          <a:stretch/>
        </p:blipFill>
        <p:spPr>
          <a:xfrm>
            <a:off x="1814659" y="2669715"/>
            <a:ext cx="1943999" cy="1063050"/>
          </a:xfrm>
          <a:prstGeom prst="rect">
            <a:avLst/>
          </a:prstGeom>
        </p:spPr>
      </p:pic>
      <p:pic>
        <p:nvPicPr>
          <p:cNvPr id="28" name="Picture 27">
            <a:extLst>
              <a:ext uri="{FF2B5EF4-FFF2-40B4-BE49-F238E27FC236}">
                <a16:creationId xmlns:a16="http://schemas.microsoft.com/office/drawing/2014/main" id="{AD083F82-CF4C-0D2D-0047-2023F5709E04}"/>
              </a:ext>
            </a:extLst>
          </p:cNvPr>
          <p:cNvPicPr>
            <a:picLocks noChangeAspect="1"/>
          </p:cNvPicPr>
          <p:nvPr/>
        </p:nvPicPr>
        <p:blipFill>
          <a:blip r:embed="rId13"/>
          <a:stretch>
            <a:fillRect/>
          </a:stretch>
        </p:blipFill>
        <p:spPr>
          <a:xfrm>
            <a:off x="1938979" y="4607959"/>
            <a:ext cx="2189702" cy="1728712"/>
          </a:xfrm>
          <a:prstGeom prst="rect">
            <a:avLst/>
          </a:prstGeom>
        </p:spPr>
      </p:pic>
      <p:pic>
        <p:nvPicPr>
          <p:cNvPr id="14" name="Picture 13">
            <a:extLst>
              <a:ext uri="{FF2B5EF4-FFF2-40B4-BE49-F238E27FC236}">
                <a16:creationId xmlns:a16="http://schemas.microsoft.com/office/drawing/2014/main" id="{F3FDB9CF-BA1F-89D0-C70E-2EBC45335BA6}"/>
              </a:ext>
            </a:extLst>
          </p:cNvPr>
          <p:cNvPicPr>
            <a:picLocks noChangeAspect="1"/>
          </p:cNvPicPr>
          <p:nvPr/>
        </p:nvPicPr>
        <p:blipFill rotWithShape="1">
          <a:blip r:embed="rId14"/>
          <a:srcRect l="32904" t="76343" r="33585"/>
          <a:stretch/>
        </p:blipFill>
        <p:spPr>
          <a:xfrm>
            <a:off x="5115842" y="3480664"/>
            <a:ext cx="1538570" cy="533035"/>
          </a:xfrm>
          <a:prstGeom prst="rect">
            <a:avLst/>
          </a:prstGeom>
        </p:spPr>
      </p:pic>
      <p:sp>
        <p:nvSpPr>
          <p:cNvPr id="3" name="Rectangle 2"/>
          <p:cNvSpPr/>
          <p:nvPr/>
        </p:nvSpPr>
        <p:spPr>
          <a:xfrm>
            <a:off x="1883196" y="1008690"/>
            <a:ext cx="2804679" cy="307777"/>
          </a:xfrm>
          <a:prstGeom prst="rect">
            <a:avLst/>
          </a:prstGeom>
        </p:spPr>
        <p:txBody>
          <a:bodyPr wrap="none">
            <a:spAutoFit/>
          </a:bodyPr>
          <a:lstStyle/>
          <a:p>
            <a:r>
              <a:rPr lang="en-GB" sz="1400" dirty="0"/>
              <a:t>Active travel and transport schemes</a:t>
            </a:r>
          </a:p>
        </p:txBody>
      </p:sp>
      <p:sp>
        <p:nvSpPr>
          <p:cNvPr id="4" name="Rectangle 3"/>
          <p:cNvSpPr/>
          <p:nvPr/>
        </p:nvSpPr>
        <p:spPr>
          <a:xfrm>
            <a:off x="7510731" y="857095"/>
            <a:ext cx="2875581" cy="523220"/>
          </a:xfrm>
          <a:prstGeom prst="rect">
            <a:avLst/>
          </a:prstGeom>
        </p:spPr>
        <p:txBody>
          <a:bodyPr wrap="square">
            <a:spAutoFit/>
          </a:bodyPr>
          <a:lstStyle/>
          <a:p>
            <a:r>
              <a:rPr lang="en-GB" sz="1400" dirty="0">
                <a:solidFill>
                  <a:srgbClr val="35343E"/>
                </a:solidFill>
                <a:latin typeface="Arial" panose="020B0604020202020204" pitchFamily="34" charset="0"/>
              </a:rPr>
              <a:t>Aids to Daily Living Take Back event on 25 April in Penrith</a:t>
            </a:r>
            <a:endParaRPr lang="en-GB" dirty="0"/>
          </a:p>
        </p:txBody>
      </p:sp>
    </p:spTree>
    <p:extLst>
      <p:ext uri="{BB962C8B-B14F-4D97-AF65-F5344CB8AC3E}">
        <p14:creationId xmlns:p14="http://schemas.microsoft.com/office/powerpoint/2010/main" val="612522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F7DB-BDC0-9D96-A704-11364A828585}"/>
              </a:ext>
            </a:extLst>
          </p:cNvPr>
          <p:cNvSpPr>
            <a:spLocks noGrp="1"/>
          </p:cNvSpPr>
          <p:nvPr>
            <p:ph type="title"/>
          </p:nvPr>
        </p:nvSpPr>
        <p:spPr/>
        <p:txBody>
          <a:bodyPr/>
          <a:lstStyle/>
          <a:p>
            <a:r>
              <a:rPr lang="en-GB" dirty="0"/>
              <a:t>Our Council Plan Priorities: Climate</a:t>
            </a:r>
          </a:p>
        </p:txBody>
      </p:sp>
      <p:sp>
        <p:nvSpPr>
          <p:cNvPr id="4" name="TextBox 3">
            <a:extLst>
              <a:ext uri="{FF2B5EF4-FFF2-40B4-BE49-F238E27FC236}">
                <a16:creationId xmlns:a16="http://schemas.microsoft.com/office/drawing/2014/main" id="{7B16EF35-6160-FF85-6AE3-489DC12E7690}"/>
              </a:ext>
            </a:extLst>
          </p:cNvPr>
          <p:cNvSpPr txBox="1"/>
          <p:nvPr/>
        </p:nvSpPr>
        <p:spPr>
          <a:xfrm>
            <a:off x="775253" y="1720840"/>
            <a:ext cx="10972800" cy="3416320"/>
          </a:xfrm>
          <a:prstGeom prst="rect">
            <a:avLst/>
          </a:prstGeom>
          <a:noFill/>
        </p:spPr>
        <p:txBody>
          <a:bodyPr wrap="square">
            <a:spAutoFit/>
          </a:bodyPr>
          <a:lstStyle/>
          <a:p>
            <a:r>
              <a:rPr lang="en-GB" sz="2400" b="1" dirty="0">
                <a:solidFill>
                  <a:schemeClr val="tx2"/>
                </a:solidFill>
              </a:rPr>
              <a:t>Ecologically Aware: </a:t>
            </a:r>
          </a:p>
          <a:p>
            <a:r>
              <a:rPr lang="en-GB" sz="2400" b="1" dirty="0">
                <a:solidFill>
                  <a:schemeClr val="tx2"/>
                </a:solidFill>
              </a:rPr>
              <a:t>Providing leadership in the drive to become carbon net zero.</a:t>
            </a:r>
          </a:p>
          <a:p>
            <a:endParaRPr lang="en-GB" sz="2400" b="1" dirty="0">
              <a:solidFill>
                <a:schemeClr val="tx2"/>
              </a:solidFill>
            </a:endParaRPr>
          </a:p>
          <a:p>
            <a:r>
              <a:rPr lang="en-GB" sz="2400" dirty="0"/>
              <a:t>“We care about the  climate and the impact climate change is having on everyone. Westmorland and Furness Council is working hard to ensure that the area we serve becomes carbon net zero by 2037, and our organisation, as soon as possible. </a:t>
            </a:r>
          </a:p>
          <a:p>
            <a:endParaRPr lang="en-GB" sz="2400" dirty="0"/>
          </a:p>
          <a:p>
            <a:r>
              <a:rPr lang="en-GB" sz="2400" dirty="0"/>
              <a:t>We will address biodiversity loss by encouraging better land management, habitat creation, tree planting and net biodiversity gain in new housing developments”.</a:t>
            </a:r>
          </a:p>
        </p:txBody>
      </p:sp>
    </p:spTree>
    <p:extLst>
      <p:ext uri="{BB962C8B-B14F-4D97-AF65-F5344CB8AC3E}">
        <p14:creationId xmlns:p14="http://schemas.microsoft.com/office/powerpoint/2010/main" val="2515256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Collaboration</a:t>
            </a:r>
          </a:p>
        </p:txBody>
      </p:sp>
      <p:pic>
        <p:nvPicPr>
          <p:cNvPr id="9" name="Content Placeholder 8"/>
          <p:cNvPicPr>
            <a:picLocks noGrp="1" noChangeAspect="1"/>
          </p:cNvPicPr>
          <p:nvPr>
            <p:ph idx="10"/>
          </p:nvPr>
        </p:nvPicPr>
        <p:blipFill>
          <a:blip r:embed="rId4"/>
          <a:stretch>
            <a:fillRect/>
          </a:stretch>
        </p:blipFill>
        <p:spPr>
          <a:xfrm>
            <a:off x="5020451" y="1630609"/>
            <a:ext cx="2411606" cy="1393449"/>
          </a:xfrm>
          <a:prstGeom prst="rect">
            <a:avLst/>
          </a:prstGeom>
        </p:spPr>
      </p:pic>
      <p:pic>
        <p:nvPicPr>
          <p:cNvPr id="10" name="Content Placeholder 4" descr="A picture containing text, clipart&#10;&#10;Description automatically generated">
            <a:extLst>
              <a:ext uri="{FF2B5EF4-FFF2-40B4-BE49-F238E27FC236}">
                <a16:creationId xmlns:a16="http://schemas.microsoft.com/office/drawing/2014/main" id="{E7804BA4-0396-2658-B916-8F2C20F297A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54810" y="1941292"/>
            <a:ext cx="2136223" cy="1066400"/>
          </a:xfrm>
          <a:prstGeom prst="rect">
            <a:avLst/>
          </a:prstGeom>
        </p:spPr>
      </p:pic>
      <p:pic>
        <p:nvPicPr>
          <p:cNvPr id="11" name="Picture 10"/>
          <p:cNvPicPr>
            <a:picLocks noChangeAspect="1"/>
          </p:cNvPicPr>
          <p:nvPr/>
        </p:nvPicPr>
        <p:blipFill>
          <a:blip r:embed="rId6"/>
          <a:stretch>
            <a:fillRect/>
          </a:stretch>
        </p:blipFill>
        <p:spPr>
          <a:xfrm>
            <a:off x="1971495" y="1772174"/>
            <a:ext cx="2558942" cy="140463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6821" y="3415141"/>
            <a:ext cx="2378869" cy="1078706"/>
          </a:xfrm>
          <a:prstGeom prst="rect">
            <a:avLst/>
          </a:prstGeom>
        </p:spPr>
      </p:pic>
      <p:pic>
        <p:nvPicPr>
          <p:cNvPr id="14" name="Picture 13"/>
          <p:cNvPicPr/>
          <p:nvPr/>
        </p:nvPicPr>
        <p:blipFill rotWithShape="1">
          <a:blip r:embed="rId8"/>
          <a:srcRect l="10902" t="14654" r="12519" b="36892"/>
          <a:stretch/>
        </p:blipFill>
        <p:spPr bwMode="auto">
          <a:xfrm>
            <a:off x="7592486" y="3444622"/>
            <a:ext cx="2918460" cy="1019747"/>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1488" y="3531053"/>
            <a:ext cx="3078956" cy="835819"/>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91665" y="4721113"/>
            <a:ext cx="2521744" cy="1021556"/>
          </a:xfrm>
          <a:prstGeom prst="rect">
            <a:avLst/>
          </a:prstGeom>
        </p:spPr>
      </p:pic>
      <p:pic>
        <p:nvPicPr>
          <p:cNvPr id="18" name="Picture 17"/>
          <p:cNvPicPr>
            <a:picLocks noChangeAspect="1"/>
          </p:cNvPicPr>
          <p:nvPr/>
        </p:nvPicPr>
        <p:blipFill>
          <a:blip r:embed="rId11"/>
          <a:stretch>
            <a:fillRect/>
          </a:stretch>
        </p:blipFill>
        <p:spPr>
          <a:xfrm>
            <a:off x="5205414" y="4640818"/>
            <a:ext cx="1857375" cy="1035844"/>
          </a:xfrm>
          <a:prstGeom prst="rect">
            <a:avLst/>
          </a:prstGeom>
        </p:spPr>
      </p:pic>
      <p:pic>
        <p:nvPicPr>
          <p:cNvPr id="20" name="Picture 19"/>
          <p:cNvPicPr>
            <a:picLocks noChangeAspect="1"/>
          </p:cNvPicPr>
          <p:nvPr/>
        </p:nvPicPr>
        <p:blipFill>
          <a:blip r:embed="rId12"/>
          <a:stretch>
            <a:fillRect/>
          </a:stretch>
        </p:blipFill>
        <p:spPr>
          <a:xfrm>
            <a:off x="7592486" y="4863332"/>
            <a:ext cx="2273536" cy="1019747"/>
          </a:xfrm>
          <a:prstGeom prst="rect">
            <a:avLst/>
          </a:prstGeom>
        </p:spPr>
      </p:pic>
    </p:spTree>
    <p:custDataLst>
      <p:tags r:id="rId1"/>
    </p:custDataLst>
    <p:extLst>
      <p:ext uri="{BB962C8B-B14F-4D97-AF65-F5344CB8AC3E}">
        <p14:creationId xmlns:p14="http://schemas.microsoft.com/office/powerpoint/2010/main" val="6315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500"/>
                            </p:stCondLst>
                            <p:childTnLst>
                              <p:par>
                                <p:cTn id="29" presetID="10" presetClass="entr" presetSubtype="0" fill="hold"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250"/>
                            </p:stCondLst>
                            <p:childTnLst>
                              <p:par>
                                <p:cTn id="33" presetID="10" presetClass="entr" presetSubtype="0" fill="hold" nodeType="afterEffect">
                                  <p:stCondLst>
                                    <p:cond delay="25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
                                        <p:tgtEl>
                                          <p:spTgt spid="18"/>
                                        </p:tgtEl>
                                      </p:cBhvr>
                                    </p:animEffect>
                                  </p:childTnLst>
                                </p:cTn>
                              </p:par>
                            </p:childTnLst>
                          </p:cTn>
                        </p:par>
                        <p:par>
                          <p:cTn id="36" fill="hold">
                            <p:stCondLst>
                              <p:cond delay="5600"/>
                            </p:stCondLst>
                            <p:childTnLst>
                              <p:par>
                                <p:cTn id="37" presetID="10" presetClass="entr" presetSubtype="0" fill="hold" nodeType="afterEffect">
                                  <p:stCondLst>
                                    <p:cond delay="25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258639" y="311680"/>
            <a:ext cx="3758577" cy="5733679"/>
          </a:xfrm>
          <a:prstGeom prst="rect">
            <a:avLst/>
          </a:prstGeom>
        </p:spPr>
      </p:pic>
      <p:sp>
        <p:nvSpPr>
          <p:cNvPr id="4" name="TextBox 3">
            <a:extLst>
              <a:ext uri="{FF2B5EF4-FFF2-40B4-BE49-F238E27FC236}">
                <a16:creationId xmlns:a16="http://schemas.microsoft.com/office/drawing/2014/main" id="{92A6036B-3ACD-5262-916C-9095B6E87DA5}"/>
              </a:ext>
            </a:extLst>
          </p:cNvPr>
          <p:cNvSpPr txBox="1"/>
          <p:nvPr/>
        </p:nvSpPr>
        <p:spPr>
          <a:xfrm>
            <a:off x="416147" y="383076"/>
            <a:ext cx="8350166"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700" b="1" dirty="0">
                <a:solidFill>
                  <a:schemeClr val="accent1"/>
                </a:solidFill>
                <a:latin typeface="Arial"/>
                <a:ea typeface="Calibri"/>
                <a:cs typeface="Calibri"/>
              </a:rPr>
              <a:t>What are we doing with staff?</a:t>
            </a:r>
          </a:p>
          <a:p>
            <a:r>
              <a:rPr lang="en-US" sz="2700" b="1" dirty="0">
                <a:solidFill>
                  <a:schemeClr val="accent1"/>
                </a:solidFill>
                <a:latin typeface="Arial"/>
                <a:ea typeface="Calibri"/>
                <a:cs typeface="Calibri"/>
              </a:rPr>
              <a:t>Our values</a:t>
            </a:r>
            <a:endParaRPr lang="en-US" sz="2700" b="1" dirty="0">
              <a:solidFill>
                <a:schemeClr val="accent1"/>
              </a:solidFill>
              <a:latin typeface="Arial"/>
              <a:cs typeface="Arial"/>
            </a:endParaRPr>
          </a:p>
        </p:txBody>
      </p:sp>
      <p:pic>
        <p:nvPicPr>
          <p:cNvPr id="6" name="Picture 5"/>
          <p:cNvPicPr>
            <a:picLocks noChangeAspect="1"/>
          </p:cNvPicPr>
          <p:nvPr/>
        </p:nvPicPr>
        <p:blipFill>
          <a:blip r:embed="rId4"/>
          <a:srcRect t="18367" r="1803" b="-3015"/>
          <a:stretch>
            <a:fillRect/>
          </a:stretch>
        </p:blipFill>
        <p:spPr>
          <a:xfrm>
            <a:off x="375899" y="1354718"/>
            <a:ext cx="6909374" cy="2462417"/>
          </a:xfrm>
          <a:prstGeom prst="rect">
            <a:avLst/>
          </a:prstGeom>
        </p:spPr>
      </p:pic>
      <p:pic>
        <p:nvPicPr>
          <p:cNvPr id="3" name="Picture 2" descr="A brochure with a couple of women crossing a street&#10;&#10;AI-generated content may be incorrect.">
            <a:extLst>
              <a:ext uri="{FF2B5EF4-FFF2-40B4-BE49-F238E27FC236}">
                <a16:creationId xmlns:a16="http://schemas.microsoft.com/office/drawing/2014/main" id="{B07F0D8A-7F1A-EC29-E395-BAE6BC86544B}"/>
              </a:ext>
            </a:extLst>
          </p:cNvPr>
          <p:cNvPicPr>
            <a:picLocks noChangeAspect="1"/>
          </p:cNvPicPr>
          <p:nvPr/>
        </p:nvPicPr>
        <p:blipFill>
          <a:blip r:embed="rId5"/>
          <a:stretch>
            <a:fillRect/>
          </a:stretch>
        </p:blipFill>
        <p:spPr>
          <a:xfrm>
            <a:off x="5298036" y="2305879"/>
            <a:ext cx="3145721" cy="4365812"/>
          </a:xfrm>
          <a:prstGeom prst="rect">
            <a:avLst/>
          </a:prstGeom>
        </p:spPr>
      </p:pic>
      <p:sp>
        <p:nvSpPr>
          <p:cNvPr id="9" name="Oval 8"/>
          <p:cNvSpPr/>
          <p:nvPr/>
        </p:nvSpPr>
        <p:spPr>
          <a:xfrm>
            <a:off x="2613691" y="3079357"/>
            <a:ext cx="2684345" cy="6992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134687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42"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22" presetClass="entr" presetSubtype="2"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091" y="307507"/>
            <a:ext cx="8131473" cy="503628"/>
          </a:xfrm>
        </p:spPr>
        <p:txBody>
          <a:bodyPr/>
          <a:lstStyle/>
          <a:p>
            <a:pPr>
              <a:lnSpc>
                <a:spcPct val="100000"/>
              </a:lnSpc>
              <a:spcBef>
                <a:spcPts val="0"/>
              </a:spcBef>
            </a:pPr>
            <a:r>
              <a:rPr lang="en-GB" sz="2400" dirty="0">
                <a:latin typeface="Arial"/>
                <a:ea typeface="Calibri"/>
                <a:cs typeface="Calibri"/>
              </a:rPr>
              <a:t>What does it mean to be Ecologically aware?</a:t>
            </a:r>
            <a:br>
              <a:rPr lang="en-GB" sz="1500" dirty="0">
                <a:latin typeface="Arial"/>
                <a:ea typeface="Calibri"/>
                <a:cs typeface="Calibri"/>
              </a:rPr>
            </a:br>
            <a:endParaRPr lang="en-GB" dirty="0"/>
          </a:p>
        </p:txBody>
      </p:sp>
      <p:sp>
        <p:nvSpPr>
          <p:cNvPr id="7" name="TextBox 6">
            <a:extLst>
              <a:ext uri="{FF2B5EF4-FFF2-40B4-BE49-F238E27FC236}">
                <a16:creationId xmlns:a16="http://schemas.microsoft.com/office/drawing/2014/main" id="{8F6B9A4A-A090-AE21-E6E9-35771D21AD08}"/>
              </a:ext>
            </a:extLst>
          </p:cNvPr>
          <p:cNvSpPr txBox="1"/>
          <p:nvPr/>
        </p:nvSpPr>
        <p:spPr>
          <a:xfrm>
            <a:off x="6460435" y="1547716"/>
            <a:ext cx="5426766"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GB" sz="2400" dirty="0">
                <a:solidFill>
                  <a:srgbClr val="35343E"/>
                </a:solidFill>
                <a:latin typeface="Arial"/>
                <a:ea typeface="Calibri"/>
                <a:cs typeface="Calibri"/>
              </a:rPr>
              <a:t>It means </a:t>
            </a:r>
            <a:r>
              <a:rPr lang="en-GB" sz="2400" dirty="0">
                <a:solidFill>
                  <a:schemeClr val="accent1"/>
                </a:solidFill>
                <a:latin typeface="Arial"/>
                <a:ea typeface="Calibri"/>
                <a:cs typeface="Calibri"/>
              </a:rPr>
              <a:t>considering our impact </a:t>
            </a:r>
            <a:r>
              <a:rPr lang="en-GB" sz="2400" dirty="0">
                <a:solidFill>
                  <a:srgbClr val="35343E"/>
                </a:solidFill>
                <a:latin typeface="Arial"/>
                <a:ea typeface="Calibri"/>
                <a:cs typeface="Calibri"/>
              </a:rPr>
              <a:t>on the different aspects of the environment in everything we do.</a:t>
            </a:r>
          </a:p>
          <a:p>
            <a:pPr defTabSz="685800">
              <a:defRPr/>
            </a:pPr>
            <a:endParaRPr lang="en-GB" sz="2400" b="1" dirty="0">
              <a:solidFill>
                <a:srgbClr val="26A699"/>
              </a:solidFill>
              <a:latin typeface="Arial"/>
              <a:ea typeface="Calibri"/>
              <a:cs typeface="Calibri"/>
            </a:endParaRPr>
          </a:p>
          <a:p>
            <a:pPr defTabSz="685800">
              <a:defRPr/>
            </a:pPr>
            <a:r>
              <a:rPr lang="en-GB" sz="2400" dirty="0">
                <a:solidFill>
                  <a:srgbClr val="35343E"/>
                </a:solidFill>
                <a:latin typeface="Arial"/>
                <a:ea typeface="Calibri"/>
                <a:cs typeface="Calibri"/>
              </a:rPr>
              <a:t>Understanding how </a:t>
            </a:r>
            <a:r>
              <a:rPr lang="en-GB" sz="2400" dirty="0">
                <a:solidFill>
                  <a:schemeClr val="accent1"/>
                </a:solidFill>
                <a:latin typeface="Arial"/>
                <a:ea typeface="Calibri"/>
                <a:cs typeface="Calibri"/>
              </a:rPr>
              <a:t>our behaviour </a:t>
            </a:r>
            <a:r>
              <a:rPr lang="en-GB" sz="2400" dirty="0">
                <a:solidFill>
                  <a:srgbClr val="35343E"/>
                </a:solidFill>
                <a:latin typeface="Arial"/>
                <a:ea typeface="Calibri"/>
                <a:cs typeface="Calibri"/>
              </a:rPr>
              <a:t>(at work and personally) impacts the environment and </a:t>
            </a:r>
            <a:r>
              <a:rPr lang="en-GB" sz="2400" dirty="0">
                <a:solidFill>
                  <a:schemeClr val="accent1"/>
                </a:solidFill>
                <a:latin typeface="Arial"/>
                <a:ea typeface="Calibri"/>
                <a:cs typeface="Calibri"/>
              </a:rPr>
              <a:t>committing to making changes</a:t>
            </a:r>
            <a:r>
              <a:rPr lang="en-GB" sz="2400" dirty="0">
                <a:solidFill>
                  <a:srgbClr val="35343E"/>
                </a:solidFill>
                <a:latin typeface="Arial"/>
                <a:ea typeface="Calibri"/>
                <a:cs typeface="Calibri"/>
              </a:rPr>
              <a:t> to our behaviours for a sustainable future.</a:t>
            </a:r>
          </a:p>
          <a:p>
            <a:pPr defTabSz="685800">
              <a:defRPr/>
            </a:pPr>
            <a:endParaRPr lang="en-GB" sz="2400" dirty="0">
              <a:solidFill>
                <a:srgbClr val="35343E"/>
              </a:solidFill>
              <a:latin typeface="Arial"/>
              <a:ea typeface="Calibri"/>
              <a:cs typeface="Calibri"/>
            </a:endParaRPr>
          </a:p>
        </p:txBody>
      </p:sp>
      <p:graphicFrame>
        <p:nvGraphicFramePr>
          <p:cNvPr id="4" name="Diagram 3">
            <a:extLst>
              <a:ext uri="{FF2B5EF4-FFF2-40B4-BE49-F238E27FC236}">
                <a16:creationId xmlns:a16="http://schemas.microsoft.com/office/drawing/2014/main" id="{643CECD0-91E5-37A0-8AE3-8B49F773AB26}"/>
              </a:ext>
            </a:extLst>
          </p:cNvPr>
          <p:cNvGraphicFramePr/>
          <p:nvPr/>
        </p:nvGraphicFramePr>
        <p:xfrm>
          <a:off x="-1" y="811135"/>
          <a:ext cx="6639339" cy="5877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606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500"/>
                            </p:stCondLst>
                            <p:childTnLst>
                              <p:par>
                                <p:cTn id="9" presetID="21" presetClass="entr" presetSubtype="1"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807" y="328671"/>
            <a:ext cx="7909696" cy="411094"/>
          </a:xfrm>
        </p:spPr>
        <p:txBody>
          <a:bodyPr lIns="68580" tIns="34290" rIns="68580" bIns="34290" anchor="t"/>
          <a:lstStyle/>
          <a:p>
            <a:r>
              <a:rPr lang="en-GB" dirty="0">
                <a:latin typeface="Arial"/>
                <a:cs typeface="Arial"/>
              </a:rPr>
              <a:t>What does it mean for us? </a:t>
            </a:r>
            <a:endParaRPr lang="en-GB" dirty="0"/>
          </a:p>
        </p:txBody>
      </p:sp>
      <p:sp>
        <p:nvSpPr>
          <p:cNvPr id="3" name="Content Placeholder 2"/>
          <p:cNvSpPr>
            <a:spLocks noGrp="1"/>
          </p:cNvSpPr>
          <p:nvPr>
            <p:ph idx="10"/>
          </p:nvPr>
        </p:nvSpPr>
        <p:spPr>
          <a:xfrm>
            <a:off x="528802" y="1187261"/>
            <a:ext cx="11160644" cy="4869586"/>
          </a:xfrm>
        </p:spPr>
        <p:txBody>
          <a:bodyPr lIns="68580" tIns="34290" rIns="68580" bIns="34290" anchor="t"/>
          <a:lstStyle/>
          <a:p>
            <a:pPr lvl="1"/>
            <a:r>
              <a:rPr lang="en-GB" sz="2000" dirty="0">
                <a:latin typeface="Arial"/>
                <a:cs typeface="Arial"/>
              </a:rPr>
              <a:t>Leading by example, focus on embedding environment and sustainability into services and decision making</a:t>
            </a:r>
            <a:endParaRPr lang="en-US" sz="2000" dirty="0">
              <a:latin typeface="Arial"/>
              <a:cs typeface="Arial"/>
            </a:endParaRPr>
          </a:p>
          <a:p>
            <a:pPr lvl="1"/>
            <a:r>
              <a:rPr lang="en-GB" sz="2000" dirty="0">
                <a:latin typeface="Arial"/>
                <a:cs typeface="Arial"/>
              </a:rPr>
              <a:t>Learning and development for e.g. Carbon Literacy Training, or Biodiversity Literacy Training (to be developed)</a:t>
            </a:r>
            <a:endParaRPr lang="en-GB" sz="2000" dirty="0"/>
          </a:p>
          <a:p>
            <a:pPr lvl="1"/>
            <a:r>
              <a:rPr lang="en-GB" sz="2000" dirty="0">
                <a:latin typeface="Arial"/>
                <a:cs typeface="Arial"/>
              </a:rPr>
              <a:t>Waste and recycling in our offices and buildings</a:t>
            </a:r>
          </a:p>
          <a:p>
            <a:pPr lvl="1"/>
            <a:r>
              <a:rPr lang="en-GB" sz="2000" dirty="0">
                <a:latin typeface="Arial"/>
                <a:cs typeface="Arial"/>
              </a:rPr>
              <a:t>Energy Efficient buildings and systems (e.g. IT)</a:t>
            </a:r>
          </a:p>
          <a:p>
            <a:pPr lvl="1"/>
            <a:r>
              <a:rPr lang="en-GB" sz="2000" dirty="0">
                <a:latin typeface="Arial"/>
                <a:cs typeface="Arial"/>
              </a:rPr>
              <a:t>Reducing our carbon footprint in travel choices - car share, hybrid meetings (where appropriate), train or bus, cycling and walking</a:t>
            </a:r>
          </a:p>
          <a:p>
            <a:pPr lvl="1"/>
            <a:r>
              <a:rPr lang="en-GB" sz="2000" dirty="0">
                <a:latin typeface="Arial"/>
                <a:cs typeface="Arial"/>
              </a:rPr>
              <a:t>Considering the environment when developing strategies and policies </a:t>
            </a:r>
          </a:p>
          <a:p>
            <a:pPr lvl="1"/>
            <a:r>
              <a:rPr lang="en-GB" sz="2000" dirty="0">
                <a:latin typeface="Arial"/>
                <a:cs typeface="Arial"/>
              </a:rPr>
              <a:t>Managing our assets, e.g. open spaces and verges</a:t>
            </a:r>
          </a:p>
          <a:p>
            <a:pPr lvl="1"/>
            <a:r>
              <a:rPr lang="en-GB" sz="2000" dirty="0">
                <a:latin typeface="Arial"/>
                <a:cs typeface="Arial"/>
              </a:rPr>
              <a:t>Considering sustainability in procurement processes</a:t>
            </a:r>
          </a:p>
          <a:p>
            <a:pPr lvl="1"/>
            <a:r>
              <a:rPr lang="en-GB" sz="2000" dirty="0">
                <a:latin typeface="Arial"/>
                <a:cs typeface="Arial"/>
              </a:rPr>
              <a:t>Measuring and celebrating successes </a:t>
            </a:r>
          </a:p>
          <a:p>
            <a:pPr marL="404336" lvl="1" indent="-201930"/>
            <a:endParaRPr lang="en-GB" sz="2000" dirty="0"/>
          </a:p>
        </p:txBody>
      </p:sp>
      <p:sp>
        <p:nvSpPr>
          <p:cNvPr id="5" name="TextBox 4">
            <a:extLst>
              <a:ext uri="{FF2B5EF4-FFF2-40B4-BE49-F238E27FC236}">
                <a16:creationId xmlns:a16="http://schemas.microsoft.com/office/drawing/2014/main" id="{8F50B1BD-F95D-586E-5AAD-A49B8C467940}"/>
              </a:ext>
            </a:extLst>
          </p:cNvPr>
          <p:cNvSpPr txBox="1"/>
          <p:nvPr/>
        </p:nvSpPr>
        <p:spPr>
          <a:xfrm>
            <a:off x="5389020" y="5857741"/>
            <a:ext cx="720104" cy="8309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3600" dirty="0">
                <a:solidFill>
                  <a:srgbClr val="35343E"/>
                </a:solidFill>
                <a:latin typeface="Segoe UI Symbol"/>
                <a:ea typeface="Segoe UI Symbol"/>
              </a:rPr>
              <a:t>🎓</a:t>
            </a:r>
            <a:r>
              <a:rPr lang="en-US" sz="4950" dirty="0">
                <a:solidFill>
                  <a:srgbClr val="35343E"/>
                </a:solidFill>
                <a:latin typeface="Calibri" panose="020F0502020204030204"/>
              </a:rPr>
              <a:t> </a:t>
            </a:r>
          </a:p>
        </p:txBody>
      </p:sp>
      <p:sp>
        <p:nvSpPr>
          <p:cNvPr id="7" name="TextBox 6">
            <a:extLst>
              <a:ext uri="{FF2B5EF4-FFF2-40B4-BE49-F238E27FC236}">
                <a16:creationId xmlns:a16="http://schemas.microsoft.com/office/drawing/2014/main" id="{CD18CAB3-25E6-F926-39EF-71EB5D485A19}"/>
              </a:ext>
            </a:extLst>
          </p:cNvPr>
          <p:cNvSpPr txBox="1"/>
          <p:nvPr/>
        </p:nvSpPr>
        <p:spPr>
          <a:xfrm>
            <a:off x="5994197" y="5700577"/>
            <a:ext cx="717245"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4950" dirty="0">
                <a:solidFill>
                  <a:srgbClr val="35343E"/>
                </a:solidFill>
                <a:latin typeface="Segoe UI Symbol"/>
                <a:ea typeface="Segoe UI Symbol"/>
              </a:rPr>
              <a:t>🏢</a:t>
            </a:r>
            <a:r>
              <a:rPr lang="en-US" sz="6600" dirty="0">
                <a:solidFill>
                  <a:srgbClr val="35343E"/>
                </a:solidFill>
                <a:latin typeface="Calibri" panose="020F0502020204030204"/>
              </a:rPr>
              <a:t> </a:t>
            </a:r>
          </a:p>
        </p:txBody>
      </p:sp>
      <p:sp>
        <p:nvSpPr>
          <p:cNvPr id="8" name="TextBox 7">
            <a:extLst>
              <a:ext uri="{FF2B5EF4-FFF2-40B4-BE49-F238E27FC236}">
                <a16:creationId xmlns:a16="http://schemas.microsoft.com/office/drawing/2014/main" id="{AA928C8D-BED5-D7F6-2CA6-0BB9194CB789}"/>
              </a:ext>
            </a:extLst>
          </p:cNvPr>
          <p:cNvSpPr txBox="1"/>
          <p:nvPr/>
        </p:nvSpPr>
        <p:spPr>
          <a:xfrm>
            <a:off x="3217059" y="5716440"/>
            <a:ext cx="664837"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4050" dirty="0">
                <a:solidFill>
                  <a:srgbClr val="35343E"/>
                </a:solidFill>
                <a:latin typeface="Segoe UI Symbol"/>
                <a:ea typeface="Segoe UI Symbol"/>
              </a:rPr>
              <a:t>🚲</a:t>
            </a:r>
            <a:r>
              <a:rPr lang="en-US" sz="5400" dirty="0">
                <a:solidFill>
                  <a:srgbClr val="35343E"/>
                </a:solidFill>
                <a:latin typeface="Calibri" panose="020F0502020204030204"/>
              </a:rPr>
              <a:t> </a:t>
            </a:r>
          </a:p>
        </p:txBody>
      </p:sp>
      <p:sp>
        <p:nvSpPr>
          <p:cNvPr id="10" name="TextBox 9">
            <a:extLst>
              <a:ext uri="{FF2B5EF4-FFF2-40B4-BE49-F238E27FC236}">
                <a16:creationId xmlns:a16="http://schemas.microsoft.com/office/drawing/2014/main" id="{7DE6EA3E-9E4C-C895-7BE7-11EF2B68B4C3}"/>
              </a:ext>
            </a:extLst>
          </p:cNvPr>
          <p:cNvSpPr txBox="1"/>
          <p:nvPr/>
        </p:nvSpPr>
        <p:spPr>
          <a:xfrm>
            <a:off x="6760698" y="5823115"/>
            <a:ext cx="881885"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4050" dirty="0">
                <a:solidFill>
                  <a:srgbClr val="35343E"/>
                </a:solidFill>
                <a:latin typeface="Segoe UI Symbol"/>
                <a:ea typeface="Segoe UI Symbol"/>
              </a:rPr>
              <a:t>💻</a:t>
            </a:r>
            <a:r>
              <a:rPr lang="en-US" sz="5400" dirty="0">
                <a:solidFill>
                  <a:srgbClr val="35343E"/>
                </a:solidFill>
                <a:latin typeface="Calibri" panose="020F0502020204030204"/>
              </a:rPr>
              <a:t> </a:t>
            </a:r>
          </a:p>
        </p:txBody>
      </p:sp>
      <p:sp>
        <p:nvSpPr>
          <p:cNvPr id="11" name="TextBox 10">
            <a:extLst>
              <a:ext uri="{FF2B5EF4-FFF2-40B4-BE49-F238E27FC236}">
                <a16:creationId xmlns:a16="http://schemas.microsoft.com/office/drawing/2014/main" id="{61DB8F93-F492-9E0D-C499-24DCE3974022}"/>
              </a:ext>
            </a:extLst>
          </p:cNvPr>
          <p:cNvSpPr txBox="1"/>
          <p:nvPr/>
        </p:nvSpPr>
        <p:spPr>
          <a:xfrm>
            <a:off x="4629088" y="5788491"/>
            <a:ext cx="754680"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4050" dirty="0">
                <a:solidFill>
                  <a:srgbClr val="35343E"/>
                </a:solidFill>
                <a:latin typeface="Segoe UI Symbol"/>
                <a:ea typeface="Segoe UI Symbol"/>
              </a:rPr>
              <a:t>📑</a:t>
            </a:r>
            <a:r>
              <a:rPr lang="en-US" sz="5400" dirty="0">
                <a:solidFill>
                  <a:srgbClr val="35343E"/>
                </a:solidFill>
                <a:latin typeface="Calibri" panose="020F0502020204030204"/>
              </a:rPr>
              <a:t> </a:t>
            </a:r>
          </a:p>
        </p:txBody>
      </p:sp>
      <p:sp>
        <p:nvSpPr>
          <p:cNvPr id="13" name="TextBox 12">
            <a:extLst>
              <a:ext uri="{FF2B5EF4-FFF2-40B4-BE49-F238E27FC236}">
                <a16:creationId xmlns:a16="http://schemas.microsoft.com/office/drawing/2014/main" id="{E1B314EC-1542-A2F7-ABF3-683CC1C14E4C}"/>
              </a:ext>
            </a:extLst>
          </p:cNvPr>
          <p:cNvSpPr txBox="1"/>
          <p:nvPr/>
        </p:nvSpPr>
        <p:spPr>
          <a:xfrm>
            <a:off x="3881896" y="5788492"/>
            <a:ext cx="747193"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4500" dirty="0">
                <a:solidFill>
                  <a:srgbClr val="35343E"/>
                </a:solidFill>
                <a:latin typeface="Segoe UI Symbol"/>
                <a:ea typeface="Segoe UI Symbol"/>
              </a:rPr>
              <a:t>🎉</a:t>
            </a:r>
            <a:r>
              <a:rPr lang="en-US" sz="4500" dirty="0">
                <a:solidFill>
                  <a:srgbClr val="35343E"/>
                </a:solidFill>
                <a:latin typeface="Times New Roman"/>
                <a:cs typeface="Times New Roman"/>
              </a:rPr>
              <a:t> </a:t>
            </a:r>
            <a:endParaRPr lang="en-US" sz="4500" dirty="0">
              <a:solidFill>
                <a:srgbClr val="35343E"/>
              </a:solidFill>
              <a:latin typeface="Calibri" panose="020F0502020204030204"/>
            </a:endParaRPr>
          </a:p>
        </p:txBody>
      </p:sp>
      <p:sp>
        <p:nvSpPr>
          <p:cNvPr id="15" name="TextBox 14">
            <a:extLst>
              <a:ext uri="{FF2B5EF4-FFF2-40B4-BE49-F238E27FC236}">
                <a16:creationId xmlns:a16="http://schemas.microsoft.com/office/drawing/2014/main" id="{5EBA1C01-4BA6-C4BE-FEE3-4904518EC12F}"/>
              </a:ext>
            </a:extLst>
          </p:cNvPr>
          <p:cNvSpPr txBox="1"/>
          <p:nvPr/>
        </p:nvSpPr>
        <p:spPr>
          <a:xfrm>
            <a:off x="7439947" y="5812457"/>
            <a:ext cx="747193" cy="8309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en-US" sz="4950" dirty="0">
                <a:solidFill>
                  <a:srgbClr val="35343E"/>
                </a:solidFill>
                <a:latin typeface="Segoe UI Symbol"/>
                <a:ea typeface="Segoe UI Symbol"/>
              </a:rPr>
              <a:t>🌍</a:t>
            </a:r>
          </a:p>
        </p:txBody>
      </p:sp>
      <p:pic>
        <p:nvPicPr>
          <p:cNvPr id="17" name="Picture 16"/>
          <p:cNvPicPr>
            <a:picLocks noChangeAspect="1"/>
          </p:cNvPicPr>
          <p:nvPr/>
        </p:nvPicPr>
        <p:blipFill>
          <a:blip r:embed="rId3"/>
          <a:stretch>
            <a:fillRect/>
          </a:stretch>
        </p:blipFill>
        <p:spPr>
          <a:xfrm>
            <a:off x="2497480" y="5716440"/>
            <a:ext cx="685859" cy="903048"/>
          </a:xfrm>
          <a:prstGeom prst="rect">
            <a:avLst/>
          </a:prstGeom>
        </p:spPr>
      </p:pic>
    </p:spTree>
    <p:extLst>
      <p:ext uri="{BB962C8B-B14F-4D97-AF65-F5344CB8AC3E}">
        <p14:creationId xmlns:p14="http://schemas.microsoft.com/office/powerpoint/2010/main" val="41082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500"/>
                                        <p:tgtEl>
                                          <p:spTgt spid="3">
                                            <p:txEl>
                                              <p:pRg st="6" end="6"/>
                                            </p:txEl>
                                          </p:spTgt>
                                        </p:tgtEl>
                                      </p:cBhvr>
                                    </p:animEffect>
                                  </p:childTnLst>
                                </p:cTn>
                              </p:par>
                            </p:childTnLst>
                          </p:cTn>
                        </p:par>
                        <p:par>
                          <p:cTn id="32" fill="hold">
                            <p:stCondLst>
                              <p:cond delay="7000"/>
                            </p:stCondLst>
                            <p:childTnLst>
                              <p:par>
                                <p:cTn id="33" presetID="22" presetClass="entr" presetSubtype="1" fill="hold" grpId="0"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up)">
                                      <p:cBhvr>
                                        <p:cTn id="35" dur="500"/>
                                        <p:tgtEl>
                                          <p:spTgt spid="3">
                                            <p:txEl>
                                              <p:pRg st="7" end="7"/>
                                            </p:txEl>
                                          </p:spTgt>
                                        </p:tgtEl>
                                      </p:cBhvr>
                                    </p:animEffect>
                                  </p:childTnLst>
                                </p:cTn>
                              </p:par>
                            </p:childTnLst>
                          </p:cTn>
                        </p:par>
                        <p:par>
                          <p:cTn id="36" fill="hold">
                            <p:stCondLst>
                              <p:cond delay="8000"/>
                            </p:stCondLst>
                            <p:childTnLst>
                              <p:par>
                                <p:cTn id="37" presetID="22" presetClass="entr" presetSubtype="1" fill="hold" grpId="0"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up)">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B3B1-6447-13B5-3909-87A9E15B460D}"/>
              </a:ext>
            </a:extLst>
          </p:cNvPr>
          <p:cNvSpPr>
            <a:spLocks noGrp="1"/>
          </p:cNvSpPr>
          <p:nvPr>
            <p:ph type="title"/>
          </p:nvPr>
        </p:nvSpPr>
        <p:spPr>
          <a:xfrm>
            <a:off x="351417" y="333570"/>
            <a:ext cx="6874331" cy="526661"/>
          </a:xfrm>
        </p:spPr>
        <p:txBody>
          <a:bodyPr/>
          <a:lstStyle/>
          <a:p>
            <a:r>
              <a:rPr lang="en-GB" dirty="0"/>
              <a:t>How do we bring the value to life?</a:t>
            </a:r>
          </a:p>
        </p:txBody>
      </p:sp>
      <p:sp>
        <p:nvSpPr>
          <p:cNvPr id="4" name="AutoShape 2" descr="A sign on a fence&#10;&#10;AI-generated content may be incorrect."/>
          <p:cNvSpPr>
            <a:spLocks noChangeAspect="1" noChangeArrowheads="1"/>
          </p:cNvSpPr>
          <p:nvPr/>
        </p:nvSpPr>
        <p:spPr bwMode="auto">
          <a:xfrm>
            <a:off x="1736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Content Placeholder 2"/>
          <p:cNvSpPr>
            <a:spLocks noGrp="1"/>
          </p:cNvSpPr>
          <p:nvPr>
            <p:ph idx="10"/>
          </p:nvPr>
        </p:nvSpPr>
        <p:spPr>
          <a:xfrm>
            <a:off x="435665" y="860231"/>
            <a:ext cx="7346674" cy="4564062"/>
          </a:xfrm>
        </p:spPr>
        <p:txBody>
          <a:bodyPr lIns="91440" tIns="45720" rIns="91440" bIns="45720" anchor="t"/>
          <a:lstStyle/>
          <a:p>
            <a:pPr marL="227965" indent="-227965"/>
            <a:r>
              <a:rPr lang="en-GB" sz="1800" dirty="0">
                <a:latin typeface="Arial"/>
                <a:cs typeface="Arial"/>
              </a:rPr>
              <a:t>Talk about climate, environment and nature</a:t>
            </a:r>
          </a:p>
          <a:p>
            <a:pPr marL="539115" lvl="1" indent="-227965">
              <a:buFont typeface="Arial" panose="020B0604020202020204" pitchFamily="34" charset="0"/>
              <a:buChar char="•"/>
            </a:pPr>
            <a:r>
              <a:rPr lang="en-GB" sz="1800" dirty="0">
                <a:latin typeface="Arial"/>
                <a:cs typeface="Arial"/>
              </a:rPr>
              <a:t>The Climate and Nature team are here to enable other services to embed sustainability into their day to day</a:t>
            </a:r>
          </a:p>
          <a:p>
            <a:pPr marL="227965" indent="-227965"/>
            <a:r>
              <a:rPr lang="en-GB" sz="1800" dirty="0">
                <a:latin typeface="Arial"/>
                <a:cs typeface="Arial"/>
              </a:rPr>
              <a:t>Culture programme</a:t>
            </a:r>
          </a:p>
          <a:p>
            <a:pPr marL="538480" lvl="1" indent="-227965"/>
            <a:r>
              <a:rPr lang="en-GB" sz="1800" dirty="0">
                <a:latin typeface="Arial"/>
                <a:cs typeface="Arial"/>
              </a:rPr>
              <a:t>Includes a focus on embedding the W&amp;F Values, engaging with the workforce on what they mean to them and co-creating a narrative around each</a:t>
            </a:r>
            <a:endParaRPr lang="en-US" sz="1800" dirty="0">
              <a:latin typeface="Arial"/>
              <a:cs typeface="Arial"/>
            </a:endParaRPr>
          </a:p>
          <a:p>
            <a:pPr marL="227965" indent="-227965"/>
            <a:r>
              <a:rPr lang="en-GB" sz="1800" dirty="0">
                <a:latin typeface="Arial"/>
                <a:cs typeface="Arial"/>
              </a:rPr>
              <a:t>Employer Supported Volunteering</a:t>
            </a:r>
          </a:p>
          <a:p>
            <a:pPr marL="539115" lvl="1" indent="-269240">
              <a:buFont typeface="Arial" panose="020B0604020202020204" pitchFamily="34" charset="0"/>
              <a:buChar char="•"/>
            </a:pPr>
            <a:r>
              <a:rPr lang="en-GB" sz="1800" dirty="0">
                <a:latin typeface="Arial"/>
                <a:cs typeface="Arial"/>
              </a:rPr>
              <a:t>Scheme launched April 2025</a:t>
            </a:r>
          </a:p>
          <a:p>
            <a:pPr marL="539115" lvl="1" indent="-269240">
              <a:buFont typeface="Arial" panose="020F0502020204030204" pitchFamily="34" charset="0"/>
              <a:buChar char="•"/>
            </a:pPr>
            <a:r>
              <a:rPr lang="en-GB" sz="1800" dirty="0">
                <a:latin typeface="Arial"/>
                <a:cs typeface="Arial"/>
              </a:rPr>
              <a:t>2 days paid time off to volunteer</a:t>
            </a:r>
          </a:p>
          <a:p>
            <a:pPr marL="539115" lvl="1" indent="-269240">
              <a:buFont typeface="Arial" panose="020F0502020204030204" pitchFamily="34" charset="0"/>
              <a:buChar char="•"/>
            </a:pPr>
            <a:r>
              <a:rPr lang="en-GB" sz="1800" dirty="0">
                <a:latin typeface="Arial"/>
                <a:cs typeface="Arial"/>
              </a:rPr>
              <a:t>Promoting ecological opportunities</a:t>
            </a:r>
          </a:p>
          <a:p>
            <a:pPr marL="227965" indent="-227965"/>
            <a:r>
              <a:rPr lang="en-GB" sz="1800" dirty="0">
                <a:latin typeface="Arial"/>
                <a:cs typeface="Arial"/>
              </a:rPr>
              <a:t>Internal staff programme</a:t>
            </a:r>
          </a:p>
          <a:p>
            <a:pPr marL="539115" lvl="1" indent="-269240">
              <a:buFont typeface="Arial" panose="020B0604020202020204" pitchFamily="34" charset="0"/>
              <a:buChar char="•"/>
            </a:pPr>
            <a:r>
              <a:rPr lang="en-GB" sz="1800" dirty="0">
                <a:latin typeface="Arial"/>
                <a:cs typeface="Arial"/>
              </a:rPr>
              <a:t>Recently launched a Change Champion Action Group, working exclusively on ‘Being Ecologically Aware’</a:t>
            </a:r>
          </a:p>
          <a:p>
            <a:pPr marL="1142365" lvl="2" indent="-227965">
              <a:buFont typeface="Wingdings" panose="020B0604020202020204" pitchFamily="34" charset="0"/>
              <a:buChar char="§"/>
            </a:pPr>
            <a:r>
              <a:rPr lang="en-GB" sz="1800" dirty="0">
                <a:latin typeface="Arial"/>
                <a:cs typeface="Arial"/>
              </a:rPr>
              <a:t>developed from being a smaller group of individuals passionate about this, to now being something that they will be leading on across the organisation</a:t>
            </a:r>
          </a:p>
        </p:txBody>
      </p:sp>
      <p:sp>
        <p:nvSpPr>
          <p:cNvPr id="3" name="Oval 2">
            <a:extLst>
              <a:ext uri="{FF2B5EF4-FFF2-40B4-BE49-F238E27FC236}">
                <a16:creationId xmlns:a16="http://schemas.microsoft.com/office/drawing/2014/main" id="{A09F70B1-963F-ED47-D27A-98D330EBF361}"/>
              </a:ext>
            </a:extLst>
          </p:cNvPr>
          <p:cNvSpPr/>
          <p:nvPr/>
        </p:nvSpPr>
        <p:spPr>
          <a:xfrm>
            <a:off x="8672373" y="333570"/>
            <a:ext cx="2940326" cy="302094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3835A3E-AE18-D5C6-563A-79226E7037C3}"/>
              </a:ext>
            </a:extLst>
          </p:cNvPr>
          <p:cNvSpPr/>
          <p:nvPr/>
        </p:nvSpPr>
        <p:spPr>
          <a:xfrm>
            <a:off x="8672373" y="3428999"/>
            <a:ext cx="2940326" cy="302094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333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up)">
                                      <p:cBhvr>
                                        <p:cTn id="11" dur="500"/>
                                        <p:tgtEl>
                                          <p:spTgt spid="7">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up)">
                                      <p:cBhvr>
                                        <p:cTn id="15" dur="500"/>
                                        <p:tgtEl>
                                          <p:spTgt spid="7">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wipe(up)">
                                      <p:cBhvr>
                                        <p:cTn id="19" dur="500"/>
                                        <p:tgtEl>
                                          <p:spTgt spid="7">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50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up)">
                                      <p:cBhvr>
                                        <p:cTn id="23" dur="500"/>
                                        <p:tgtEl>
                                          <p:spTgt spid="7">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50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up)">
                                      <p:cBhvr>
                                        <p:cTn id="27" dur="500"/>
                                        <p:tgtEl>
                                          <p:spTgt spid="7">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50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wipe(up)">
                                      <p:cBhvr>
                                        <p:cTn id="31" dur="500"/>
                                        <p:tgtEl>
                                          <p:spTgt spid="7">
                                            <p:txEl>
                                              <p:pRg st="6" end="6"/>
                                            </p:txEl>
                                          </p:spTgt>
                                        </p:tgtEl>
                                      </p:cBhvr>
                                    </p:animEffect>
                                  </p:childTnLst>
                                </p:cTn>
                              </p:par>
                            </p:childTnLst>
                          </p:cTn>
                        </p:par>
                        <p:par>
                          <p:cTn id="32" fill="hold">
                            <p:stCondLst>
                              <p:cond delay="7000"/>
                            </p:stCondLst>
                            <p:childTnLst>
                              <p:par>
                                <p:cTn id="33" presetID="22" presetClass="entr" presetSubtype="1" fill="hold" grpId="0" nodeType="afterEffect">
                                  <p:stCondLst>
                                    <p:cond delay="50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wipe(up)">
                                      <p:cBhvr>
                                        <p:cTn id="35" dur="500"/>
                                        <p:tgtEl>
                                          <p:spTgt spid="7">
                                            <p:txEl>
                                              <p:pRg st="7" end="7"/>
                                            </p:txEl>
                                          </p:spTgt>
                                        </p:tgtEl>
                                      </p:cBhvr>
                                    </p:animEffect>
                                  </p:childTnLst>
                                </p:cTn>
                              </p:par>
                            </p:childTnLst>
                          </p:cTn>
                        </p:par>
                        <p:par>
                          <p:cTn id="36" fill="hold">
                            <p:stCondLst>
                              <p:cond delay="8000"/>
                            </p:stCondLst>
                            <p:childTnLst>
                              <p:par>
                                <p:cTn id="37" presetID="22" presetClass="entr" presetSubtype="1" fill="hold" grpId="0" nodeType="afterEffect">
                                  <p:stCondLst>
                                    <p:cond delay="50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wipe(up)">
                                      <p:cBhvr>
                                        <p:cTn id="39" dur="500"/>
                                        <p:tgtEl>
                                          <p:spTgt spid="7">
                                            <p:txEl>
                                              <p:pRg st="8" end="8"/>
                                            </p:txEl>
                                          </p:spTgt>
                                        </p:tgtEl>
                                      </p:cBhvr>
                                    </p:animEffect>
                                  </p:childTnLst>
                                </p:cTn>
                              </p:par>
                            </p:childTnLst>
                          </p:cTn>
                        </p:par>
                        <p:par>
                          <p:cTn id="40" fill="hold">
                            <p:stCondLst>
                              <p:cond delay="9000"/>
                            </p:stCondLst>
                            <p:childTnLst>
                              <p:par>
                                <p:cTn id="41" presetID="22" presetClass="entr" presetSubtype="1" fill="hold" grpId="0" nodeType="afterEffect">
                                  <p:stCondLst>
                                    <p:cond delay="50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wipe(up)">
                                      <p:cBhvr>
                                        <p:cTn id="43" dur="500"/>
                                        <p:tgtEl>
                                          <p:spTgt spid="7">
                                            <p:txEl>
                                              <p:pRg st="9" end="9"/>
                                            </p:txEl>
                                          </p:spTgt>
                                        </p:tgtEl>
                                      </p:cBhvr>
                                    </p:animEffect>
                                  </p:childTnLst>
                                </p:cTn>
                              </p:par>
                            </p:childTnLst>
                          </p:cTn>
                        </p:par>
                        <p:par>
                          <p:cTn id="44" fill="hold">
                            <p:stCondLst>
                              <p:cond delay="10000"/>
                            </p:stCondLst>
                            <p:childTnLst>
                              <p:par>
                                <p:cTn id="45" presetID="22" presetClass="entr" presetSubtype="1" fill="hold" grpId="0" nodeType="afterEffect">
                                  <p:stCondLst>
                                    <p:cond delay="50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wipe(up)">
                                      <p:cBhvr>
                                        <p:cTn id="47" dur="500"/>
                                        <p:tgtEl>
                                          <p:spTgt spid="7">
                                            <p:txEl>
                                              <p:pRg st="10" end="10"/>
                                            </p:txEl>
                                          </p:spTgt>
                                        </p:tgtEl>
                                      </p:cBhvr>
                                    </p:animEffect>
                                  </p:childTnLst>
                                </p:cTn>
                              </p:par>
                            </p:childTnLst>
                          </p:cTn>
                        </p:par>
                        <p:par>
                          <p:cTn id="48" fill="hold">
                            <p:stCondLst>
                              <p:cond delay="11000"/>
                            </p:stCondLst>
                            <p:childTnLst>
                              <p:par>
                                <p:cTn id="49" presetID="47" presetClass="entr" presetSubtype="0" fill="hold" grpId="0" nodeType="afterEffect">
                                  <p:stCondLst>
                                    <p:cond delay="50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2500"/>
                            </p:stCondLst>
                            <p:childTnLst>
                              <p:par>
                                <p:cTn id="55" presetID="42" presetClass="entr" presetSubtype="0" fill="hold" grpId="0" nodeType="afterEffect">
                                  <p:stCondLst>
                                    <p:cond delay="50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9E91AF-A75E-30C3-ABCB-983BE81449E9}"/>
              </a:ext>
            </a:extLst>
          </p:cNvPr>
          <p:cNvGrpSpPr/>
          <p:nvPr/>
        </p:nvGrpSpPr>
        <p:grpSpPr>
          <a:xfrm>
            <a:off x="1141344" y="1232452"/>
            <a:ext cx="9771822" cy="5267740"/>
            <a:chOff x="2236469" y="1499525"/>
            <a:chExt cx="7820833" cy="3858950"/>
          </a:xfrm>
        </p:grpSpPr>
        <p:pic>
          <p:nvPicPr>
            <p:cNvPr id="6" name="Picture 5">
              <a:extLst>
                <a:ext uri="{FF2B5EF4-FFF2-40B4-BE49-F238E27FC236}">
                  <a16:creationId xmlns:a16="http://schemas.microsoft.com/office/drawing/2014/main" id="{2D566EE2-52CB-A84B-1192-2511275FF563}"/>
                </a:ext>
              </a:extLst>
            </p:cNvPr>
            <p:cNvPicPr>
              <a:picLocks noChangeAspect="1"/>
            </p:cNvPicPr>
            <p:nvPr/>
          </p:nvPicPr>
          <p:blipFill>
            <a:blip r:embed="rId3"/>
            <a:stretch>
              <a:fillRect/>
            </a:stretch>
          </p:blipFill>
          <p:spPr>
            <a:xfrm>
              <a:off x="4482264" y="1499525"/>
              <a:ext cx="3217786" cy="3858950"/>
            </a:xfrm>
            <a:prstGeom prst="rect">
              <a:avLst/>
            </a:prstGeom>
          </p:spPr>
        </p:pic>
        <p:sp>
          <p:nvSpPr>
            <p:cNvPr id="2" name="TextBox 1">
              <a:extLst>
                <a:ext uri="{FF2B5EF4-FFF2-40B4-BE49-F238E27FC236}">
                  <a16:creationId xmlns:a16="http://schemas.microsoft.com/office/drawing/2014/main" id="{D0B14009-FFB2-2C89-B606-AE9FFBF561B2}"/>
                </a:ext>
              </a:extLst>
            </p:cNvPr>
            <p:cNvSpPr txBox="1"/>
            <p:nvPr/>
          </p:nvSpPr>
          <p:spPr>
            <a:xfrm>
              <a:off x="2236470" y="1925487"/>
              <a:ext cx="205739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2100" b="1" dirty="0">
                  <a:solidFill>
                    <a:schemeClr val="accent1"/>
                  </a:solidFill>
                  <a:latin typeface="Arial"/>
                  <a:ea typeface="Calibri"/>
                  <a:cs typeface="Calibri"/>
                </a:rPr>
                <a:t>Leadership</a:t>
              </a:r>
              <a:endParaRPr lang="en-US" sz="2100" b="1" dirty="0">
                <a:solidFill>
                  <a:schemeClr val="accent1"/>
                </a:solidFill>
                <a:latin typeface="Arial"/>
                <a:cs typeface="Arial"/>
              </a:endParaRPr>
            </a:p>
          </p:txBody>
        </p:sp>
        <p:sp>
          <p:nvSpPr>
            <p:cNvPr id="5" name="TextBox 4">
              <a:extLst>
                <a:ext uri="{FF2B5EF4-FFF2-40B4-BE49-F238E27FC236}">
                  <a16:creationId xmlns:a16="http://schemas.microsoft.com/office/drawing/2014/main" id="{4323E866-D617-BCED-67FF-A9E6A19805E4}"/>
                </a:ext>
              </a:extLst>
            </p:cNvPr>
            <p:cNvSpPr txBox="1"/>
            <p:nvPr/>
          </p:nvSpPr>
          <p:spPr>
            <a:xfrm>
              <a:off x="7999903" y="4259919"/>
              <a:ext cx="205739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2100" b="1" dirty="0">
                  <a:solidFill>
                    <a:schemeClr val="accent1"/>
                  </a:solidFill>
                  <a:latin typeface="Arial"/>
                  <a:ea typeface="Calibri"/>
                  <a:cs typeface="Calibri"/>
                </a:rPr>
                <a:t>Collaboration</a:t>
              </a:r>
            </a:p>
          </p:txBody>
        </p:sp>
        <p:sp>
          <p:nvSpPr>
            <p:cNvPr id="7" name="TextBox 6">
              <a:extLst>
                <a:ext uri="{FF2B5EF4-FFF2-40B4-BE49-F238E27FC236}">
                  <a16:creationId xmlns:a16="http://schemas.microsoft.com/office/drawing/2014/main" id="{E77C627F-F0C3-6B51-B918-FFF6C0211045}"/>
                </a:ext>
              </a:extLst>
            </p:cNvPr>
            <p:cNvSpPr txBox="1"/>
            <p:nvPr/>
          </p:nvSpPr>
          <p:spPr>
            <a:xfrm>
              <a:off x="2236470" y="4259918"/>
              <a:ext cx="205739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2100" b="1" dirty="0">
                  <a:solidFill>
                    <a:schemeClr val="accent1"/>
                  </a:solidFill>
                  <a:latin typeface="Arial"/>
                  <a:ea typeface="Calibri"/>
                  <a:cs typeface="Calibri"/>
                </a:rPr>
                <a:t>Communities</a:t>
              </a:r>
              <a:endParaRPr lang="en-US" sz="1350" dirty="0"/>
            </a:p>
          </p:txBody>
        </p:sp>
        <p:sp>
          <p:nvSpPr>
            <p:cNvPr id="8" name="TextBox 7">
              <a:extLst>
                <a:ext uri="{FF2B5EF4-FFF2-40B4-BE49-F238E27FC236}">
                  <a16:creationId xmlns:a16="http://schemas.microsoft.com/office/drawing/2014/main" id="{A5CDB344-9297-B79E-AB23-88C3D919245E}"/>
                </a:ext>
              </a:extLst>
            </p:cNvPr>
            <p:cNvSpPr txBox="1"/>
            <p:nvPr/>
          </p:nvSpPr>
          <p:spPr>
            <a:xfrm>
              <a:off x="7999903" y="3039428"/>
              <a:ext cx="205739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2100" b="1" dirty="0">
                  <a:solidFill>
                    <a:schemeClr val="accent1"/>
                  </a:solidFill>
                  <a:latin typeface="Arial"/>
                  <a:ea typeface="Calibri"/>
                  <a:cs typeface="Calibri"/>
                </a:rPr>
                <a:t>Opportunity</a:t>
              </a:r>
              <a:endParaRPr lang="en-US" sz="1350" dirty="0"/>
            </a:p>
          </p:txBody>
        </p:sp>
        <p:sp>
          <p:nvSpPr>
            <p:cNvPr id="9" name="TextBox 8">
              <a:extLst>
                <a:ext uri="{FF2B5EF4-FFF2-40B4-BE49-F238E27FC236}">
                  <a16:creationId xmlns:a16="http://schemas.microsoft.com/office/drawing/2014/main" id="{55A615AC-653D-5276-E1F7-899B0DD7149D}"/>
                </a:ext>
              </a:extLst>
            </p:cNvPr>
            <p:cNvSpPr txBox="1"/>
            <p:nvPr/>
          </p:nvSpPr>
          <p:spPr>
            <a:xfrm>
              <a:off x="2236469" y="3039428"/>
              <a:ext cx="205739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2100" b="1" dirty="0">
                  <a:solidFill>
                    <a:schemeClr val="accent1"/>
                  </a:solidFill>
                  <a:latin typeface="Arial"/>
                  <a:ea typeface="Calibri"/>
                  <a:cs typeface="Calibri"/>
                </a:rPr>
                <a:t>Influence</a:t>
              </a:r>
              <a:endParaRPr lang="en-US" sz="1350" dirty="0"/>
            </a:p>
          </p:txBody>
        </p:sp>
        <p:sp>
          <p:nvSpPr>
            <p:cNvPr id="10" name="TextBox 9">
              <a:extLst>
                <a:ext uri="{FF2B5EF4-FFF2-40B4-BE49-F238E27FC236}">
                  <a16:creationId xmlns:a16="http://schemas.microsoft.com/office/drawing/2014/main" id="{5AA2A3E7-F7D4-5DF6-77A7-1C8A47C1081F}"/>
                </a:ext>
              </a:extLst>
            </p:cNvPr>
            <p:cNvSpPr txBox="1"/>
            <p:nvPr/>
          </p:nvSpPr>
          <p:spPr>
            <a:xfrm>
              <a:off x="7999902" y="1925486"/>
              <a:ext cx="205739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2100" b="1" dirty="0">
                  <a:solidFill>
                    <a:schemeClr val="accent1"/>
                  </a:solidFill>
                  <a:latin typeface="Arial"/>
                  <a:ea typeface="Calibri"/>
                  <a:cs typeface="Calibri"/>
                </a:rPr>
                <a:t>Partnership</a:t>
              </a:r>
              <a:endParaRPr lang="en-US" sz="1350" dirty="0"/>
            </a:p>
          </p:txBody>
        </p:sp>
      </p:grpSp>
      <p:sp>
        <p:nvSpPr>
          <p:cNvPr id="12" name="Title 1">
            <a:extLst>
              <a:ext uri="{FF2B5EF4-FFF2-40B4-BE49-F238E27FC236}">
                <a16:creationId xmlns:a16="http://schemas.microsoft.com/office/drawing/2014/main" id="{DD19FE41-4251-4960-B7FD-D121C8D9F706}"/>
              </a:ext>
            </a:extLst>
          </p:cNvPr>
          <p:cNvSpPr txBox="1">
            <a:spLocks/>
          </p:cNvSpPr>
          <p:nvPr/>
        </p:nvSpPr>
        <p:spPr>
          <a:xfrm>
            <a:off x="351417" y="333570"/>
            <a:ext cx="8534166" cy="5266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Summary</a:t>
            </a:r>
          </a:p>
        </p:txBody>
      </p:sp>
    </p:spTree>
    <p:custDataLst>
      <p:tags r:id="rId1"/>
    </p:custDataLst>
    <p:extLst>
      <p:ext uri="{BB962C8B-B14F-4D97-AF65-F5344CB8AC3E}">
        <p14:creationId xmlns:p14="http://schemas.microsoft.com/office/powerpoint/2010/main" val="116830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E7FD8E-41EF-8C71-CF71-AD0E082B8AB6}"/>
              </a:ext>
            </a:extLst>
          </p:cNvPr>
          <p:cNvSpPr>
            <a:spLocks noGrp="1"/>
          </p:cNvSpPr>
          <p:nvPr>
            <p:ph type="title"/>
          </p:nvPr>
        </p:nvSpPr>
        <p:spPr>
          <a:xfrm>
            <a:off x="445604" y="1570382"/>
            <a:ext cx="11300792" cy="2792895"/>
          </a:xfrm>
        </p:spPr>
        <p:txBody>
          <a:bodyPr/>
          <a:lstStyle/>
          <a:p>
            <a:r>
              <a:rPr lang="en-GB" dirty="0"/>
              <a:t>We want to hear from you!</a:t>
            </a:r>
            <a:br>
              <a:rPr lang="en-GB" dirty="0"/>
            </a:br>
            <a:r>
              <a:rPr lang="en-GB" dirty="0"/>
              <a:t>If you have any ideas to share please get in touch at:</a:t>
            </a:r>
            <a:br>
              <a:rPr lang="en-GB" dirty="0"/>
            </a:br>
            <a:r>
              <a:rPr lang="en-GB" dirty="0"/>
              <a:t> </a:t>
            </a:r>
            <a:r>
              <a:rPr lang="en-GB" sz="4150" dirty="0"/>
              <a:t>ClimateAction@westmorlandandfurness.gov.uk</a:t>
            </a:r>
            <a:endParaRPr lang="en-DE" sz="4150" dirty="0"/>
          </a:p>
        </p:txBody>
      </p:sp>
    </p:spTree>
    <p:extLst>
      <p:ext uri="{BB962C8B-B14F-4D97-AF65-F5344CB8AC3E}">
        <p14:creationId xmlns:p14="http://schemas.microsoft.com/office/powerpoint/2010/main" val="288375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0E2BE8-6C7D-FA0D-7DB9-1EB1DE3A2A55}"/>
              </a:ext>
            </a:extLst>
          </p:cNvPr>
          <p:cNvPicPr>
            <a:picLocks noChangeAspect="1"/>
          </p:cNvPicPr>
          <p:nvPr/>
        </p:nvPicPr>
        <p:blipFill>
          <a:blip r:embed="rId4"/>
          <a:stretch>
            <a:fillRect/>
          </a:stretch>
        </p:blipFill>
        <p:spPr>
          <a:xfrm>
            <a:off x="2005449" y="1567320"/>
            <a:ext cx="2665789" cy="3700593"/>
          </a:xfrm>
          <a:prstGeom prst="rect">
            <a:avLst/>
          </a:prstGeom>
        </p:spPr>
      </p:pic>
      <p:sp>
        <p:nvSpPr>
          <p:cNvPr id="2" name="Title 1">
            <a:extLst>
              <a:ext uri="{FF2B5EF4-FFF2-40B4-BE49-F238E27FC236}">
                <a16:creationId xmlns:a16="http://schemas.microsoft.com/office/drawing/2014/main" id="{6ABAF7DB-BDC0-9D96-A704-11364A828585}"/>
              </a:ext>
            </a:extLst>
          </p:cNvPr>
          <p:cNvSpPr>
            <a:spLocks noGrp="1"/>
          </p:cNvSpPr>
          <p:nvPr>
            <p:ph type="title"/>
          </p:nvPr>
        </p:nvSpPr>
        <p:spPr/>
        <p:txBody>
          <a:bodyPr/>
          <a:lstStyle/>
          <a:p>
            <a:r>
              <a:rPr lang="en-GB" dirty="0"/>
              <a:t>Our strategies and plans for carbon and climate</a:t>
            </a:r>
          </a:p>
        </p:txBody>
      </p:sp>
      <p:pic>
        <p:nvPicPr>
          <p:cNvPr id="5" name="Picture 4">
            <a:extLst>
              <a:ext uri="{FF2B5EF4-FFF2-40B4-BE49-F238E27FC236}">
                <a16:creationId xmlns:a16="http://schemas.microsoft.com/office/drawing/2014/main" id="{0889F5F6-F537-FE9A-00A6-717443E55EAD}"/>
              </a:ext>
            </a:extLst>
          </p:cNvPr>
          <p:cNvPicPr>
            <a:picLocks noChangeAspect="1"/>
          </p:cNvPicPr>
          <p:nvPr/>
        </p:nvPicPr>
        <p:blipFill>
          <a:blip r:embed="rId5"/>
          <a:stretch>
            <a:fillRect/>
          </a:stretch>
        </p:blipFill>
        <p:spPr>
          <a:xfrm>
            <a:off x="4807909" y="1631857"/>
            <a:ext cx="2576182" cy="3695908"/>
          </a:xfrm>
          <a:prstGeom prst="rect">
            <a:avLst/>
          </a:prstGeom>
        </p:spPr>
      </p:pic>
      <p:pic>
        <p:nvPicPr>
          <p:cNvPr id="6" name="Picture 5">
            <a:extLst>
              <a:ext uri="{FF2B5EF4-FFF2-40B4-BE49-F238E27FC236}">
                <a16:creationId xmlns:a16="http://schemas.microsoft.com/office/drawing/2014/main" id="{BE79A5F6-F169-4149-4190-9CB8F9218363}"/>
              </a:ext>
            </a:extLst>
          </p:cNvPr>
          <p:cNvPicPr>
            <a:picLocks noChangeAspect="1"/>
          </p:cNvPicPr>
          <p:nvPr/>
        </p:nvPicPr>
        <p:blipFill>
          <a:blip r:embed="rId6"/>
          <a:stretch>
            <a:fillRect/>
          </a:stretch>
        </p:blipFill>
        <p:spPr>
          <a:xfrm>
            <a:off x="7520764" y="1647807"/>
            <a:ext cx="2665789" cy="3711858"/>
          </a:xfrm>
          <a:prstGeom prst="rect">
            <a:avLst/>
          </a:prstGeom>
        </p:spPr>
      </p:pic>
    </p:spTree>
    <p:custDataLst>
      <p:tags r:id="rId1"/>
    </p:custDataLst>
    <p:extLst>
      <p:ext uri="{BB962C8B-B14F-4D97-AF65-F5344CB8AC3E}">
        <p14:creationId xmlns:p14="http://schemas.microsoft.com/office/powerpoint/2010/main" val="3210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02E9-64D8-037A-C1E8-B7A44B71C420}"/>
              </a:ext>
            </a:extLst>
          </p:cNvPr>
          <p:cNvSpPr>
            <a:spLocks noGrp="1"/>
          </p:cNvSpPr>
          <p:nvPr>
            <p:ph type="title"/>
          </p:nvPr>
        </p:nvSpPr>
        <p:spPr>
          <a:xfrm>
            <a:off x="381236" y="346076"/>
            <a:ext cx="8131473" cy="526661"/>
          </a:xfrm>
        </p:spPr>
        <p:txBody>
          <a:bodyPr/>
          <a:lstStyle/>
          <a:p>
            <a:r>
              <a:rPr lang="en-GB" dirty="0"/>
              <a:t>Our scope of influence</a:t>
            </a:r>
          </a:p>
        </p:txBody>
      </p:sp>
      <p:grpSp>
        <p:nvGrpSpPr>
          <p:cNvPr id="9" name="Group 8">
            <a:extLst>
              <a:ext uri="{FF2B5EF4-FFF2-40B4-BE49-F238E27FC236}">
                <a16:creationId xmlns:a16="http://schemas.microsoft.com/office/drawing/2014/main" id="{D3F3D0B6-35F5-29CB-69A5-D9623B5F927E}"/>
              </a:ext>
            </a:extLst>
          </p:cNvPr>
          <p:cNvGrpSpPr/>
          <p:nvPr/>
        </p:nvGrpSpPr>
        <p:grpSpPr>
          <a:xfrm>
            <a:off x="5516218" y="163530"/>
            <a:ext cx="6536484" cy="6585140"/>
            <a:chOff x="3196046" y="1031149"/>
            <a:chExt cx="5744035" cy="5500431"/>
          </a:xfrm>
        </p:grpSpPr>
        <p:grpSp>
          <p:nvGrpSpPr>
            <p:cNvPr id="7" name="Group 6">
              <a:extLst>
                <a:ext uri="{FF2B5EF4-FFF2-40B4-BE49-F238E27FC236}">
                  <a16:creationId xmlns:a16="http://schemas.microsoft.com/office/drawing/2014/main" id="{5D7EE6B8-BDAB-E5C2-86CC-7A9BFEF2C337}"/>
                </a:ext>
              </a:extLst>
            </p:cNvPr>
            <p:cNvGrpSpPr/>
            <p:nvPr/>
          </p:nvGrpSpPr>
          <p:grpSpPr>
            <a:xfrm>
              <a:off x="3387635" y="1031149"/>
              <a:ext cx="5552446" cy="5500431"/>
              <a:chOff x="1907178" y="644434"/>
              <a:chExt cx="5552446" cy="5500431"/>
            </a:xfrm>
          </p:grpSpPr>
          <p:pic>
            <p:nvPicPr>
              <p:cNvPr id="13" name="Picture 12">
                <a:extLst>
                  <a:ext uri="{FF2B5EF4-FFF2-40B4-BE49-F238E27FC236}">
                    <a16:creationId xmlns:a16="http://schemas.microsoft.com/office/drawing/2014/main" id="{9A0BA07E-6CAF-714B-7CCD-0238147D582F}"/>
                  </a:ext>
                </a:extLst>
              </p:cNvPr>
              <p:cNvPicPr>
                <a:picLocks noChangeAspect="1"/>
              </p:cNvPicPr>
              <p:nvPr/>
            </p:nvPicPr>
            <p:blipFill rotWithShape="1">
              <a:blip r:embed="rId3"/>
              <a:srcRect l="5799" t="5252" b="-1"/>
              <a:stretch/>
            </p:blipFill>
            <p:spPr>
              <a:xfrm>
                <a:off x="2194560" y="757646"/>
                <a:ext cx="5265064" cy="5387219"/>
              </a:xfrm>
              <a:prstGeom prst="rect">
                <a:avLst/>
              </a:prstGeom>
            </p:spPr>
          </p:pic>
          <p:sp>
            <p:nvSpPr>
              <p:cNvPr id="5" name="Rectangle 4">
                <a:extLst>
                  <a:ext uri="{FF2B5EF4-FFF2-40B4-BE49-F238E27FC236}">
                    <a16:creationId xmlns:a16="http://schemas.microsoft.com/office/drawing/2014/main" id="{18151C5C-40BF-4483-A0BD-F0A6C486FA3A}"/>
                  </a:ext>
                </a:extLst>
              </p:cNvPr>
              <p:cNvSpPr/>
              <p:nvPr/>
            </p:nvSpPr>
            <p:spPr>
              <a:xfrm>
                <a:off x="2081349" y="644434"/>
                <a:ext cx="1550125" cy="38671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586D4E6-8136-52EC-0AA1-BFEF0409D695}"/>
                  </a:ext>
                </a:extLst>
              </p:cNvPr>
              <p:cNvSpPr/>
              <p:nvPr/>
            </p:nvSpPr>
            <p:spPr>
              <a:xfrm rot="16200000">
                <a:off x="2000599" y="937728"/>
                <a:ext cx="657890" cy="84473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D3AFE6F4-7274-54CD-1A61-FB8860ED6AB6}"/>
                </a:ext>
              </a:extLst>
            </p:cNvPr>
            <p:cNvSpPr/>
            <p:nvPr/>
          </p:nvSpPr>
          <p:spPr>
            <a:xfrm rot="16200000">
              <a:off x="3289467" y="1610370"/>
              <a:ext cx="657890" cy="84473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195D4F93-6324-D66D-FE33-3DE32619DAF5}"/>
              </a:ext>
            </a:extLst>
          </p:cNvPr>
          <p:cNvPicPr>
            <a:picLocks noChangeAspect="1"/>
          </p:cNvPicPr>
          <p:nvPr/>
        </p:nvPicPr>
        <p:blipFill>
          <a:blip r:embed="rId4"/>
          <a:stretch>
            <a:fillRect/>
          </a:stretch>
        </p:blipFill>
        <p:spPr>
          <a:xfrm>
            <a:off x="588501" y="789814"/>
            <a:ext cx="4709696" cy="5828080"/>
          </a:xfrm>
          <a:prstGeom prst="rect">
            <a:avLst/>
          </a:prstGeom>
        </p:spPr>
      </p:pic>
    </p:spTree>
    <p:custDataLst>
      <p:tags r:id="rId1"/>
    </p:custDataLst>
    <p:extLst>
      <p:ext uri="{BB962C8B-B14F-4D97-AF65-F5344CB8AC3E}">
        <p14:creationId xmlns:p14="http://schemas.microsoft.com/office/powerpoint/2010/main" val="42392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4553-A921-44E8-1A05-C5EF4BB9D245}"/>
              </a:ext>
            </a:extLst>
          </p:cNvPr>
          <p:cNvSpPr>
            <a:spLocks noGrp="1"/>
          </p:cNvSpPr>
          <p:nvPr>
            <p:ph type="title"/>
          </p:nvPr>
        </p:nvSpPr>
        <p:spPr>
          <a:xfrm>
            <a:off x="655983" y="4202539"/>
            <a:ext cx="10714382" cy="526661"/>
          </a:xfrm>
        </p:spPr>
        <p:txBody>
          <a:bodyPr/>
          <a:lstStyle/>
          <a:p>
            <a:r>
              <a:rPr lang="en-GB" dirty="0"/>
              <a:t>Our Commitment:</a:t>
            </a:r>
          </a:p>
        </p:txBody>
      </p:sp>
      <p:sp>
        <p:nvSpPr>
          <p:cNvPr id="8" name="TextBox 7">
            <a:extLst>
              <a:ext uri="{FF2B5EF4-FFF2-40B4-BE49-F238E27FC236}">
                <a16:creationId xmlns:a16="http://schemas.microsoft.com/office/drawing/2014/main" id="{02900628-80B6-0A74-7B46-1307CC2C2635}"/>
              </a:ext>
            </a:extLst>
          </p:cNvPr>
          <p:cNvSpPr txBox="1"/>
          <p:nvPr/>
        </p:nvSpPr>
        <p:spPr>
          <a:xfrm>
            <a:off x="1971497" y="903768"/>
            <a:ext cx="8230156" cy="584775"/>
          </a:xfrm>
          <a:prstGeom prst="rect">
            <a:avLst/>
          </a:prstGeom>
          <a:noFill/>
        </p:spPr>
        <p:txBody>
          <a:bodyPr wrap="square">
            <a:spAutoFit/>
          </a:bodyPr>
          <a:lstStyle/>
          <a:p>
            <a:r>
              <a:rPr lang="en-GB" sz="3200" dirty="0"/>
              <a:t>The council has categorised all emissions into:</a:t>
            </a:r>
          </a:p>
        </p:txBody>
      </p:sp>
      <p:sp>
        <p:nvSpPr>
          <p:cNvPr id="9" name="Oval 8">
            <a:extLst>
              <a:ext uri="{FF2B5EF4-FFF2-40B4-BE49-F238E27FC236}">
                <a16:creationId xmlns:a16="http://schemas.microsoft.com/office/drawing/2014/main" id="{6F4F1EB9-9330-62C7-1505-ABF82B5636EA}"/>
              </a:ext>
            </a:extLst>
          </p:cNvPr>
          <p:cNvSpPr/>
          <p:nvPr/>
        </p:nvSpPr>
        <p:spPr>
          <a:xfrm>
            <a:off x="2162883" y="1488543"/>
            <a:ext cx="2498651" cy="25252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Scope 1</a:t>
            </a:r>
          </a:p>
          <a:p>
            <a:pPr algn="ctr"/>
            <a:r>
              <a:rPr lang="en-GB" b="1" dirty="0"/>
              <a:t>Direct emissions</a:t>
            </a:r>
          </a:p>
        </p:txBody>
      </p:sp>
      <p:sp>
        <p:nvSpPr>
          <p:cNvPr id="10" name="Oval 9">
            <a:extLst>
              <a:ext uri="{FF2B5EF4-FFF2-40B4-BE49-F238E27FC236}">
                <a16:creationId xmlns:a16="http://schemas.microsoft.com/office/drawing/2014/main" id="{C80225CD-AC57-D3BF-9EB8-3B71D508B408}"/>
              </a:ext>
            </a:extLst>
          </p:cNvPr>
          <p:cNvSpPr/>
          <p:nvPr/>
        </p:nvSpPr>
        <p:spPr>
          <a:xfrm>
            <a:off x="4962326" y="1430429"/>
            <a:ext cx="2498651" cy="25252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Scope 2</a:t>
            </a:r>
          </a:p>
          <a:p>
            <a:pPr algn="ctr"/>
            <a:r>
              <a:rPr lang="en-GB" b="1" dirty="0"/>
              <a:t>Indirect emissions from purchased energy</a:t>
            </a:r>
          </a:p>
        </p:txBody>
      </p:sp>
      <p:sp>
        <p:nvSpPr>
          <p:cNvPr id="12" name="Oval 11">
            <a:extLst>
              <a:ext uri="{FF2B5EF4-FFF2-40B4-BE49-F238E27FC236}">
                <a16:creationId xmlns:a16="http://schemas.microsoft.com/office/drawing/2014/main" id="{4CB73BE0-A5C4-FCD8-8770-8ED738DFE2AE}"/>
              </a:ext>
            </a:extLst>
          </p:cNvPr>
          <p:cNvSpPr/>
          <p:nvPr/>
        </p:nvSpPr>
        <p:spPr>
          <a:xfrm>
            <a:off x="7761769" y="1430428"/>
            <a:ext cx="2498651" cy="25252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Scope 3</a:t>
            </a:r>
          </a:p>
          <a:p>
            <a:pPr algn="ctr"/>
            <a:r>
              <a:rPr lang="en-GB" b="1" dirty="0"/>
              <a:t>Other indirect emissions from the supply chain</a:t>
            </a:r>
          </a:p>
        </p:txBody>
      </p:sp>
      <p:sp>
        <p:nvSpPr>
          <p:cNvPr id="3" name="TextBox 2">
            <a:extLst>
              <a:ext uri="{FF2B5EF4-FFF2-40B4-BE49-F238E27FC236}">
                <a16:creationId xmlns:a16="http://schemas.microsoft.com/office/drawing/2014/main" id="{CA7902B0-32C0-4FFD-104C-D939E9F7C3D1}"/>
              </a:ext>
            </a:extLst>
          </p:cNvPr>
          <p:cNvSpPr txBox="1"/>
          <p:nvPr/>
        </p:nvSpPr>
        <p:spPr>
          <a:xfrm>
            <a:off x="745435" y="4637245"/>
            <a:ext cx="10624929" cy="1323439"/>
          </a:xfrm>
          <a:prstGeom prst="rect">
            <a:avLst/>
          </a:prstGeom>
          <a:noFill/>
        </p:spPr>
        <p:txBody>
          <a:bodyPr wrap="square">
            <a:spAutoFit/>
          </a:bodyPr>
          <a:lstStyle/>
          <a:p>
            <a:pPr algn="ctr"/>
            <a:r>
              <a:rPr lang="en-GB" sz="4000" dirty="0">
                <a:solidFill>
                  <a:srgbClr val="001D35"/>
                </a:solidFill>
                <a:latin typeface="Google Sans"/>
              </a:rPr>
              <a:t>To achieve a </a:t>
            </a:r>
            <a:r>
              <a:rPr lang="en-GB" sz="4000" dirty="0">
                <a:solidFill>
                  <a:schemeClr val="accent1"/>
                </a:solidFill>
                <a:latin typeface="Google Sans"/>
              </a:rPr>
              <a:t>net zero </a:t>
            </a:r>
            <a:r>
              <a:rPr lang="en-GB" sz="4000" dirty="0">
                <a:solidFill>
                  <a:srgbClr val="001D35"/>
                </a:solidFill>
                <a:latin typeface="Google Sans"/>
              </a:rPr>
              <a:t>Westmorland and Furness for scope 1 and 2 emissions </a:t>
            </a:r>
            <a:r>
              <a:rPr lang="en-GB" sz="4000" dirty="0">
                <a:solidFill>
                  <a:schemeClr val="accent1"/>
                </a:solidFill>
                <a:latin typeface="Google Sans"/>
              </a:rPr>
              <a:t>by 2037</a:t>
            </a:r>
            <a:endParaRPr lang="en-GB" sz="4000" dirty="0">
              <a:solidFill>
                <a:schemeClr val="accent1"/>
              </a:solidFill>
            </a:endParaRPr>
          </a:p>
        </p:txBody>
      </p:sp>
      <p:sp>
        <p:nvSpPr>
          <p:cNvPr id="4" name="Title 1">
            <a:extLst>
              <a:ext uri="{FF2B5EF4-FFF2-40B4-BE49-F238E27FC236}">
                <a16:creationId xmlns:a16="http://schemas.microsoft.com/office/drawing/2014/main" id="{60BFB5A6-D071-0FE2-2435-DDB08A794213}"/>
              </a:ext>
            </a:extLst>
          </p:cNvPr>
          <p:cNvSpPr txBox="1">
            <a:spLocks/>
          </p:cNvSpPr>
          <p:nvPr/>
        </p:nvSpPr>
        <p:spPr>
          <a:xfrm>
            <a:off x="400247" y="377106"/>
            <a:ext cx="8131473" cy="526661"/>
          </a:xfrm>
          <a:prstGeom prst="rect">
            <a:avLst/>
          </a:prstGeom>
        </p:spPr>
        <p:txBody>
          <a:bodyPr/>
          <a:lstStyle>
            <a:lvl1pPr algn="l" defTabSz="914377" rtl="0" eaLnBrk="1" latinLnBrk="0" hangingPunct="1">
              <a:lnSpc>
                <a:spcPct val="90000"/>
              </a:lnSpc>
              <a:spcBef>
                <a:spcPct val="0"/>
              </a:spcBef>
              <a:buNone/>
              <a:defRPr sz="2600" b="1" kern="1200">
                <a:solidFill>
                  <a:srgbClr val="26A699"/>
                </a:solidFill>
                <a:latin typeface="Arial" panose="020B0604020202020204" pitchFamily="34" charset="0"/>
                <a:ea typeface="+mj-ea"/>
                <a:cs typeface="Arial" panose="020B0604020202020204" pitchFamily="34" charset="0"/>
              </a:defRPr>
            </a:lvl1pPr>
          </a:lstStyle>
          <a:p>
            <a:r>
              <a:rPr lang="en-GB" dirty="0"/>
              <a:t>3 Scope Approach</a:t>
            </a:r>
          </a:p>
        </p:txBody>
      </p:sp>
    </p:spTree>
    <p:custDataLst>
      <p:tags r:id="rId1"/>
    </p:custDataLst>
    <p:extLst>
      <p:ext uri="{BB962C8B-B14F-4D97-AF65-F5344CB8AC3E}">
        <p14:creationId xmlns:p14="http://schemas.microsoft.com/office/powerpoint/2010/main" val="252880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250"/>
                            </p:stCondLst>
                            <p:childTnLst>
                              <p:par>
                                <p:cTn id="8" presetID="22" presetClass="entr" presetSubtype="4"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1250"/>
                            </p:stCondLst>
                            <p:childTnLst>
                              <p:par>
                                <p:cTn id="12" presetID="22" presetClass="entr" presetSubtype="4"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2250"/>
                            </p:stCondLst>
                            <p:childTnLst>
                              <p:par>
                                <p:cTn id="16" presetID="22" presetClass="entr" presetSubtype="4" fill="hold" grpId="0" nodeType="after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3250"/>
                            </p:stCondLst>
                            <p:childTnLst>
                              <p:par>
                                <p:cTn id="20" presetID="1" presetClass="entr" presetSubtype="0" fill="hold" grpId="0" nodeType="afterEffect">
                                  <p:stCondLst>
                                    <p:cond delay="50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3750"/>
                            </p:stCondLst>
                            <p:childTnLst>
                              <p:par>
                                <p:cTn id="23" presetID="1" presetClass="entr" presetSubtype="0" fill="hold" grpId="0" nodeType="afterEffect">
                                  <p:stCondLst>
                                    <p:cond delay="50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0" grpId="0" animBg="1"/>
      <p:bldP spid="1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cky shore with trees and water&#10;&#10;Description automatically generated with medium confidence">
            <a:extLst>
              <a:ext uri="{FF2B5EF4-FFF2-40B4-BE49-F238E27FC236}">
                <a16:creationId xmlns:a16="http://schemas.microsoft.com/office/drawing/2014/main" id="{45DB50D2-1DEA-F54C-3540-A952268B0F8B}"/>
              </a:ext>
            </a:extLst>
          </p:cNvPr>
          <p:cNvPicPr>
            <a:picLocks noGrp="1" noChangeAspect="1"/>
          </p:cNvPicPr>
          <p:nvPr>
            <p:ph type="pic" sz="quarter" idx="12"/>
          </p:nvPr>
        </p:nvPicPr>
        <p:blipFill>
          <a:blip r:embed="rId2"/>
          <a:srcRect l="23127" r="23127"/>
          <a:stretch>
            <a:fillRect/>
          </a:stretch>
        </p:blipFill>
        <p:spPr/>
      </p:pic>
      <p:sp>
        <p:nvSpPr>
          <p:cNvPr id="8" name="Title 1">
            <a:extLst>
              <a:ext uri="{FF2B5EF4-FFF2-40B4-BE49-F238E27FC236}">
                <a16:creationId xmlns:a16="http://schemas.microsoft.com/office/drawing/2014/main" id="{8A079C6E-7EED-2236-735D-30F109B90223}"/>
              </a:ext>
            </a:extLst>
          </p:cNvPr>
          <p:cNvSpPr>
            <a:spLocks noGrp="1"/>
          </p:cNvSpPr>
          <p:nvPr>
            <p:ph type="title"/>
          </p:nvPr>
        </p:nvSpPr>
        <p:spPr>
          <a:xfrm>
            <a:off x="298175" y="225006"/>
            <a:ext cx="7235686" cy="579271"/>
          </a:xfrm>
        </p:spPr>
        <p:txBody>
          <a:bodyPr>
            <a:noAutofit/>
          </a:bodyPr>
          <a:lstStyle/>
          <a:p>
            <a:r>
              <a:rPr lang="en-GB" dirty="0"/>
              <a:t>Carbon Baseline Scope 1, 2 and 3</a:t>
            </a:r>
            <a:br>
              <a:rPr lang="en-GB" dirty="0"/>
            </a:br>
            <a:endParaRPr lang="en-DE" dirty="0"/>
          </a:p>
        </p:txBody>
      </p:sp>
      <p:pic>
        <p:nvPicPr>
          <p:cNvPr id="3" name="Picture 2">
            <a:extLst>
              <a:ext uri="{FF2B5EF4-FFF2-40B4-BE49-F238E27FC236}">
                <a16:creationId xmlns:a16="http://schemas.microsoft.com/office/drawing/2014/main" id="{472BA2FE-4F52-E62F-A278-B1C57097DB5D}"/>
              </a:ext>
            </a:extLst>
          </p:cNvPr>
          <p:cNvPicPr>
            <a:picLocks noChangeAspect="1"/>
          </p:cNvPicPr>
          <p:nvPr/>
        </p:nvPicPr>
        <p:blipFill rotWithShape="1">
          <a:blip r:embed="rId3"/>
          <a:srcRect l="17032" t="18195" r="49140" b="5545"/>
          <a:stretch/>
        </p:blipFill>
        <p:spPr>
          <a:xfrm>
            <a:off x="2028259" y="1681484"/>
            <a:ext cx="3904725" cy="4951510"/>
          </a:xfrm>
          <a:prstGeom prst="rect">
            <a:avLst/>
          </a:prstGeom>
        </p:spPr>
      </p:pic>
      <p:sp>
        <p:nvSpPr>
          <p:cNvPr id="9" name="Content Placeholder 2">
            <a:extLst>
              <a:ext uri="{FF2B5EF4-FFF2-40B4-BE49-F238E27FC236}">
                <a16:creationId xmlns:a16="http://schemas.microsoft.com/office/drawing/2014/main" id="{0C697549-93EF-CC35-5B92-90D089A5D34B}"/>
              </a:ext>
            </a:extLst>
          </p:cNvPr>
          <p:cNvSpPr>
            <a:spLocks noGrp="1"/>
          </p:cNvSpPr>
          <p:nvPr>
            <p:ph idx="10"/>
          </p:nvPr>
        </p:nvSpPr>
        <p:spPr>
          <a:xfrm>
            <a:off x="298175" y="664076"/>
            <a:ext cx="7364895" cy="3637791"/>
          </a:xfrm>
        </p:spPr>
        <p:txBody>
          <a:bodyPr>
            <a:noAutofit/>
          </a:bodyPr>
          <a:lstStyle/>
          <a:p>
            <a:pPr marL="0" indent="0">
              <a:spcAft>
                <a:spcPts val="750"/>
              </a:spcAft>
              <a:buNone/>
              <a:defRPr/>
            </a:pPr>
            <a:r>
              <a:rPr lang="en-GB" sz="2000" dirty="0">
                <a:ea typeface="Calibri" panose="020F0502020204030204" pitchFamily="34" charset="0"/>
              </a:rPr>
              <a:t>The council produces </a:t>
            </a:r>
            <a:r>
              <a:rPr lang="en-GB" sz="2000" b="1" dirty="0">
                <a:ea typeface="Calibri" panose="020F0502020204030204" pitchFamily="34" charset="0"/>
              </a:rPr>
              <a:t>84,551 tCO2e </a:t>
            </a:r>
            <a:r>
              <a:rPr lang="en-GB" sz="2000" dirty="0">
                <a:ea typeface="Calibri" panose="020F0502020204030204" pitchFamily="34" charset="0"/>
              </a:rPr>
              <a:t>greenhouse gas emissions at Scope 1,2 and 3 - equivalent to </a:t>
            </a:r>
            <a:r>
              <a:rPr lang="en-GB" sz="2000" b="1" dirty="0">
                <a:ea typeface="Calibri" panose="020F0502020204030204" pitchFamily="34" charset="0"/>
              </a:rPr>
              <a:t>9,543 UK household’s </a:t>
            </a:r>
            <a:r>
              <a:rPr lang="en-GB" sz="2000" dirty="0">
                <a:ea typeface="Calibri" panose="020F0502020204030204" pitchFamily="34" charset="0"/>
              </a:rPr>
              <a:t>annual carbon emissions </a:t>
            </a:r>
            <a:r>
              <a:rPr lang="en-GB" sz="2000" b="1" dirty="0">
                <a:ea typeface="Calibri" panose="020F0502020204030204" pitchFamily="34" charset="0"/>
              </a:rPr>
              <a:t> </a:t>
            </a:r>
            <a:r>
              <a:rPr lang="en-GB" sz="2000" dirty="0">
                <a:ea typeface="Calibri" panose="020F0502020204030204" pitchFamily="34" charset="0"/>
              </a:rPr>
              <a:t>or flying </a:t>
            </a:r>
            <a:r>
              <a:rPr lang="en-GB" sz="2000" b="1" dirty="0">
                <a:ea typeface="Calibri" panose="020F0502020204030204" pitchFamily="34" charset="0"/>
              </a:rPr>
              <a:t>2,528,816 air miles</a:t>
            </a:r>
            <a:r>
              <a:rPr lang="en-GB" sz="2000" dirty="0">
                <a:ea typeface="Calibri" panose="020F0502020204030204" pitchFamily="34" charset="0"/>
              </a:rPr>
              <a:t>.</a:t>
            </a:r>
            <a:endParaRPr lang="en-GB" altLang="en-US" sz="2000" dirty="0">
              <a:solidFill>
                <a:srgbClr val="FF0000"/>
              </a:solidFill>
            </a:endParaRPr>
          </a:p>
        </p:txBody>
      </p:sp>
    </p:spTree>
    <p:extLst>
      <p:ext uri="{BB962C8B-B14F-4D97-AF65-F5344CB8AC3E}">
        <p14:creationId xmlns:p14="http://schemas.microsoft.com/office/powerpoint/2010/main" val="351477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0630-3C18-4EAD-E0DF-50B93D28520A}"/>
              </a:ext>
            </a:extLst>
          </p:cNvPr>
          <p:cNvSpPr>
            <a:spLocks noGrp="1"/>
          </p:cNvSpPr>
          <p:nvPr>
            <p:ph type="title"/>
          </p:nvPr>
        </p:nvSpPr>
        <p:spPr/>
        <p:txBody>
          <a:bodyPr/>
          <a:lstStyle/>
          <a:p>
            <a:r>
              <a:rPr lang="en-GB" dirty="0"/>
              <a:t>Carbon Baseline Study</a:t>
            </a:r>
          </a:p>
        </p:txBody>
      </p:sp>
      <p:sp>
        <p:nvSpPr>
          <p:cNvPr id="3" name="Content Placeholder 2">
            <a:extLst>
              <a:ext uri="{FF2B5EF4-FFF2-40B4-BE49-F238E27FC236}">
                <a16:creationId xmlns:a16="http://schemas.microsoft.com/office/drawing/2014/main" id="{69314495-3F96-D642-C8CA-EA1D34A7D32C}"/>
              </a:ext>
            </a:extLst>
          </p:cNvPr>
          <p:cNvSpPr>
            <a:spLocks noGrp="1"/>
          </p:cNvSpPr>
          <p:nvPr>
            <p:ph idx="10"/>
          </p:nvPr>
        </p:nvSpPr>
        <p:spPr>
          <a:xfrm>
            <a:off x="596659" y="1115536"/>
            <a:ext cx="11071879" cy="848563"/>
          </a:xfrm>
        </p:spPr>
        <p:txBody>
          <a:bodyPr/>
          <a:lstStyle/>
          <a:p>
            <a:pPr marL="0" indent="0">
              <a:buNone/>
            </a:pPr>
            <a:r>
              <a:rPr lang="en-GB" sz="2000" dirty="0"/>
              <a:t>We are one of only a small number of local authorities in the country to measure not only Scope 1 and 2 emissions but also Scope 3 emissions for its operational services.</a:t>
            </a:r>
          </a:p>
        </p:txBody>
      </p:sp>
      <p:pic>
        <p:nvPicPr>
          <p:cNvPr id="6" name="Picture 5">
            <a:extLst>
              <a:ext uri="{FF2B5EF4-FFF2-40B4-BE49-F238E27FC236}">
                <a16:creationId xmlns:a16="http://schemas.microsoft.com/office/drawing/2014/main" id="{52E500FE-1051-AC5A-8593-4CF41A78EA26}"/>
              </a:ext>
            </a:extLst>
          </p:cNvPr>
          <p:cNvPicPr>
            <a:picLocks noChangeAspect="1"/>
          </p:cNvPicPr>
          <p:nvPr/>
        </p:nvPicPr>
        <p:blipFill>
          <a:blip r:embed="rId2"/>
          <a:srcRect l="34303" t="19509" r="17674" b="18888"/>
          <a:stretch/>
        </p:blipFill>
        <p:spPr>
          <a:xfrm>
            <a:off x="2638956" y="1753729"/>
            <a:ext cx="6914087" cy="4988856"/>
          </a:xfrm>
          <a:prstGeom prst="rect">
            <a:avLst/>
          </a:prstGeom>
        </p:spPr>
      </p:pic>
    </p:spTree>
    <p:extLst>
      <p:ext uri="{BB962C8B-B14F-4D97-AF65-F5344CB8AC3E}">
        <p14:creationId xmlns:p14="http://schemas.microsoft.com/office/powerpoint/2010/main" val="187363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0630-3C18-4EAD-E0DF-50B93D28520A}"/>
              </a:ext>
            </a:extLst>
          </p:cNvPr>
          <p:cNvSpPr>
            <a:spLocks noGrp="1"/>
          </p:cNvSpPr>
          <p:nvPr>
            <p:ph type="title"/>
          </p:nvPr>
        </p:nvSpPr>
        <p:spPr/>
        <p:txBody>
          <a:bodyPr/>
          <a:lstStyle/>
          <a:p>
            <a:r>
              <a:rPr lang="en-GB" dirty="0"/>
              <a:t>Where do our emissions come from?</a:t>
            </a:r>
          </a:p>
        </p:txBody>
      </p:sp>
      <p:pic>
        <p:nvPicPr>
          <p:cNvPr id="5" name="Picture 4">
            <a:extLst>
              <a:ext uri="{FF2B5EF4-FFF2-40B4-BE49-F238E27FC236}">
                <a16:creationId xmlns:a16="http://schemas.microsoft.com/office/drawing/2014/main" id="{16031C83-C389-9BA4-6F47-EDABB360C6CE}"/>
              </a:ext>
            </a:extLst>
          </p:cNvPr>
          <p:cNvPicPr>
            <a:picLocks noChangeAspect="1"/>
          </p:cNvPicPr>
          <p:nvPr/>
        </p:nvPicPr>
        <p:blipFill>
          <a:blip r:embed="rId2"/>
          <a:stretch>
            <a:fillRect/>
          </a:stretch>
        </p:blipFill>
        <p:spPr>
          <a:xfrm>
            <a:off x="2430044" y="1749287"/>
            <a:ext cx="7510551" cy="4695009"/>
          </a:xfrm>
          <a:prstGeom prst="rect">
            <a:avLst/>
          </a:prstGeom>
        </p:spPr>
      </p:pic>
      <p:sp>
        <p:nvSpPr>
          <p:cNvPr id="6" name="Content Placeholder 2">
            <a:extLst>
              <a:ext uri="{FF2B5EF4-FFF2-40B4-BE49-F238E27FC236}">
                <a16:creationId xmlns:a16="http://schemas.microsoft.com/office/drawing/2014/main" id="{972DF0A5-E293-F89C-B94D-ACC59B01B657}"/>
              </a:ext>
            </a:extLst>
          </p:cNvPr>
          <p:cNvSpPr>
            <a:spLocks noGrp="1"/>
          </p:cNvSpPr>
          <p:nvPr>
            <p:ph idx="10"/>
          </p:nvPr>
        </p:nvSpPr>
        <p:spPr>
          <a:xfrm>
            <a:off x="596660" y="1336535"/>
            <a:ext cx="11201088" cy="323300"/>
          </a:xfrm>
        </p:spPr>
        <p:txBody>
          <a:bodyPr>
            <a:noAutofit/>
          </a:bodyPr>
          <a:lstStyle/>
          <a:p>
            <a:pPr marL="0" indent="0" algn="just">
              <a:lnSpc>
                <a:spcPct val="100000"/>
              </a:lnSpc>
              <a:spcBef>
                <a:spcPts val="0"/>
              </a:spcBef>
              <a:buNone/>
              <a:defRPr/>
            </a:pPr>
            <a:r>
              <a:rPr lang="en-GB" sz="2400" dirty="0">
                <a:ea typeface="Calibri" panose="020F0502020204030204" pitchFamily="34" charset="0"/>
              </a:rPr>
              <a:t>The chart below shows the distribution of emissions across the organisation.</a:t>
            </a:r>
            <a:endParaRPr lang="en-GB" altLang="en-US" sz="2400" dirty="0">
              <a:solidFill>
                <a:srgbClr val="FF0000"/>
              </a:solidFill>
            </a:endParaRPr>
          </a:p>
        </p:txBody>
      </p:sp>
    </p:spTree>
    <p:extLst>
      <p:ext uri="{BB962C8B-B14F-4D97-AF65-F5344CB8AC3E}">
        <p14:creationId xmlns:p14="http://schemas.microsoft.com/office/powerpoint/2010/main" val="202912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1|1.1"/>
</p:tagLst>
</file>

<file path=ppt/tags/tag2.xml><?xml version="1.0" encoding="utf-8"?>
<p:tagLst xmlns:a="http://schemas.openxmlformats.org/drawingml/2006/main" xmlns:r="http://schemas.openxmlformats.org/officeDocument/2006/relationships" xmlns:p="http://schemas.openxmlformats.org/presentationml/2006/main">
  <p:tag name="TIMING" val="|8|1.9"/>
</p:tagLst>
</file>

<file path=ppt/tags/tag3.xml><?xml version="1.0" encoding="utf-8"?>
<p:tagLst xmlns:a="http://schemas.openxmlformats.org/drawingml/2006/main" xmlns:r="http://schemas.openxmlformats.org/officeDocument/2006/relationships" xmlns:p="http://schemas.openxmlformats.org/presentationml/2006/main">
  <p:tag name="TIMING" val="|0.8|7.2|1.4|1.4"/>
</p:tagLst>
</file>

<file path=ppt/tags/tag4.xml><?xml version="1.0" encoding="utf-8"?>
<p:tagLst xmlns:a="http://schemas.openxmlformats.org/drawingml/2006/main" xmlns:r="http://schemas.openxmlformats.org/officeDocument/2006/relationships" xmlns:p="http://schemas.openxmlformats.org/presentationml/2006/main">
  <p:tag name="TIMING" val="|1.6|2.9|1.5|4.6"/>
</p:tagLst>
</file>

<file path=ppt/tags/tag5.xml><?xml version="1.0" encoding="utf-8"?>
<p:tagLst xmlns:a="http://schemas.openxmlformats.org/drawingml/2006/main" xmlns:r="http://schemas.openxmlformats.org/officeDocument/2006/relationships" xmlns:p="http://schemas.openxmlformats.org/presentationml/2006/main">
  <p:tag name="TIMING" val="|1.5|1.6|1.5|1.9|2.1|1.2|1.5|7.3"/>
</p:tagLst>
</file>

<file path=ppt/tags/tag6.xml><?xml version="1.0" encoding="utf-8"?>
<p:tagLst xmlns:a="http://schemas.openxmlformats.org/drawingml/2006/main" xmlns:r="http://schemas.openxmlformats.org/officeDocument/2006/relationships" xmlns:p="http://schemas.openxmlformats.org/presentationml/2006/main">
  <p:tag name="TIMING" val="|3.3"/>
</p:tagLst>
</file>

<file path=ppt/tags/tag7.xml><?xml version="1.0" encoding="utf-8"?>
<p:tagLst xmlns:a="http://schemas.openxmlformats.org/drawingml/2006/main" xmlns:r="http://schemas.openxmlformats.org/officeDocument/2006/relationships" xmlns:p="http://schemas.openxmlformats.org/presentationml/2006/main">
  <p:tag name="TIMING" val="|2|1.2|0.8|1|0.8|0.8|0.7|1.3"/>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W&amp;FC colours">
      <a:dk1>
        <a:srgbClr val="35343E"/>
      </a:dk1>
      <a:lt1>
        <a:srgbClr val="F7F7F8"/>
      </a:lt1>
      <a:dk2>
        <a:srgbClr val="5C6072"/>
      </a:dk2>
      <a:lt2>
        <a:srgbClr val="FFFFFF"/>
      </a:lt2>
      <a:accent1>
        <a:srgbClr val="26A699"/>
      </a:accent1>
      <a:accent2>
        <a:srgbClr val="F4B61A"/>
      </a:accent2>
      <a:accent3>
        <a:srgbClr val="A5A5A5"/>
      </a:accent3>
      <a:accent4>
        <a:srgbClr val="E56D25"/>
      </a:accent4>
      <a:accent5>
        <a:srgbClr val="3083C5"/>
      </a:accent5>
      <a:accent6>
        <a:srgbClr val="D84D94"/>
      </a:accent6>
      <a:hlink>
        <a:srgbClr val="21A699"/>
      </a:hlink>
      <a:folHlink>
        <a:srgbClr val="1F84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CF9F688-B2A5-473F-8F3B-56314AE4B0DB}" vid="{CAF3A944-CC03-409F-9245-0567AAEE03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50DD6846AFE40913DE6E9D2F8B29A" ma:contentTypeVersion="14" ma:contentTypeDescription="Create a new document." ma:contentTypeScope="" ma:versionID="4704e265d4550159b5f2158ef3988e28">
  <xsd:schema xmlns:xsd="http://www.w3.org/2001/XMLSchema" xmlns:xs="http://www.w3.org/2001/XMLSchema" xmlns:p="http://schemas.microsoft.com/office/2006/metadata/properties" xmlns:ns2="88bcdf16-7bb2-469e-991f-cef3292c1243" xmlns:ns3="9cf86afa-1579-452e-85e1-62b24d9e9019" targetNamespace="http://schemas.microsoft.com/office/2006/metadata/properties" ma:root="true" ma:fieldsID="530842efaee0ea741f54cc2bf1d9350a" ns2:_="" ns3:_="">
    <xsd:import namespace="88bcdf16-7bb2-469e-991f-cef3292c1243"/>
    <xsd:import namespace="9cf86afa-1579-452e-85e1-62b24d9e901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cdf16-7bb2-469e-991f-cef3292c12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7f7c277-ca9a-4d57-b418-f15995160e0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86afa-1579-452e-85e1-62b24d9e901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32e9c06-0746-4de6-b55a-cd8fa51f88a5}" ma:internalName="TaxCatchAll" ma:showField="CatchAllData" ma:web="9cf86afa-1579-452e-85e1-62b24d9e9019">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f86afa-1579-452e-85e1-62b24d9e9019" xsi:nil="true"/>
    <lcf76f155ced4ddcb4097134ff3c332f xmlns="88bcdf16-7bb2-469e-991f-cef3292c124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070FDB-63BD-49DC-AE1B-15C2A276D4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bcdf16-7bb2-469e-991f-cef3292c1243"/>
    <ds:schemaRef ds:uri="9cf86afa-1579-452e-85e1-62b24d9e90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7B31C4-4BBF-4DB5-B936-05FB4BC56C41}">
  <ds:schemaRefs>
    <ds:schemaRef ds:uri="http://schemas.microsoft.com/sharepoint/v3/contenttype/forms"/>
  </ds:schemaRefs>
</ds:datastoreItem>
</file>

<file path=customXml/itemProps3.xml><?xml version="1.0" encoding="utf-8"?>
<ds:datastoreItem xmlns:ds="http://schemas.openxmlformats.org/officeDocument/2006/customXml" ds:itemID="{48EC380E-EED9-4B70-B41B-9D3C0168F603}">
  <ds:schemaRefs>
    <ds:schemaRef ds:uri="http://schemas.microsoft.com/office/2006/metadata/properties"/>
    <ds:schemaRef ds:uri="http://schemas.microsoft.com/office/infopath/2007/PartnerControls"/>
    <ds:schemaRef ds:uri="9cf86afa-1579-452e-85e1-62b24d9e9019"/>
    <ds:schemaRef ds:uri="88bcdf16-7bb2-469e-991f-cef3292c1243"/>
  </ds:schemaRefs>
</ds:datastoreItem>
</file>

<file path=docProps/app.xml><?xml version="1.0" encoding="utf-8"?>
<Properties xmlns="http://schemas.openxmlformats.org/officeDocument/2006/extended-properties" xmlns:vt="http://schemas.openxmlformats.org/officeDocument/2006/docPropsVTypes">
  <Template>W&amp;FC PP 16-9</Template>
  <TotalTime>598</TotalTime>
  <Words>2005</Words>
  <Application>Microsoft Office PowerPoint</Application>
  <PresentationFormat>Widescreen</PresentationFormat>
  <Paragraphs>268</Paragraphs>
  <Slides>36</Slides>
  <Notes>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Google Sans</vt:lpstr>
      <vt:lpstr>Segoe UI Symbol</vt:lpstr>
      <vt:lpstr>Times New Roman</vt:lpstr>
      <vt:lpstr>Wingdings</vt:lpstr>
      <vt:lpstr>Office Theme</vt:lpstr>
      <vt:lpstr>Our Journey to Net Zero  Staff Expo 2025</vt:lpstr>
      <vt:lpstr>What is Net Zero?</vt:lpstr>
      <vt:lpstr>Our Council Plan Priorities: Climate</vt:lpstr>
      <vt:lpstr>Our strategies and plans for carbon and climate</vt:lpstr>
      <vt:lpstr>Our scope of influence</vt:lpstr>
      <vt:lpstr>Our Commitment:</vt:lpstr>
      <vt:lpstr>Carbon Baseline Scope 1, 2 and 3 </vt:lpstr>
      <vt:lpstr>Carbon Baseline Study</vt:lpstr>
      <vt:lpstr>Where do our emissions come from?</vt:lpstr>
      <vt:lpstr>2024: Our first year in the journey to net zero…</vt:lpstr>
      <vt:lpstr>Award Success (to date!)</vt:lpstr>
      <vt:lpstr>Funding Awarded – Buildings Decarbonisation</vt:lpstr>
      <vt:lpstr>Buildings – UK First: Voreda House</vt:lpstr>
      <vt:lpstr>PowerPoint Presentation</vt:lpstr>
      <vt:lpstr>Sustainable Buildings Strategy</vt:lpstr>
      <vt:lpstr>Buildings – Lighting Replacement Strategy</vt:lpstr>
      <vt:lpstr>Transport Workstreams</vt:lpstr>
      <vt:lpstr>PowerPoint Presentation</vt:lpstr>
      <vt:lpstr>PowerPoint Presentation</vt:lpstr>
      <vt:lpstr>Supply Chain Emission Management: Leveraging Procurement</vt:lpstr>
      <vt:lpstr>Supply Chain Emission Management: Leveraging Procurement (continued)</vt:lpstr>
      <vt:lpstr>Residual Emissions</vt:lpstr>
      <vt:lpstr>PowerPoint Presentation</vt:lpstr>
      <vt:lpstr>Emissions Trajectories &amp; Forecast</vt:lpstr>
      <vt:lpstr>Claire Gould Assistant Director of Climate &amp; Natural Environment </vt:lpstr>
      <vt:lpstr>PowerPoint Presentation</vt:lpstr>
      <vt:lpstr>Climate and Nature Team</vt:lpstr>
      <vt:lpstr>Climate and Nature Achievements</vt:lpstr>
      <vt:lpstr>Council-wide approach</vt:lpstr>
      <vt:lpstr>Collaboration</vt:lpstr>
      <vt:lpstr>PowerPoint Presentation</vt:lpstr>
      <vt:lpstr>What does it mean to be Ecologically aware? </vt:lpstr>
      <vt:lpstr>What does it mean for us? </vt:lpstr>
      <vt:lpstr>How do we bring the value to life?</vt:lpstr>
      <vt:lpstr>PowerPoint Presentation</vt:lpstr>
      <vt:lpstr>We want to hear from you! If you have any ideas to share please get in touch at:  ClimateAction@westmorlandandfurness.gov.uk</vt:lpstr>
    </vt:vector>
  </TitlesOfParts>
  <Company>Cumbria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Gibson, Laura</dc:creator>
  <cp:lastModifiedBy>Gibson, Laura</cp:lastModifiedBy>
  <cp:revision>23</cp:revision>
  <dcterms:created xsi:type="dcterms:W3CDTF">2025-06-04T08:26:51Z</dcterms:created>
  <dcterms:modified xsi:type="dcterms:W3CDTF">2025-06-08T19:13:15Z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0x0101005F050DD6846AFE40913DE6E9D2F8B29A</vt:lpwstr>
  </property>
</Properties>
</file>